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9" r:id="rId3"/>
    <p:sldId id="257" r:id="rId4"/>
    <p:sldId id="315" r:id="rId5"/>
    <p:sldId id="316" r:id="rId6"/>
    <p:sldId id="314" r:id="rId7"/>
    <p:sldId id="317" r:id="rId8"/>
    <p:sldId id="272" r:id="rId9"/>
    <p:sldId id="318" r:id="rId10"/>
    <p:sldId id="324" r:id="rId11"/>
    <p:sldId id="319" r:id="rId12"/>
    <p:sldId id="322" r:id="rId13"/>
    <p:sldId id="320" r:id="rId14"/>
    <p:sldId id="321" r:id="rId15"/>
    <p:sldId id="264" r:id="rId16"/>
    <p:sldId id="323" r:id="rId17"/>
    <p:sldId id="294" r:id="rId18"/>
    <p:sldId id="266" r:id="rId19"/>
    <p:sldId id="300" r:id="rId20"/>
    <p:sldId id="299" r:id="rId21"/>
    <p:sldId id="302" r:id="rId22"/>
    <p:sldId id="267" r:id="rId23"/>
    <p:sldId id="304" r:id="rId24"/>
    <p:sldId id="310" r:id="rId25"/>
    <p:sldId id="311" r:id="rId26"/>
    <p:sldId id="313" r:id="rId27"/>
    <p:sldId id="305" r:id="rId28"/>
    <p:sldId id="312" r:id="rId29"/>
    <p:sldId id="288" r:id="rId30"/>
  </p:sldIdLst>
  <p:sldSz cx="12190413" cy="6859588"/>
  <p:notesSz cx="9144000" cy="6858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E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5" autoAdjust="0"/>
  </p:normalViewPr>
  <p:slideViewPr>
    <p:cSldViewPr>
      <p:cViewPr>
        <p:scale>
          <a:sx n="66" d="100"/>
          <a:sy n="66" d="100"/>
        </p:scale>
        <p:origin x="-2274" y="-1008"/>
      </p:cViewPr>
      <p:guideLst>
        <p:guide orient="horz" pos="2161"/>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232585137748013"/>
          <c:y val="0.18497760911912028"/>
          <c:w val="0.87767414862252213"/>
          <c:h val="0.71724286073093857"/>
        </c:manualLayout>
      </c:layout>
      <c:barChart>
        <c:barDir val="col"/>
        <c:grouping val="stacked"/>
        <c:varyColors val="0"/>
        <c:ser>
          <c:idx val="0"/>
          <c:order val="0"/>
          <c:tx>
            <c:strRef>
              <c:f>Sheet1!$B$1</c:f>
              <c:strCache>
                <c:ptCount val="1"/>
                <c:pt idx="0">
                  <c:v>绝对值（亿元）</c:v>
                </c:pt>
              </c:strCache>
            </c:strRef>
          </c:tx>
          <c:spPr>
            <a:gradFill>
              <a:gsLst>
                <a:gs pos="0">
                  <a:srgbClr val="5E9EFF"/>
                </a:gs>
                <a:gs pos="39999">
                  <a:srgbClr val="85C2FF"/>
                </a:gs>
                <a:gs pos="70000">
                  <a:srgbClr val="C4D6EB"/>
                </a:gs>
                <a:gs pos="100000">
                  <a:srgbClr val="FFEBFA"/>
                </a:gs>
              </a:gsLst>
              <a:lin ang="5400000" scaled="0"/>
            </a:gradFill>
          </c:spPr>
          <c:invertIfNegative val="0"/>
          <c:dPt>
            <c:idx val="2"/>
            <c:invertIfNegative val="0"/>
            <c:bubble3D val="0"/>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dPt>
          <c:dPt>
            <c:idx val="6"/>
            <c:invertIfNegative val="0"/>
            <c:bubble3D val="0"/>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dPt>
          <c:dLbls>
            <c:dLbl>
              <c:idx val="0"/>
              <c:layout>
                <c:manualLayout>
                  <c:x val="-1.6857132775125801E-3"/>
                  <c:y val="-0.2392419545732915"/>
                </c:manualLayout>
              </c:layout>
              <c:tx>
                <c:rich>
                  <a:bodyPr/>
                  <a:lstStyle/>
                  <a:p>
                    <a:r>
                      <a:rPr lang="en-US" sz="1600" b="1" dirty="0">
                        <a:solidFill>
                          <a:srgbClr val="2F5EB0"/>
                        </a:solidFill>
                        <a:latin typeface="微软雅黑" pitchFamily="34" charset="-122"/>
                        <a:ea typeface="微软雅黑" pitchFamily="34" charset="-122"/>
                      </a:rPr>
                      <a:t> </a:t>
                    </a:r>
                    <a:r>
                      <a:rPr lang="en-US" sz="1400" b="1" dirty="0">
                        <a:latin typeface="微软雅黑" pitchFamily="34" charset="-122"/>
                        <a:ea typeface="微软雅黑" pitchFamily="34" charset="-122"/>
                      </a:rPr>
                      <a:t>8139</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1"/>
              <c:layout>
                <c:manualLayout>
                  <c:x val="4.4831369860477813E-4"/>
                  <c:y val="-0.25845935208128279"/>
                </c:manualLayout>
              </c:layout>
              <c:tx>
                <c:rich>
                  <a:bodyPr/>
                  <a:lstStyle/>
                  <a:p>
                    <a:r>
                      <a:rPr lang="en-US" sz="1600" b="1">
                        <a:solidFill>
                          <a:srgbClr val="2F5EB0"/>
                        </a:solidFill>
                        <a:latin typeface="微软雅黑" pitchFamily="34" charset="-122"/>
                        <a:ea typeface="微软雅黑" pitchFamily="34" charset="-122"/>
                      </a:rPr>
                      <a:t> </a:t>
                    </a:r>
                    <a:r>
                      <a:rPr lang="en-US"/>
                      <a:t>9109</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2"/>
              <c:layout>
                <c:manualLayout>
                  <c:x val="5.5861096688225491E-3"/>
                  <c:y val="-0.28399264304307598"/>
                </c:manualLayout>
              </c:layout>
              <c:tx>
                <c:rich>
                  <a:bodyPr/>
                  <a:lstStyle/>
                  <a:p>
                    <a:r>
                      <a:rPr lang="en-US" sz="1600" b="1">
                        <a:solidFill>
                          <a:srgbClr val="2F5EB0"/>
                        </a:solidFill>
                        <a:latin typeface="微软雅黑" pitchFamily="34" charset="-122"/>
                        <a:ea typeface="微软雅黑" pitchFamily="34" charset="-122"/>
                      </a:rPr>
                      <a:t> </a:t>
                    </a:r>
                    <a:r>
                      <a:rPr lang="en-US"/>
                      <a:t>10057</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3"/>
              <c:layout>
                <c:manualLayout>
                  <c:x val="5.5861096688225491E-3"/>
                  <c:y val="-0.30321024380438238"/>
                </c:manualLayout>
              </c:layout>
              <c:tx>
                <c:rich>
                  <a:bodyPr/>
                  <a:lstStyle/>
                  <a:p>
                    <a:r>
                      <a:rPr lang="en-US" sz="1600" b="1">
                        <a:solidFill>
                          <a:srgbClr val="2F5EB0"/>
                        </a:solidFill>
                        <a:latin typeface="微软雅黑" pitchFamily="34" charset="-122"/>
                        <a:ea typeface="微软雅黑" pitchFamily="34" charset="-122"/>
                      </a:rPr>
                      <a:t> </a:t>
                    </a:r>
                    <a:r>
                      <a:rPr lang="en-US"/>
                      <a:t>10801</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4"/>
              <c:layout>
                <c:manualLayout>
                  <c:x val="-2.9499982356469955E-3"/>
                  <c:y val="-0.33275778770150832"/>
                </c:manualLayout>
              </c:layout>
              <c:tx>
                <c:rich>
                  <a:bodyPr/>
                  <a:lstStyle/>
                  <a:p>
                    <a:r>
                      <a:rPr lang="en-US" sz="1600" b="1">
                        <a:solidFill>
                          <a:srgbClr val="2F5EB0"/>
                        </a:solidFill>
                      </a:rPr>
                      <a:t>1</a:t>
                    </a:r>
                    <a:r>
                      <a:rPr lang="en-US"/>
                      <a:t>2170</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5"/>
              <c:layout>
                <c:manualLayout>
                  <c:x val="-2.6184679030580387E-3"/>
                  <c:y val="-0.37062347344058538"/>
                </c:manualLayout>
              </c:layout>
              <c:tx>
                <c:rich>
                  <a:bodyPr/>
                  <a:lstStyle/>
                  <a:p>
                    <a:r>
                      <a:rPr lang="en-US" sz="1600" b="1">
                        <a:solidFill>
                          <a:srgbClr val="2F5EB0"/>
                        </a:solidFill>
                        <a:latin typeface="微软雅黑" pitchFamily="34" charset="-122"/>
                        <a:ea typeface="微软雅黑" pitchFamily="34" charset="-122"/>
                      </a:rPr>
                      <a:t> </a:t>
                    </a:r>
                    <a:r>
                      <a:rPr lang="en-US"/>
                      <a:t>13889</a:t>
                    </a:r>
                  </a:p>
                </c:rich>
              </c:tx>
              <c:dLblPos val="ctr"/>
              <c:showLegendKey val="1"/>
              <c:showVal val="1"/>
              <c:showCatName val="1"/>
              <c:showSerName val="1"/>
              <c:showPercent val="1"/>
              <c:showBubbleSize val="1"/>
              <c:extLst>
                <c:ext xmlns:c15="http://schemas.microsoft.com/office/drawing/2012/chart" uri="{CE6537A1-D6FC-4f65-9D91-7224C49458BB}">
                  <c15:layout/>
                </c:ext>
              </c:extLst>
            </c:dLbl>
            <c:dLbl>
              <c:idx val="6"/>
              <c:layout>
                <c:manualLayout>
                  <c:x val="0"/>
                  <c:y val="-0.40010414699767438"/>
                </c:manualLayout>
              </c:layout>
              <c:tx>
                <c:rich>
                  <a:bodyPr/>
                  <a:lstStyle/>
                  <a:p>
                    <a:r>
                      <a:rPr lang="en-US" sz="1600" b="1" dirty="0">
                        <a:solidFill>
                          <a:srgbClr val="2F5EB0"/>
                        </a:solidFill>
                      </a:rPr>
                      <a:t>1</a:t>
                    </a:r>
                    <a:r>
                      <a:rPr lang="en-US" dirty="0"/>
                      <a:t>5324</a:t>
                    </a:r>
                  </a:p>
                </c:rich>
              </c:tx>
              <c:dLblPos val="ctr"/>
              <c:showLegendKey val="1"/>
              <c:showVal val="1"/>
              <c:showCatName val="1"/>
              <c:showSerName val="1"/>
              <c:showPercent val="1"/>
              <c:showBubbleSize val="1"/>
            </c:dLbl>
            <c:txPr>
              <a:bodyPr rot="0" vert="horz"/>
              <a:lstStyle/>
              <a:p>
                <a:pPr>
                  <a:defRPr b="1">
                    <a:solidFill>
                      <a:srgbClr val="2F5EB0"/>
                    </a:solidFill>
                  </a:defRPr>
                </a:pPr>
                <a:endParaRPr lang="zh-CN"/>
              </a:p>
            </c:txPr>
            <c:dLblPos val="ctr"/>
            <c:showLegendKey val="1"/>
            <c:showVal val="1"/>
            <c:showCatName val="1"/>
            <c:showSerName val="1"/>
            <c:showPercent val="1"/>
            <c:showBubbleSize val="1"/>
            <c:showLeaderLines val="0"/>
            <c:extLst>
              <c:ext xmlns:c15="http://schemas.microsoft.com/office/drawing/2012/chart" uri="{CE6537A1-D6FC-4f65-9D91-7224C49458BB}">
                <c15:showLeaderLines val="1"/>
                <c15:leaderLines>
                  <c:spPr>
                    <a:ln w="9525" cap="flat" cmpd="sng" algn="ctr">
                      <a:noFill/>
                      <a:prstDash val="solid"/>
                      <a:round/>
                    </a:ln>
                    <a:effectLst/>
                  </c:spPr>
                </c15:leaderLines>
              </c:ext>
            </c:extLst>
          </c:dLbls>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8139</c:v>
                </c:pt>
                <c:pt idx="1">
                  <c:v>9109</c:v>
                </c:pt>
                <c:pt idx="2">
                  <c:v>10057</c:v>
                </c:pt>
                <c:pt idx="3">
                  <c:v>10801</c:v>
                </c:pt>
                <c:pt idx="4">
                  <c:v>12170</c:v>
                </c:pt>
                <c:pt idx="5">
                  <c:v>13889</c:v>
                </c:pt>
                <c:pt idx="6">
                  <c:v>15324</c:v>
                </c:pt>
              </c:numCache>
            </c:numRef>
          </c:val>
        </c:ser>
        <c:dLbls>
          <c:showLegendKey val="1"/>
          <c:showVal val="1"/>
          <c:showCatName val="1"/>
          <c:showSerName val="1"/>
          <c:showPercent val="1"/>
          <c:showBubbleSize val="1"/>
        </c:dLbls>
        <c:gapWidth val="150"/>
        <c:overlap val="100"/>
        <c:axId val="141369728"/>
        <c:axId val="141370880"/>
      </c:barChart>
      <c:catAx>
        <c:axId val="141369728"/>
        <c:scaling>
          <c:orientation val="minMax"/>
        </c:scaling>
        <c:delete val="0"/>
        <c:axPos val="b"/>
        <c:numFmt formatCode="General" sourceLinked="1"/>
        <c:majorTickMark val="none"/>
        <c:minorTickMark val="none"/>
        <c:tickLblPos val="nextTo"/>
        <c:txPr>
          <a:bodyPr rot="-60000000" vert="horz"/>
          <a:lstStyle/>
          <a:p>
            <a:pPr>
              <a:defRPr b="1">
                <a:solidFill>
                  <a:srgbClr val="2F5EB0"/>
                </a:solidFill>
              </a:defRPr>
            </a:pPr>
            <a:endParaRPr lang="zh-CN"/>
          </a:p>
        </c:txPr>
        <c:crossAx val="141370880"/>
        <c:crosses val="autoZero"/>
        <c:auto val="1"/>
        <c:lblAlgn val="ctr"/>
        <c:lblOffset val="100"/>
        <c:noMultiLvlLbl val="0"/>
      </c:catAx>
      <c:valAx>
        <c:axId val="141370880"/>
        <c:scaling>
          <c:orientation val="minMax"/>
        </c:scaling>
        <c:delete val="1"/>
        <c:axPos val="l"/>
        <c:numFmt formatCode="General" sourceLinked="1"/>
        <c:majorTickMark val="none"/>
        <c:minorTickMark val="none"/>
        <c:tickLblPos val="none"/>
        <c:crossAx val="141369728"/>
        <c:crosses val="autoZero"/>
        <c:crossBetween val="between"/>
        <c:majorUnit val="1000"/>
      </c:valAx>
    </c:plotArea>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0CADF76A-3891-4FA3-A7EB-4133B6FA2EE3}" type="datetimeFigureOut">
              <a:rPr lang="zh-CN" altLang="en-US" smtClean="0"/>
              <a:pPr/>
              <a:t>2019/5/21</a:t>
            </a:fld>
            <a:endParaRPr lang="zh-CN" altLang="en-US"/>
          </a:p>
        </p:txBody>
      </p:sp>
      <p:sp>
        <p:nvSpPr>
          <p:cNvPr id="4" name="幻灯片图像占位符 3"/>
          <p:cNvSpPr>
            <a:spLocks noGrp="1" noRot="1" noChangeAspect="1"/>
          </p:cNvSpPr>
          <p:nvPr>
            <p:ph type="sldImg" idx="2"/>
          </p:nvPr>
        </p:nvSpPr>
        <p:spPr>
          <a:xfrm>
            <a:off x="2287588" y="514350"/>
            <a:ext cx="4568825"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15BABD4-039D-4DFE-ADEB-5AD6144D15BA}" type="slidenum">
              <a:rPr lang="zh-CN" altLang="en-US" smtClean="0"/>
              <a:pPr/>
              <a:t>‹#›</a:t>
            </a:fld>
            <a:endParaRPr lang="zh-CN" altLang="en-US"/>
          </a:p>
        </p:txBody>
      </p:sp>
    </p:spTree>
    <p:extLst>
      <p:ext uri="{BB962C8B-B14F-4D97-AF65-F5344CB8AC3E}">
        <p14:creationId xmlns:p14="http://schemas.microsoft.com/office/powerpoint/2010/main" val="146021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15BABD4-039D-4DFE-ADEB-5AD6144D15BA}" type="slidenum">
              <a:rPr lang="zh-CN" altLang="en-US" smtClean="0"/>
              <a:pPr/>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520" y="6357822"/>
            <a:ext cx="2844430" cy="365210"/>
          </a:xfrm>
          <a:prstGeom prst="rect">
            <a:avLst/>
          </a:prstGeom>
        </p:spPr>
        <p:txBody>
          <a:bodyPr lIns="108850" tIns="54425" rIns="108850" bIns="54425"/>
          <a:lstStyle/>
          <a:p>
            <a:fld id="{530820CF-B880-4189-942D-D702A7CBA730}" type="datetimeFigureOut">
              <a:rPr lang="zh-CN" altLang="en-US" smtClean="0"/>
              <a:pPr/>
              <a:t>2019/5/21</a:t>
            </a:fld>
            <a:endParaRPr lang="zh-CN" altLang="en-US"/>
          </a:p>
        </p:txBody>
      </p:sp>
      <p:sp>
        <p:nvSpPr>
          <p:cNvPr id="4" name="页脚占位符 3"/>
          <p:cNvSpPr>
            <a:spLocks noGrp="1"/>
          </p:cNvSpPr>
          <p:nvPr>
            <p:ph type="ftr" sz="quarter" idx="11"/>
          </p:nvPr>
        </p:nvSpPr>
        <p:spPr>
          <a:xfrm>
            <a:off x="4165058" y="6357822"/>
            <a:ext cx="3860297" cy="365210"/>
          </a:xfrm>
          <a:prstGeom prst="rect">
            <a:avLst/>
          </a:prstGeom>
        </p:spPr>
        <p:txBody>
          <a:bodyPr lIns="108850" tIns="54425" rIns="108850" bIns="54425"/>
          <a:lstStyle/>
          <a:p>
            <a:endParaRPr lang="zh-CN" altLang="en-US"/>
          </a:p>
        </p:txBody>
      </p:sp>
      <p:sp>
        <p:nvSpPr>
          <p:cNvPr id="5" name="灯片编号占位符 4"/>
          <p:cNvSpPr>
            <a:spLocks noGrp="1"/>
          </p:cNvSpPr>
          <p:nvPr>
            <p:ph type="sldNum" sz="quarter" idx="12"/>
          </p:nvPr>
        </p:nvSpPr>
        <p:spPr>
          <a:xfrm>
            <a:off x="8736463" y="6357822"/>
            <a:ext cx="2844430" cy="365210"/>
          </a:xfrm>
          <a:prstGeom prst="rect">
            <a:avLst/>
          </a:prstGeom>
        </p:spPr>
        <p:txBody>
          <a:bodyPr lIns="108850" tIns="54425" rIns="108850" bIns="54425"/>
          <a:lstStyle/>
          <a:p>
            <a:fld id="{0C913308-F349-4B6D-A68A-DD1791B4A57B}" type="slidenum">
              <a:rPr lang="zh-CN" altLang="en-US" smtClean="0"/>
              <a:pPr/>
              <a:t>‹#›</a:t>
            </a:fld>
            <a:endParaRPr lang="zh-CN" altLang="en-US"/>
          </a:p>
        </p:txBody>
      </p:sp>
      <p:pic>
        <p:nvPicPr>
          <p:cNvPr id="14" name="图片 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36" b="7469"/>
          <a:stretch>
            <a:fillRect/>
          </a:stretch>
        </p:blipFill>
        <p:spPr bwMode="auto">
          <a:xfrm>
            <a:off x="0" y="-29008"/>
            <a:ext cx="12192000" cy="7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15" name="图片 14"/>
          <p:cNvPicPr>
            <a:picLocks noChangeAspect="1"/>
          </p:cNvPicPr>
          <p:nvPr userDrawn="1"/>
        </p:nvPicPr>
        <p:blipFill>
          <a:blip r:embed="rId3" cstate="print"/>
          <a:stretch>
            <a:fillRect/>
          </a:stretch>
        </p:blipFill>
        <p:spPr>
          <a:xfrm>
            <a:off x="-7816" y="2249073"/>
            <a:ext cx="12192000" cy="11874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grpSp>
        <p:nvGrpSpPr>
          <p:cNvPr id="3" name="组合 13"/>
          <p:cNvGrpSpPr/>
          <p:nvPr userDrawn="1"/>
        </p:nvGrpSpPr>
        <p:grpSpPr bwMode="auto">
          <a:xfrm>
            <a:off x="-1" y="150510"/>
            <a:ext cx="12192001" cy="857250"/>
            <a:chOff x="395028" y="334664"/>
            <a:chExt cx="9945903" cy="574056"/>
          </a:xfrm>
        </p:grpSpPr>
        <p:sp>
          <p:nvSpPr>
            <p:cNvPr id="4" name="矩形 3"/>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 name="直接连接符 4"/>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pic>
        <p:nvPicPr>
          <p:cNvPr id="7" name="图片 6" descr="图片1.png"/>
          <p:cNvPicPr>
            <a:picLocks noChangeAspect="1"/>
          </p:cNvPicPr>
          <p:nvPr userDrawn="1"/>
        </p:nvPicPr>
        <p:blipFill>
          <a:blip r:embed="rId3" cstate="print"/>
          <a:stretch>
            <a:fillRect/>
          </a:stretch>
        </p:blipFill>
        <p:spPr>
          <a:xfrm>
            <a:off x="10244694" y="14514"/>
            <a:ext cx="1080000"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5"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
        <p:nvSpPr>
          <p:cNvPr id="3" name="矩形 2"/>
          <p:cNvSpPr/>
          <p:nvPr userDrawn="1"/>
        </p:nvSpPr>
        <p:spPr>
          <a:xfrm>
            <a:off x="0" y="2559050"/>
            <a:ext cx="12192000" cy="169545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椭圆 12"/>
          <p:cNvSpPr/>
          <p:nvPr/>
        </p:nvSpPr>
        <p:spPr>
          <a:xfrm>
            <a:off x="1666050" y="2246211"/>
            <a:ext cx="2357454" cy="2255153"/>
          </a:xfrm>
          <a:prstGeom prst="ellipse">
            <a:avLst/>
          </a:prstGeom>
          <a:solidFill>
            <a:srgbClr val="2F5EB0"/>
          </a:solidFill>
          <a:ln w="1143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4" name="图片 13" descr="c236fd0d223e2b6a5b1fa39d4e43186d.png"/>
          <p:cNvPicPr>
            <a:picLocks noChangeAspect="1"/>
          </p:cNvPicPr>
          <p:nvPr userDrawn="1"/>
        </p:nvPicPr>
        <p:blipFill>
          <a:blip r:embed="rId3" cstate="print"/>
          <a:stretch>
            <a:fillRect/>
          </a:stretch>
        </p:blipFill>
        <p:spPr>
          <a:xfrm>
            <a:off x="1637022" y="2245508"/>
            <a:ext cx="2338614" cy="224582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grpSp>
        <p:nvGrpSpPr>
          <p:cNvPr id="17" name="组合 13"/>
          <p:cNvGrpSpPr/>
          <p:nvPr/>
        </p:nvGrpSpPr>
        <p:grpSpPr bwMode="auto">
          <a:xfrm>
            <a:off x="-1" y="150510"/>
            <a:ext cx="12192001" cy="857250"/>
            <a:chOff x="395028" y="334664"/>
            <a:chExt cx="9945903" cy="574056"/>
          </a:xfrm>
        </p:grpSpPr>
        <p:sp>
          <p:nvSpPr>
            <p:cNvPr id="21" name="矩形 20"/>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2" name="直接连接符 21"/>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userDrawn="1"/>
        </p:nvGrpSpPr>
        <p:grpSpPr>
          <a:xfrm>
            <a:off x="10295534" y="44312"/>
            <a:ext cx="1008189" cy="1018031"/>
            <a:chOff x="10310048" y="-13744"/>
            <a:chExt cx="1008189" cy="1018031"/>
          </a:xfrm>
        </p:grpSpPr>
        <p:sp>
          <p:nvSpPr>
            <p:cNvPr id="19" name="椭圆 18"/>
            <p:cNvSpPr/>
            <p:nvPr/>
          </p:nvSpPr>
          <p:spPr>
            <a:xfrm>
              <a:off x="10310048" y="0"/>
              <a:ext cx="1008189" cy="1004287"/>
            </a:xfrm>
            <a:prstGeom prst="ellipse">
              <a:avLst/>
            </a:prstGeom>
            <a:solidFill>
              <a:srgbClr val="2F5EB0"/>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1" name="图片 10" descr="c236fd0d223e2b6a5b1fa39d4e43186d.png"/>
            <p:cNvPicPr>
              <a:picLocks noChangeAspect="1"/>
            </p:cNvPicPr>
            <p:nvPr userDrawn="1"/>
          </p:nvPicPr>
          <p:blipFill>
            <a:blip r:embed="rId3" cstate="print"/>
            <a:stretch>
              <a:fillRect/>
            </a:stretch>
          </p:blipFill>
          <p:spPr>
            <a:xfrm>
              <a:off x="10310048" y="-13744"/>
              <a:ext cx="1000132" cy="1000132"/>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pic>
        <p:nvPicPr>
          <p:cNvPr id="3"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smtClean="0"/>
              <a:t>单击此处编辑母版标题样式</a:t>
            </a:r>
            <a:endParaRPr lang="zh-CN" altLang="en-US"/>
          </a:p>
        </p:txBody>
      </p:sp>
      <p:pic>
        <p:nvPicPr>
          <p:cNvPr id="3" name="Picture 2" descr="E:\航空航天处\2018\数据素材\Links\皇冠型天际线-起步区中.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457" r="1338"/>
          <a:stretch/>
        </p:blipFill>
        <p:spPr bwMode="auto">
          <a:xfrm>
            <a:off x="-1" y="0"/>
            <a:ext cx="1223479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9"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
        <p:nvSpPr>
          <p:cNvPr id="3" name="矩形 2"/>
          <p:cNvSpPr/>
          <p:nvPr userDrawn="1"/>
        </p:nvSpPr>
        <p:spPr>
          <a:xfrm>
            <a:off x="0" y="2559050"/>
            <a:ext cx="12192000" cy="169545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4"/>
          <p:cNvGrpSpPr/>
          <p:nvPr userDrawn="1"/>
        </p:nvGrpSpPr>
        <p:grpSpPr bwMode="auto">
          <a:xfrm>
            <a:off x="1699160" y="2319338"/>
            <a:ext cx="2398918" cy="2159000"/>
            <a:chOff x="1529929" y="2318677"/>
            <a:chExt cx="2160240" cy="2160240"/>
          </a:xfrm>
        </p:grpSpPr>
        <p:sp>
          <p:nvSpPr>
            <p:cNvPr id="7" name="椭圆 6"/>
            <p:cNvSpPr/>
            <p:nvPr/>
          </p:nvSpPr>
          <p:spPr>
            <a:xfrm>
              <a:off x="1529929" y="2318677"/>
              <a:ext cx="2160240" cy="2160240"/>
            </a:xfrm>
            <a:prstGeom prst="ellipse">
              <a:avLst/>
            </a:prstGeom>
            <a:solidFill>
              <a:srgbClr val="2F5EB0"/>
            </a:solidFill>
            <a:ln w="152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Picture 4" descr="C:\待处理\2-待开票\1-空港\20170503-1-空港PPT-张韵\2.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90049" y="2686864"/>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9"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grpSp>
        <p:nvGrpSpPr>
          <p:cNvPr id="6" name="组合 5"/>
          <p:cNvGrpSpPr/>
          <p:nvPr userDrawn="1"/>
        </p:nvGrpSpPr>
        <p:grpSpPr>
          <a:xfrm>
            <a:off x="-1" y="23505"/>
            <a:ext cx="12192001" cy="1028700"/>
            <a:chOff x="-1" y="23505"/>
            <a:chExt cx="12192001" cy="1028700"/>
          </a:xfrm>
        </p:grpSpPr>
        <p:grpSp>
          <p:nvGrpSpPr>
            <p:cNvPr id="7" name="组合 13"/>
            <p:cNvGrpSpPr/>
            <p:nvPr/>
          </p:nvGrpSpPr>
          <p:grpSpPr bwMode="auto">
            <a:xfrm>
              <a:off x="-1" y="150510"/>
              <a:ext cx="12192001" cy="857250"/>
              <a:chOff x="395028" y="334664"/>
              <a:chExt cx="9945903" cy="574056"/>
            </a:xfrm>
          </p:grpSpPr>
          <p:sp>
            <p:nvSpPr>
              <p:cNvPr id="12" name="矩形 11"/>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微软雅黑" pitchFamily="34" charset="-122"/>
                  <a:ea typeface="微软雅黑" pitchFamily="34" charset="-122"/>
                  <a:sym typeface="Arial" panose="020B0604020202020204" pitchFamily="34" charset="0"/>
                </a:endParaRPr>
              </a:p>
            </p:txBody>
          </p:sp>
          <p:cxnSp>
            <p:nvCxnSpPr>
              <p:cNvPr id="13" name="直接连接符 12"/>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grpSp>
          <p:nvGrpSpPr>
            <p:cNvPr id="8" name="组合 17"/>
            <p:cNvGrpSpPr>
              <a:grpSpLocks noChangeAspect="1"/>
            </p:cNvGrpSpPr>
            <p:nvPr/>
          </p:nvGrpSpPr>
          <p:grpSpPr bwMode="auto">
            <a:xfrm>
              <a:off x="10322144" y="23505"/>
              <a:ext cx="1028150" cy="1028700"/>
              <a:chOff x="1529929" y="2318677"/>
              <a:chExt cx="2155116" cy="2160240"/>
            </a:xfrm>
          </p:grpSpPr>
          <p:sp>
            <p:nvSpPr>
              <p:cNvPr id="10" name="椭圆 9"/>
              <p:cNvSpPr/>
              <p:nvPr/>
            </p:nvSpPr>
            <p:spPr>
              <a:xfrm>
                <a:off x="1529929" y="2318677"/>
                <a:ext cx="2155116" cy="2160240"/>
              </a:xfrm>
              <a:prstGeom prst="ellipse">
                <a:avLst/>
              </a:prstGeom>
              <a:solidFill>
                <a:srgbClr val="2F5EB0"/>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itchFamily="34" charset="-122"/>
                  <a:ea typeface="微软雅黑" pitchFamily="34" charset="-122"/>
                </a:endParaRPr>
              </a:p>
            </p:txBody>
          </p:sp>
          <p:pic>
            <p:nvPicPr>
              <p:cNvPr id="11" name="Picture 4" descr="C:\待处理\2-待开票\1-空港\20170503-1-空港PPT-张韵\2.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90048" y="2675925"/>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grpSp>
        <p:nvGrpSpPr>
          <p:cNvPr id="2" name="组合 5"/>
          <p:cNvGrpSpPr/>
          <p:nvPr userDrawn="1"/>
        </p:nvGrpSpPr>
        <p:grpSpPr>
          <a:xfrm>
            <a:off x="-1" y="23505"/>
            <a:ext cx="12192001" cy="1028700"/>
            <a:chOff x="-1" y="23505"/>
            <a:chExt cx="12192001" cy="1028700"/>
          </a:xfrm>
        </p:grpSpPr>
        <p:grpSp>
          <p:nvGrpSpPr>
            <p:cNvPr id="3" name="组合 13"/>
            <p:cNvGrpSpPr/>
            <p:nvPr/>
          </p:nvGrpSpPr>
          <p:grpSpPr bwMode="auto">
            <a:xfrm>
              <a:off x="-1" y="150510"/>
              <a:ext cx="12192001" cy="857250"/>
              <a:chOff x="395028" y="334664"/>
              <a:chExt cx="9945903" cy="574056"/>
            </a:xfrm>
          </p:grpSpPr>
          <p:sp>
            <p:nvSpPr>
              <p:cNvPr id="12" name="矩形 11"/>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微软雅黑" pitchFamily="34" charset="-122"/>
                  <a:ea typeface="微软雅黑" pitchFamily="34" charset="-122"/>
                  <a:sym typeface="Arial" panose="020B0604020202020204" pitchFamily="34" charset="0"/>
                </a:endParaRPr>
              </a:p>
            </p:txBody>
          </p:sp>
          <p:cxnSp>
            <p:nvCxnSpPr>
              <p:cNvPr id="13" name="直接连接符 12"/>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grpSp>
          <p:nvGrpSpPr>
            <p:cNvPr id="4" name="组合 17"/>
            <p:cNvGrpSpPr>
              <a:grpSpLocks noChangeAspect="1"/>
            </p:cNvGrpSpPr>
            <p:nvPr/>
          </p:nvGrpSpPr>
          <p:grpSpPr bwMode="auto">
            <a:xfrm>
              <a:off x="10322144" y="23505"/>
              <a:ext cx="1028150" cy="1028700"/>
              <a:chOff x="1529929" y="2318677"/>
              <a:chExt cx="2155116" cy="2160240"/>
            </a:xfrm>
          </p:grpSpPr>
          <p:sp>
            <p:nvSpPr>
              <p:cNvPr id="10" name="椭圆 9"/>
              <p:cNvSpPr/>
              <p:nvPr/>
            </p:nvSpPr>
            <p:spPr>
              <a:xfrm>
                <a:off x="1529929" y="2318677"/>
                <a:ext cx="2155116" cy="2160240"/>
              </a:xfrm>
              <a:prstGeom prst="ellipse">
                <a:avLst/>
              </a:prstGeom>
              <a:solidFill>
                <a:srgbClr val="2F5EB0"/>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itchFamily="34" charset="-122"/>
                  <a:ea typeface="微软雅黑" pitchFamily="34" charset="-122"/>
                </a:endParaRPr>
              </a:p>
            </p:txBody>
          </p:sp>
          <p:pic>
            <p:nvPicPr>
              <p:cNvPr id="11" name="Picture 4" descr="C:\待处理\2-待开票\1-空港\20170503-1-空港PPT-张韵\2.PN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890048" y="2675925"/>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9"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
        <p:nvSpPr>
          <p:cNvPr id="3" name="矩形 2"/>
          <p:cNvSpPr/>
          <p:nvPr userDrawn="1"/>
        </p:nvSpPr>
        <p:spPr>
          <a:xfrm>
            <a:off x="0" y="2559050"/>
            <a:ext cx="12192000" cy="169545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5"/>
          <p:cNvGrpSpPr/>
          <p:nvPr userDrawn="1"/>
        </p:nvGrpSpPr>
        <p:grpSpPr>
          <a:xfrm>
            <a:off x="1699160" y="2319338"/>
            <a:ext cx="2268000" cy="2159000"/>
            <a:chOff x="1699160" y="2319338"/>
            <a:chExt cx="2268000" cy="2159000"/>
          </a:xfrm>
        </p:grpSpPr>
        <p:sp>
          <p:nvSpPr>
            <p:cNvPr id="7" name="椭圆 6"/>
            <p:cNvSpPr/>
            <p:nvPr/>
          </p:nvSpPr>
          <p:spPr>
            <a:xfrm>
              <a:off x="1699160" y="2319338"/>
              <a:ext cx="2268000" cy="2159000"/>
            </a:xfrm>
            <a:prstGeom prst="ellipse">
              <a:avLst/>
            </a:prstGeom>
            <a:solidFill>
              <a:srgbClr val="2F5EB0"/>
            </a:solidFill>
            <a:ln w="152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Picture 2" descr="C:\待处理\2-待开票\1-空港\20170503-1-空港PPT-张韵\3.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178590" y="2719388"/>
              <a:ext cx="140304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9"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grpSp>
        <p:nvGrpSpPr>
          <p:cNvPr id="3" name="组合 2"/>
          <p:cNvGrpSpPr/>
          <p:nvPr userDrawn="1"/>
        </p:nvGrpSpPr>
        <p:grpSpPr>
          <a:xfrm>
            <a:off x="-1" y="140288"/>
            <a:ext cx="12192001" cy="867472"/>
            <a:chOff x="-1" y="140288"/>
            <a:chExt cx="12192001" cy="867472"/>
          </a:xfrm>
        </p:grpSpPr>
        <p:grpSp>
          <p:nvGrpSpPr>
            <p:cNvPr id="8" name="组合 13"/>
            <p:cNvGrpSpPr/>
            <p:nvPr/>
          </p:nvGrpSpPr>
          <p:grpSpPr bwMode="auto">
            <a:xfrm>
              <a:off x="-1" y="150510"/>
              <a:ext cx="12192001" cy="857250"/>
              <a:chOff x="395028" y="334664"/>
              <a:chExt cx="9945903" cy="574056"/>
            </a:xfrm>
          </p:grpSpPr>
          <p:sp>
            <p:nvSpPr>
              <p:cNvPr id="10" name="矩形 9"/>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grpSp>
          <p:nvGrpSpPr>
            <p:cNvPr id="5" name="组合 31"/>
            <p:cNvGrpSpPr>
              <a:grpSpLocks noChangeAspect="1"/>
            </p:cNvGrpSpPr>
            <p:nvPr/>
          </p:nvGrpSpPr>
          <p:grpSpPr>
            <a:xfrm>
              <a:off x="10382237" y="140288"/>
              <a:ext cx="895406" cy="852373"/>
              <a:chOff x="1699160" y="2319338"/>
              <a:chExt cx="2268000" cy="2159000"/>
            </a:xfrm>
          </p:grpSpPr>
          <p:sp>
            <p:nvSpPr>
              <p:cNvPr id="6" name="椭圆 5"/>
              <p:cNvSpPr/>
              <p:nvPr/>
            </p:nvSpPr>
            <p:spPr>
              <a:xfrm>
                <a:off x="1699160" y="2319338"/>
                <a:ext cx="2268000" cy="2159000"/>
              </a:xfrm>
              <a:prstGeom prst="ellipse">
                <a:avLst/>
              </a:prstGeom>
              <a:solidFill>
                <a:srgbClr val="2F5EB0"/>
              </a:solidFill>
              <a:ln w="152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Picture 2" descr="C:\待处理\2-待开票\1-空港\20170503-1-空港PPT-张韵\3.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178588" y="2719389"/>
                <a:ext cx="1248233" cy="133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9"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
        <p:nvSpPr>
          <p:cNvPr id="3" name="矩形 2"/>
          <p:cNvSpPr/>
          <p:nvPr userDrawn="1"/>
        </p:nvSpPr>
        <p:spPr>
          <a:xfrm>
            <a:off x="0" y="2559050"/>
            <a:ext cx="12192000" cy="169545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2"/>
          <p:cNvGrpSpPr/>
          <p:nvPr userDrawn="1"/>
        </p:nvGrpSpPr>
        <p:grpSpPr bwMode="auto">
          <a:xfrm>
            <a:off x="1699160" y="2319338"/>
            <a:ext cx="2398918" cy="2159000"/>
            <a:chOff x="1529929" y="2318677"/>
            <a:chExt cx="2160240" cy="2160240"/>
          </a:xfrm>
        </p:grpSpPr>
        <p:sp>
          <p:nvSpPr>
            <p:cNvPr id="7" name="椭圆 6"/>
            <p:cNvSpPr/>
            <p:nvPr/>
          </p:nvSpPr>
          <p:spPr>
            <a:xfrm>
              <a:off x="1529929" y="2318677"/>
              <a:ext cx="2160240" cy="2160240"/>
            </a:xfrm>
            <a:prstGeom prst="ellipse">
              <a:avLst/>
            </a:prstGeom>
            <a:solidFill>
              <a:srgbClr val="2F5EB0"/>
            </a:solidFill>
            <a:ln w="152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KSO_Shape"/>
            <p:cNvSpPr/>
            <p:nvPr/>
          </p:nvSpPr>
          <p:spPr bwMode="auto">
            <a:xfrm rot="18900000">
              <a:off x="2002928" y="2647478"/>
              <a:ext cx="1271383" cy="1415275"/>
            </a:xfrm>
            <a:custGeom>
              <a:avLst/>
              <a:gdLst>
                <a:gd name="T0" fmla="*/ 686385 w 13624"/>
                <a:gd name="T1" fmla="*/ 84727 h 15172"/>
                <a:gd name="T2" fmla="*/ 669887 w 13624"/>
                <a:gd name="T3" fmla="*/ 64792 h 15172"/>
                <a:gd name="T4" fmla="*/ 653508 w 13624"/>
                <a:gd name="T5" fmla="*/ 47585 h 15172"/>
                <a:gd name="T6" fmla="*/ 637366 w 13624"/>
                <a:gd name="T7" fmla="*/ 33108 h 15172"/>
                <a:gd name="T8" fmla="*/ 621224 w 13624"/>
                <a:gd name="T9" fmla="*/ 21241 h 15172"/>
                <a:gd name="T10" fmla="*/ 605201 w 13624"/>
                <a:gd name="T11" fmla="*/ 11985 h 15172"/>
                <a:gd name="T12" fmla="*/ 589415 w 13624"/>
                <a:gd name="T13" fmla="*/ 5221 h 15172"/>
                <a:gd name="T14" fmla="*/ 573748 w 13624"/>
                <a:gd name="T15" fmla="*/ 1305 h 15172"/>
                <a:gd name="T16" fmla="*/ 558200 w 13624"/>
                <a:gd name="T17" fmla="*/ 0 h 15172"/>
                <a:gd name="T18" fmla="*/ 149431 w 13624"/>
                <a:gd name="T19" fmla="*/ 580988 h 15172"/>
                <a:gd name="T20" fmla="*/ 149668 w 13624"/>
                <a:gd name="T21" fmla="*/ 1215612 h 15172"/>
                <a:gd name="T22" fmla="*/ 558200 w 13624"/>
                <a:gd name="T23" fmla="*/ 1800397 h 15172"/>
                <a:gd name="T24" fmla="*/ 569831 w 13624"/>
                <a:gd name="T25" fmla="*/ 1799685 h 15172"/>
                <a:gd name="T26" fmla="*/ 585380 w 13624"/>
                <a:gd name="T27" fmla="*/ 1796244 h 15172"/>
                <a:gd name="T28" fmla="*/ 601165 w 13624"/>
                <a:gd name="T29" fmla="*/ 1790310 h 15172"/>
                <a:gd name="T30" fmla="*/ 617189 w 13624"/>
                <a:gd name="T31" fmla="*/ 1781766 h 15172"/>
                <a:gd name="T32" fmla="*/ 633212 w 13624"/>
                <a:gd name="T33" fmla="*/ 1770493 h 15172"/>
                <a:gd name="T34" fmla="*/ 649472 w 13624"/>
                <a:gd name="T35" fmla="*/ 1756609 h 15172"/>
                <a:gd name="T36" fmla="*/ 665733 w 13624"/>
                <a:gd name="T37" fmla="*/ 1739996 h 15172"/>
                <a:gd name="T38" fmla="*/ 682231 w 13624"/>
                <a:gd name="T39" fmla="*/ 1720772 h 15172"/>
                <a:gd name="T40" fmla="*/ 1344403 w 13624"/>
                <a:gd name="T41" fmla="*/ 1051379 h 15172"/>
                <a:gd name="T42" fmla="*/ 1414786 w 13624"/>
                <a:gd name="T43" fmla="*/ 1042360 h 15172"/>
                <a:gd name="T44" fmla="*/ 1449918 w 13624"/>
                <a:gd name="T45" fmla="*/ 1035952 h 15172"/>
                <a:gd name="T46" fmla="*/ 1481965 w 13624"/>
                <a:gd name="T47" fmla="*/ 1028358 h 15172"/>
                <a:gd name="T48" fmla="*/ 1504634 w 13624"/>
                <a:gd name="T49" fmla="*/ 1021119 h 15172"/>
                <a:gd name="T50" fmla="*/ 1527423 w 13624"/>
                <a:gd name="T51" fmla="*/ 1010795 h 15172"/>
                <a:gd name="T52" fmla="*/ 1549855 w 13624"/>
                <a:gd name="T53" fmla="*/ 997148 h 15172"/>
                <a:gd name="T54" fmla="*/ 1572407 w 13624"/>
                <a:gd name="T55" fmla="*/ 980417 h 15172"/>
                <a:gd name="T56" fmla="*/ 1587599 w 13624"/>
                <a:gd name="T57" fmla="*/ 966414 h 15172"/>
                <a:gd name="T58" fmla="*/ 1602910 w 13624"/>
                <a:gd name="T59" fmla="*/ 947071 h 15172"/>
                <a:gd name="T60" fmla="*/ 1610743 w 13624"/>
                <a:gd name="T61" fmla="*/ 931882 h 15172"/>
                <a:gd name="T62" fmla="*/ 1614304 w 13624"/>
                <a:gd name="T63" fmla="*/ 921440 h 15172"/>
                <a:gd name="T64" fmla="*/ 1616322 w 13624"/>
                <a:gd name="T65" fmla="*/ 910878 h 15172"/>
                <a:gd name="T66" fmla="*/ 1617034 w 13624"/>
                <a:gd name="T67" fmla="*/ 900080 h 15172"/>
                <a:gd name="T68" fmla="*/ 1616441 w 13624"/>
                <a:gd name="T69" fmla="*/ 888332 h 15172"/>
                <a:gd name="T70" fmla="*/ 1613711 w 13624"/>
                <a:gd name="T71" fmla="*/ 873380 h 15172"/>
                <a:gd name="T72" fmla="*/ 1609082 w 13624"/>
                <a:gd name="T73" fmla="*/ 859140 h 15172"/>
                <a:gd name="T74" fmla="*/ 1602079 w 13624"/>
                <a:gd name="T75" fmla="*/ 845850 h 15172"/>
                <a:gd name="T76" fmla="*/ 1592940 w 13624"/>
                <a:gd name="T77" fmla="*/ 833271 h 15172"/>
                <a:gd name="T78" fmla="*/ 1581902 w 13624"/>
                <a:gd name="T79" fmla="*/ 821642 h 15172"/>
                <a:gd name="T80" fmla="*/ 1568490 w 13624"/>
                <a:gd name="T81" fmla="*/ 810725 h 15172"/>
                <a:gd name="T82" fmla="*/ 1553060 w 13624"/>
                <a:gd name="T83" fmla="*/ 800638 h 15172"/>
                <a:gd name="T84" fmla="*/ 1535494 w 13624"/>
                <a:gd name="T85" fmla="*/ 791382 h 15172"/>
                <a:gd name="T86" fmla="*/ 1515791 w 13624"/>
                <a:gd name="T87" fmla="*/ 782957 h 15172"/>
                <a:gd name="T88" fmla="*/ 1493952 w 13624"/>
                <a:gd name="T89" fmla="*/ 775481 h 15172"/>
                <a:gd name="T90" fmla="*/ 1463686 w 13624"/>
                <a:gd name="T91" fmla="*/ 767056 h 15172"/>
                <a:gd name="T92" fmla="*/ 1408258 w 13624"/>
                <a:gd name="T93" fmla="*/ 756376 h 15172"/>
                <a:gd name="T94" fmla="*/ 1344403 w 13624"/>
                <a:gd name="T95" fmla="*/ 749018 h 15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624" h="15172">
                  <a:moveTo>
                    <a:pt x="11327" y="6312"/>
                  </a:moveTo>
                  <a:lnTo>
                    <a:pt x="10515" y="6254"/>
                  </a:lnTo>
                  <a:lnTo>
                    <a:pt x="5783" y="714"/>
                  </a:lnTo>
                  <a:lnTo>
                    <a:pt x="5748" y="670"/>
                  </a:lnTo>
                  <a:lnTo>
                    <a:pt x="5714" y="628"/>
                  </a:lnTo>
                  <a:lnTo>
                    <a:pt x="5679" y="586"/>
                  </a:lnTo>
                  <a:lnTo>
                    <a:pt x="5644" y="546"/>
                  </a:lnTo>
                  <a:lnTo>
                    <a:pt x="5609" y="508"/>
                  </a:lnTo>
                  <a:lnTo>
                    <a:pt x="5576" y="471"/>
                  </a:lnTo>
                  <a:lnTo>
                    <a:pt x="5541" y="436"/>
                  </a:lnTo>
                  <a:lnTo>
                    <a:pt x="5506" y="401"/>
                  </a:lnTo>
                  <a:lnTo>
                    <a:pt x="5472" y="369"/>
                  </a:lnTo>
                  <a:lnTo>
                    <a:pt x="5438" y="338"/>
                  </a:lnTo>
                  <a:lnTo>
                    <a:pt x="5403" y="308"/>
                  </a:lnTo>
                  <a:lnTo>
                    <a:pt x="5370" y="279"/>
                  </a:lnTo>
                  <a:lnTo>
                    <a:pt x="5335" y="252"/>
                  </a:lnTo>
                  <a:lnTo>
                    <a:pt x="5301" y="225"/>
                  </a:lnTo>
                  <a:lnTo>
                    <a:pt x="5268" y="201"/>
                  </a:lnTo>
                  <a:lnTo>
                    <a:pt x="5234" y="179"/>
                  </a:lnTo>
                  <a:lnTo>
                    <a:pt x="5200" y="157"/>
                  </a:lnTo>
                  <a:lnTo>
                    <a:pt x="5166" y="137"/>
                  </a:lnTo>
                  <a:lnTo>
                    <a:pt x="5132" y="117"/>
                  </a:lnTo>
                  <a:lnTo>
                    <a:pt x="5099" y="101"/>
                  </a:lnTo>
                  <a:lnTo>
                    <a:pt x="5065" y="84"/>
                  </a:lnTo>
                  <a:lnTo>
                    <a:pt x="5033" y="69"/>
                  </a:lnTo>
                  <a:lnTo>
                    <a:pt x="4999" y="56"/>
                  </a:lnTo>
                  <a:lnTo>
                    <a:pt x="4966" y="44"/>
                  </a:lnTo>
                  <a:lnTo>
                    <a:pt x="4932" y="34"/>
                  </a:lnTo>
                  <a:lnTo>
                    <a:pt x="4900" y="25"/>
                  </a:lnTo>
                  <a:lnTo>
                    <a:pt x="4866" y="17"/>
                  </a:lnTo>
                  <a:lnTo>
                    <a:pt x="4834" y="11"/>
                  </a:lnTo>
                  <a:lnTo>
                    <a:pt x="4801" y="6"/>
                  </a:lnTo>
                  <a:lnTo>
                    <a:pt x="4768" y="2"/>
                  </a:lnTo>
                  <a:lnTo>
                    <a:pt x="4736" y="0"/>
                  </a:lnTo>
                  <a:lnTo>
                    <a:pt x="4703" y="0"/>
                  </a:lnTo>
                  <a:lnTo>
                    <a:pt x="4047" y="0"/>
                  </a:lnTo>
                  <a:lnTo>
                    <a:pt x="7045" y="6405"/>
                  </a:lnTo>
                  <a:lnTo>
                    <a:pt x="2884" y="6714"/>
                  </a:lnTo>
                  <a:lnTo>
                    <a:pt x="1259" y="4896"/>
                  </a:lnTo>
                  <a:lnTo>
                    <a:pt x="0" y="4896"/>
                  </a:lnTo>
                  <a:lnTo>
                    <a:pt x="1667" y="7445"/>
                  </a:lnTo>
                  <a:lnTo>
                    <a:pt x="2" y="10244"/>
                  </a:lnTo>
                  <a:lnTo>
                    <a:pt x="1261" y="10244"/>
                  </a:lnTo>
                  <a:lnTo>
                    <a:pt x="2886" y="8425"/>
                  </a:lnTo>
                  <a:lnTo>
                    <a:pt x="7045" y="8734"/>
                  </a:lnTo>
                  <a:lnTo>
                    <a:pt x="4047" y="15172"/>
                  </a:lnTo>
                  <a:lnTo>
                    <a:pt x="4703" y="15172"/>
                  </a:lnTo>
                  <a:lnTo>
                    <a:pt x="4736" y="15171"/>
                  </a:lnTo>
                  <a:lnTo>
                    <a:pt x="4768" y="15170"/>
                  </a:lnTo>
                  <a:lnTo>
                    <a:pt x="4801" y="15166"/>
                  </a:lnTo>
                  <a:lnTo>
                    <a:pt x="4834" y="15161"/>
                  </a:lnTo>
                  <a:lnTo>
                    <a:pt x="4866" y="15154"/>
                  </a:lnTo>
                  <a:lnTo>
                    <a:pt x="4900" y="15147"/>
                  </a:lnTo>
                  <a:lnTo>
                    <a:pt x="4932" y="15137"/>
                  </a:lnTo>
                  <a:lnTo>
                    <a:pt x="4966" y="15128"/>
                  </a:lnTo>
                  <a:lnTo>
                    <a:pt x="4999" y="15116"/>
                  </a:lnTo>
                  <a:lnTo>
                    <a:pt x="5033" y="15103"/>
                  </a:lnTo>
                  <a:lnTo>
                    <a:pt x="5065" y="15087"/>
                  </a:lnTo>
                  <a:lnTo>
                    <a:pt x="5099" y="15071"/>
                  </a:lnTo>
                  <a:lnTo>
                    <a:pt x="5132" y="15053"/>
                  </a:lnTo>
                  <a:lnTo>
                    <a:pt x="5166" y="15035"/>
                  </a:lnTo>
                  <a:lnTo>
                    <a:pt x="5200" y="15015"/>
                  </a:lnTo>
                  <a:lnTo>
                    <a:pt x="5234" y="14993"/>
                  </a:lnTo>
                  <a:lnTo>
                    <a:pt x="5268" y="14971"/>
                  </a:lnTo>
                  <a:lnTo>
                    <a:pt x="5301" y="14946"/>
                  </a:lnTo>
                  <a:lnTo>
                    <a:pt x="5335" y="14920"/>
                  </a:lnTo>
                  <a:lnTo>
                    <a:pt x="5370" y="14893"/>
                  </a:lnTo>
                  <a:lnTo>
                    <a:pt x="5403" y="14864"/>
                  </a:lnTo>
                  <a:lnTo>
                    <a:pt x="5438" y="14834"/>
                  </a:lnTo>
                  <a:lnTo>
                    <a:pt x="5472" y="14803"/>
                  </a:lnTo>
                  <a:lnTo>
                    <a:pt x="5506" y="14769"/>
                  </a:lnTo>
                  <a:lnTo>
                    <a:pt x="5541" y="14736"/>
                  </a:lnTo>
                  <a:lnTo>
                    <a:pt x="5576" y="14700"/>
                  </a:lnTo>
                  <a:lnTo>
                    <a:pt x="5609" y="14663"/>
                  </a:lnTo>
                  <a:lnTo>
                    <a:pt x="5644" y="14624"/>
                  </a:lnTo>
                  <a:lnTo>
                    <a:pt x="5679" y="14585"/>
                  </a:lnTo>
                  <a:lnTo>
                    <a:pt x="5714" y="14544"/>
                  </a:lnTo>
                  <a:lnTo>
                    <a:pt x="5748" y="14501"/>
                  </a:lnTo>
                  <a:lnTo>
                    <a:pt x="5783" y="14458"/>
                  </a:lnTo>
                  <a:lnTo>
                    <a:pt x="10515" y="8918"/>
                  </a:lnTo>
                  <a:lnTo>
                    <a:pt x="11327" y="8860"/>
                  </a:lnTo>
                  <a:lnTo>
                    <a:pt x="11604" y="8823"/>
                  </a:lnTo>
                  <a:lnTo>
                    <a:pt x="11858" y="8792"/>
                  </a:lnTo>
                  <a:lnTo>
                    <a:pt x="11920" y="8784"/>
                  </a:lnTo>
                  <a:lnTo>
                    <a:pt x="11987" y="8774"/>
                  </a:lnTo>
                  <a:lnTo>
                    <a:pt x="12059" y="8761"/>
                  </a:lnTo>
                  <a:lnTo>
                    <a:pt x="12136" y="8746"/>
                  </a:lnTo>
                  <a:lnTo>
                    <a:pt x="12216" y="8730"/>
                  </a:lnTo>
                  <a:lnTo>
                    <a:pt x="12301" y="8710"/>
                  </a:lnTo>
                  <a:lnTo>
                    <a:pt x="12391" y="8690"/>
                  </a:lnTo>
                  <a:lnTo>
                    <a:pt x="12486" y="8666"/>
                  </a:lnTo>
                  <a:lnTo>
                    <a:pt x="12533" y="8654"/>
                  </a:lnTo>
                  <a:lnTo>
                    <a:pt x="12581" y="8640"/>
                  </a:lnTo>
                  <a:lnTo>
                    <a:pt x="12629" y="8623"/>
                  </a:lnTo>
                  <a:lnTo>
                    <a:pt x="12677" y="8605"/>
                  </a:lnTo>
                  <a:lnTo>
                    <a:pt x="12725" y="8586"/>
                  </a:lnTo>
                  <a:lnTo>
                    <a:pt x="12773" y="8564"/>
                  </a:lnTo>
                  <a:lnTo>
                    <a:pt x="12821" y="8542"/>
                  </a:lnTo>
                  <a:lnTo>
                    <a:pt x="12869" y="8518"/>
                  </a:lnTo>
                  <a:lnTo>
                    <a:pt x="12916" y="8491"/>
                  </a:lnTo>
                  <a:lnTo>
                    <a:pt x="12964" y="8464"/>
                  </a:lnTo>
                  <a:lnTo>
                    <a:pt x="13012" y="8434"/>
                  </a:lnTo>
                  <a:lnTo>
                    <a:pt x="13058" y="8403"/>
                  </a:lnTo>
                  <a:lnTo>
                    <a:pt x="13106" y="8370"/>
                  </a:lnTo>
                  <a:lnTo>
                    <a:pt x="13153" y="8335"/>
                  </a:lnTo>
                  <a:lnTo>
                    <a:pt x="13201" y="8299"/>
                  </a:lnTo>
                  <a:lnTo>
                    <a:pt x="13248" y="8262"/>
                  </a:lnTo>
                  <a:lnTo>
                    <a:pt x="13293" y="8223"/>
                  </a:lnTo>
                  <a:lnTo>
                    <a:pt x="13336" y="8183"/>
                  </a:lnTo>
                  <a:lnTo>
                    <a:pt x="13376" y="8144"/>
                  </a:lnTo>
                  <a:lnTo>
                    <a:pt x="13413" y="8104"/>
                  </a:lnTo>
                  <a:lnTo>
                    <a:pt x="13447" y="8063"/>
                  </a:lnTo>
                  <a:lnTo>
                    <a:pt x="13478" y="8022"/>
                  </a:lnTo>
                  <a:lnTo>
                    <a:pt x="13505" y="7981"/>
                  </a:lnTo>
                  <a:lnTo>
                    <a:pt x="13530" y="7939"/>
                  </a:lnTo>
                  <a:lnTo>
                    <a:pt x="13552" y="7896"/>
                  </a:lnTo>
                  <a:lnTo>
                    <a:pt x="13563" y="7874"/>
                  </a:lnTo>
                  <a:lnTo>
                    <a:pt x="13571" y="7853"/>
                  </a:lnTo>
                  <a:lnTo>
                    <a:pt x="13580" y="7831"/>
                  </a:lnTo>
                  <a:lnTo>
                    <a:pt x="13588" y="7809"/>
                  </a:lnTo>
                  <a:lnTo>
                    <a:pt x="13595" y="7788"/>
                  </a:lnTo>
                  <a:lnTo>
                    <a:pt x="13601" y="7765"/>
                  </a:lnTo>
                  <a:lnTo>
                    <a:pt x="13606" y="7744"/>
                  </a:lnTo>
                  <a:lnTo>
                    <a:pt x="13611" y="7721"/>
                  </a:lnTo>
                  <a:lnTo>
                    <a:pt x="13616" y="7699"/>
                  </a:lnTo>
                  <a:lnTo>
                    <a:pt x="13618" y="7676"/>
                  </a:lnTo>
                  <a:lnTo>
                    <a:pt x="13622" y="7654"/>
                  </a:lnTo>
                  <a:lnTo>
                    <a:pt x="13623" y="7631"/>
                  </a:lnTo>
                  <a:lnTo>
                    <a:pt x="13624" y="7608"/>
                  </a:lnTo>
                  <a:lnTo>
                    <a:pt x="13624" y="7585"/>
                  </a:lnTo>
                  <a:lnTo>
                    <a:pt x="13624" y="7552"/>
                  </a:lnTo>
                  <a:lnTo>
                    <a:pt x="13622" y="7520"/>
                  </a:lnTo>
                  <a:lnTo>
                    <a:pt x="13619" y="7486"/>
                  </a:lnTo>
                  <a:lnTo>
                    <a:pt x="13616" y="7454"/>
                  </a:lnTo>
                  <a:lnTo>
                    <a:pt x="13611" y="7422"/>
                  </a:lnTo>
                  <a:lnTo>
                    <a:pt x="13604" y="7391"/>
                  </a:lnTo>
                  <a:lnTo>
                    <a:pt x="13596" y="7360"/>
                  </a:lnTo>
                  <a:lnTo>
                    <a:pt x="13588" y="7329"/>
                  </a:lnTo>
                  <a:lnTo>
                    <a:pt x="13578" y="7299"/>
                  </a:lnTo>
                  <a:lnTo>
                    <a:pt x="13569" y="7270"/>
                  </a:lnTo>
                  <a:lnTo>
                    <a:pt x="13557" y="7240"/>
                  </a:lnTo>
                  <a:lnTo>
                    <a:pt x="13544" y="7212"/>
                  </a:lnTo>
                  <a:lnTo>
                    <a:pt x="13529" y="7183"/>
                  </a:lnTo>
                  <a:lnTo>
                    <a:pt x="13515" y="7155"/>
                  </a:lnTo>
                  <a:lnTo>
                    <a:pt x="13498" y="7128"/>
                  </a:lnTo>
                  <a:lnTo>
                    <a:pt x="13481" y="7101"/>
                  </a:lnTo>
                  <a:lnTo>
                    <a:pt x="13462" y="7074"/>
                  </a:lnTo>
                  <a:lnTo>
                    <a:pt x="13443" y="7049"/>
                  </a:lnTo>
                  <a:lnTo>
                    <a:pt x="13421" y="7022"/>
                  </a:lnTo>
                  <a:lnTo>
                    <a:pt x="13400" y="6997"/>
                  </a:lnTo>
                  <a:lnTo>
                    <a:pt x="13377" y="6972"/>
                  </a:lnTo>
                  <a:lnTo>
                    <a:pt x="13353" y="6948"/>
                  </a:lnTo>
                  <a:lnTo>
                    <a:pt x="13328" y="6924"/>
                  </a:lnTo>
                  <a:lnTo>
                    <a:pt x="13302" y="6900"/>
                  </a:lnTo>
                  <a:lnTo>
                    <a:pt x="13274" y="6877"/>
                  </a:lnTo>
                  <a:lnTo>
                    <a:pt x="13245" y="6855"/>
                  </a:lnTo>
                  <a:lnTo>
                    <a:pt x="13215" y="6832"/>
                  </a:lnTo>
                  <a:lnTo>
                    <a:pt x="13184" y="6810"/>
                  </a:lnTo>
                  <a:lnTo>
                    <a:pt x="13153" y="6789"/>
                  </a:lnTo>
                  <a:lnTo>
                    <a:pt x="13119" y="6768"/>
                  </a:lnTo>
                  <a:lnTo>
                    <a:pt x="13085" y="6747"/>
                  </a:lnTo>
                  <a:lnTo>
                    <a:pt x="13050" y="6728"/>
                  </a:lnTo>
                  <a:lnTo>
                    <a:pt x="13014" y="6707"/>
                  </a:lnTo>
                  <a:lnTo>
                    <a:pt x="12976" y="6688"/>
                  </a:lnTo>
                  <a:lnTo>
                    <a:pt x="12937" y="6669"/>
                  </a:lnTo>
                  <a:lnTo>
                    <a:pt x="12898" y="6651"/>
                  </a:lnTo>
                  <a:lnTo>
                    <a:pt x="12857" y="6633"/>
                  </a:lnTo>
                  <a:lnTo>
                    <a:pt x="12814" y="6615"/>
                  </a:lnTo>
                  <a:lnTo>
                    <a:pt x="12771" y="6598"/>
                  </a:lnTo>
                  <a:lnTo>
                    <a:pt x="12726" y="6581"/>
                  </a:lnTo>
                  <a:lnTo>
                    <a:pt x="12681" y="6566"/>
                  </a:lnTo>
                  <a:lnTo>
                    <a:pt x="12635" y="6549"/>
                  </a:lnTo>
                  <a:lnTo>
                    <a:pt x="12587" y="6535"/>
                  </a:lnTo>
                  <a:lnTo>
                    <a:pt x="12538" y="6519"/>
                  </a:lnTo>
                  <a:lnTo>
                    <a:pt x="12488" y="6505"/>
                  </a:lnTo>
                  <a:lnTo>
                    <a:pt x="12438" y="6490"/>
                  </a:lnTo>
                  <a:lnTo>
                    <a:pt x="12332" y="6464"/>
                  </a:lnTo>
                  <a:lnTo>
                    <a:pt x="12222" y="6439"/>
                  </a:lnTo>
                  <a:lnTo>
                    <a:pt x="12108" y="6416"/>
                  </a:lnTo>
                  <a:lnTo>
                    <a:pt x="11988" y="6393"/>
                  </a:lnTo>
                  <a:lnTo>
                    <a:pt x="11865" y="6374"/>
                  </a:lnTo>
                  <a:lnTo>
                    <a:pt x="11738" y="6356"/>
                  </a:lnTo>
                  <a:lnTo>
                    <a:pt x="11605" y="6339"/>
                  </a:lnTo>
                  <a:lnTo>
                    <a:pt x="11468" y="6325"/>
                  </a:lnTo>
                  <a:lnTo>
                    <a:pt x="11327" y="6312"/>
                  </a:lnTo>
                  <a:close/>
                </a:path>
              </a:pathLst>
            </a:custGeom>
            <a:solidFill>
              <a:schemeClr val="bg1"/>
            </a:solidFill>
            <a:ln>
              <a:solidFill>
                <a:schemeClr val="bg1">
                  <a:lumMod val="95000"/>
                </a:schemeClr>
              </a:solid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sz="1015"/>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0"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grpSp>
        <p:nvGrpSpPr>
          <p:cNvPr id="4" name="组合 13"/>
          <p:cNvGrpSpPr/>
          <p:nvPr/>
        </p:nvGrpSpPr>
        <p:grpSpPr bwMode="auto">
          <a:xfrm>
            <a:off x="-1" y="150510"/>
            <a:ext cx="12192001" cy="857250"/>
            <a:chOff x="395028" y="334664"/>
            <a:chExt cx="9945903" cy="574056"/>
          </a:xfrm>
        </p:grpSpPr>
        <p:sp>
          <p:nvSpPr>
            <p:cNvPr id="8" name="矩形 7"/>
            <p:cNvSpPr/>
            <p:nvPr/>
          </p:nvSpPr>
          <p:spPr>
            <a:xfrm>
              <a:off x="395028" y="334664"/>
              <a:ext cx="9945903" cy="504088"/>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9" name="直接连接符 8"/>
            <p:cNvCxnSpPr/>
            <p:nvPr/>
          </p:nvCxnSpPr>
          <p:spPr>
            <a:xfrm>
              <a:off x="395029" y="908720"/>
              <a:ext cx="9945902" cy="0"/>
            </a:xfrm>
            <a:prstGeom prst="line">
              <a:avLst/>
            </a:prstGeom>
            <a:ln w="28575">
              <a:solidFill>
                <a:srgbClr val="2F5EB0"/>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a:grpSpLocks noChangeAspect="1"/>
          </p:cNvGrpSpPr>
          <p:nvPr userDrawn="1"/>
        </p:nvGrpSpPr>
        <p:grpSpPr>
          <a:xfrm>
            <a:off x="10322616" y="133634"/>
            <a:ext cx="957166" cy="861840"/>
            <a:chOff x="9551590" y="1125538"/>
            <a:chExt cx="2398918" cy="2160000"/>
          </a:xfrm>
        </p:grpSpPr>
        <p:sp>
          <p:nvSpPr>
            <p:cNvPr id="11" name="椭圆 10"/>
            <p:cNvSpPr>
              <a:spLocks noChangeAspect="1"/>
            </p:cNvSpPr>
            <p:nvPr/>
          </p:nvSpPr>
          <p:spPr bwMode="auto">
            <a:xfrm>
              <a:off x="9551590" y="1125538"/>
              <a:ext cx="2398918" cy="2160000"/>
            </a:xfrm>
            <a:prstGeom prst="ellipse">
              <a:avLst/>
            </a:prstGeom>
            <a:solidFill>
              <a:srgbClr val="2F5EB0"/>
            </a:solidFill>
            <a:ln w="152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KSO_Shape"/>
            <p:cNvSpPr/>
            <p:nvPr/>
          </p:nvSpPr>
          <p:spPr bwMode="auto">
            <a:xfrm rot="18900000">
              <a:off x="10076849" y="1454150"/>
              <a:ext cx="1411854" cy="1414463"/>
            </a:xfrm>
            <a:custGeom>
              <a:avLst/>
              <a:gdLst>
                <a:gd name="T0" fmla="*/ 686385 w 13624"/>
                <a:gd name="T1" fmla="*/ 84727 h 15172"/>
                <a:gd name="T2" fmla="*/ 669887 w 13624"/>
                <a:gd name="T3" fmla="*/ 64792 h 15172"/>
                <a:gd name="T4" fmla="*/ 653508 w 13624"/>
                <a:gd name="T5" fmla="*/ 47585 h 15172"/>
                <a:gd name="T6" fmla="*/ 637366 w 13624"/>
                <a:gd name="T7" fmla="*/ 33108 h 15172"/>
                <a:gd name="T8" fmla="*/ 621224 w 13624"/>
                <a:gd name="T9" fmla="*/ 21241 h 15172"/>
                <a:gd name="T10" fmla="*/ 605201 w 13624"/>
                <a:gd name="T11" fmla="*/ 11985 h 15172"/>
                <a:gd name="T12" fmla="*/ 589415 w 13624"/>
                <a:gd name="T13" fmla="*/ 5221 h 15172"/>
                <a:gd name="T14" fmla="*/ 573748 w 13624"/>
                <a:gd name="T15" fmla="*/ 1305 h 15172"/>
                <a:gd name="T16" fmla="*/ 558200 w 13624"/>
                <a:gd name="T17" fmla="*/ 0 h 15172"/>
                <a:gd name="T18" fmla="*/ 149431 w 13624"/>
                <a:gd name="T19" fmla="*/ 580988 h 15172"/>
                <a:gd name="T20" fmla="*/ 149668 w 13624"/>
                <a:gd name="T21" fmla="*/ 1215612 h 15172"/>
                <a:gd name="T22" fmla="*/ 558200 w 13624"/>
                <a:gd name="T23" fmla="*/ 1800397 h 15172"/>
                <a:gd name="T24" fmla="*/ 569831 w 13624"/>
                <a:gd name="T25" fmla="*/ 1799685 h 15172"/>
                <a:gd name="T26" fmla="*/ 585380 w 13624"/>
                <a:gd name="T27" fmla="*/ 1796244 h 15172"/>
                <a:gd name="T28" fmla="*/ 601165 w 13624"/>
                <a:gd name="T29" fmla="*/ 1790310 h 15172"/>
                <a:gd name="T30" fmla="*/ 617189 w 13624"/>
                <a:gd name="T31" fmla="*/ 1781766 h 15172"/>
                <a:gd name="T32" fmla="*/ 633212 w 13624"/>
                <a:gd name="T33" fmla="*/ 1770493 h 15172"/>
                <a:gd name="T34" fmla="*/ 649472 w 13624"/>
                <a:gd name="T35" fmla="*/ 1756609 h 15172"/>
                <a:gd name="T36" fmla="*/ 665733 w 13624"/>
                <a:gd name="T37" fmla="*/ 1739996 h 15172"/>
                <a:gd name="T38" fmla="*/ 682231 w 13624"/>
                <a:gd name="T39" fmla="*/ 1720772 h 15172"/>
                <a:gd name="T40" fmla="*/ 1344403 w 13624"/>
                <a:gd name="T41" fmla="*/ 1051379 h 15172"/>
                <a:gd name="T42" fmla="*/ 1414786 w 13624"/>
                <a:gd name="T43" fmla="*/ 1042360 h 15172"/>
                <a:gd name="T44" fmla="*/ 1449918 w 13624"/>
                <a:gd name="T45" fmla="*/ 1035952 h 15172"/>
                <a:gd name="T46" fmla="*/ 1481965 w 13624"/>
                <a:gd name="T47" fmla="*/ 1028358 h 15172"/>
                <a:gd name="T48" fmla="*/ 1504634 w 13624"/>
                <a:gd name="T49" fmla="*/ 1021119 h 15172"/>
                <a:gd name="T50" fmla="*/ 1527423 w 13624"/>
                <a:gd name="T51" fmla="*/ 1010795 h 15172"/>
                <a:gd name="T52" fmla="*/ 1549855 w 13624"/>
                <a:gd name="T53" fmla="*/ 997148 h 15172"/>
                <a:gd name="T54" fmla="*/ 1572407 w 13624"/>
                <a:gd name="T55" fmla="*/ 980417 h 15172"/>
                <a:gd name="T56" fmla="*/ 1587599 w 13624"/>
                <a:gd name="T57" fmla="*/ 966414 h 15172"/>
                <a:gd name="T58" fmla="*/ 1602910 w 13624"/>
                <a:gd name="T59" fmla="*/ 947071 h 15172"/>
                <a:gd name="T60" fmla="*/ 1610743 w 13624"/>
                <a:gd name="T61" fmla="*/ 931882 h 15172"/>
                <a:gd name="T62" fmla="*/ 1614304 w 13624"/>
                <a:gd name="T63" fmla="*/ 921440 h 15172"/>
                <a:gd name="T64" fmla="*/ 1616322 w 13624"/>
                <a:gd name="T65" fmla="*/ 910878 h 15172"/>
                <a:gd name="T66" fmla="*/ 1617034 w 13624"/>
                <a:gd name="T67" fmla="*/ 900080 h 15172"/>
                <a:gd name="T68" fmla="*/ 1616441 w 13624"/>
                <a:gd name="T69" fmla="*/ 888332 h 15172"/>
                <a:gd name="T70" fmla="*/ 1613711 w 13624"/>
                <a:gd name="T71" fmla="*/ 873380 h 15172"/>
                <a:gd name="T72" fmla="*/ 1609082 w 13624"/>
                <a:gd name="T73" fmla="*/ 859140 h 15172"/>
                <a:gd name="T74" fmla="*/ 1602079 w 13624"/>
                <a:gd name="T75" fmla="*/ 845850 h 15172"/>
                <a:gd name="T76" fmla="*/ 1592940 w 13624"/>
                <a:gd name="T77" fmla="*/ 833271 h 15172"/>
                <a:gd name="T78" fmla="*/ 1581902 w 13624"/>
                <a:gd name="T79" fmla="*/ 821642 h 15172"/>
                <a:gd name="T80" fmla="*/ 1568490 w 13624"/>
                <a:gd name="T81" fmla="*/ 810725 h 15172"/>
                <a:gd name="T82" fmla="*/ 1553060 w 13624"/>
                <a:gd name="T83" fmla="*/ 800638 h 15172"/>
                <a:gd name="T84" fmla="*/ 1535494 w 13624"/>
                <a:gd name="T85" fmla="*/ 791382 h 15172"/>
                <a:gd name="T86" fmla="*/ 1515791 w 13624"/>
                <a:gd name="T87" fmla="*/ 782957 h 15172"/>
                <a:gd name="T88" fmla="*/ 1493952 w 13624"/>
                <a:gd name="T89" fmla="*/ 775481 h 15172"/>
                <a:gd name="T90" fmla="*/ 1463686 w 13624"/>
                <a:gd name="T91" fmla="*/ 767056 h 15172"/>
                <a:gd name="T92" fmla="*/ 1408258 w 13624"/>
                <a:gd name="T93" fmla="*/ 756376 h 15172"/>
                <a:gd name="T94" fmla="*/ 1344403 w 13624"/>
                <a:gd name="T95" fmla="*/ 749018 h 15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624" h="15172">
                  <a:moveTo>
                    <a:pt x="11327" y="6312"/>
                  </a:moveTo>
                  <a:lnTo>
                    <a:pt x="10515" y="6254"/>
                  </a:lnTo>
                  <a:lnTo>
                    <a:pt x="5783" y="714"/>
                  </a:lnTo>
                  <a:lnTo>
                    <a:pt x="5748" y="670"/>
                  </a:lnTo>
                  <a:lnTo>
                    <a:pt x="5714" y="628"/>
                  </a:lnTo>
                  <a:lnTo>
                    <a:pt x="5679" y="586"/>
                  </a:lnTo>
                  <a:lnTo>
                    <a:pt x="5644" y="546"/>
                  </a:lnTo>
                  <a:lnTo>
                    <a:pt x="5609" y="508"/>
                  </a:lnTo>
                  <a:lnTo>
                    <a:pt x="5576" y="471"/>
                  </a:lnTo>
                  <a:lnTo>
                    <a:pt x="5541" y="436"/>
                  </a:lnTo>
                  <a:lnTo>
                    <a:pt x="5506" y="401"/>
                  </a:lnTo>
                  <a:lnTo>
                    <a:pt x="5472" y="369"/>
                  </a:lnTo>
                  <a:lnTo>
                    <a:pt x="5438" y="338"/>
                  </a:lnTo>
                  <a:lnTo>
                    <a:pt x="5403" y="308"/>
                  </a:lnTo>
                  <a:lnTo>
                    <a:pt x="5370" y="279"/>
                  </a:lnTo>
                  <a:lnTo>
                    <a:pt x="5335" y="252"/>
                  </a:lnTo>
                  <a:lnTo>
                    <a:pt x="5301" y="225"/>
                  </a:lnTo>
                  <a:lnTo>
                    <a:pt x="5268" y="201"/>
                  </a:lnTo>
                  <a:lnTo>
                    <a:pt x="5234" y="179"/>
                  </a:lnTo>
                  <a:lnTo>
                    <a:pt x="5200" y="157"/>
                  </a:lnTo>
                  <a:lnTo>
                    <a:pt x="5166" y="137"/>
                  </a:lnTo>
                  <a:lnTo>
                    <a:pt x="5132" y="117"/>
                  </a:lnTo>
                  <a:lnTo>
                    <a:pt x="5099" y="101"/>
                  </a:lnTo>
                  <a:lnTo>
                    <a:pt x="5065" y="84"/>
                  </a:lnTo>
                  <a:lnTo>
                    <a:pt x="5033" y="69"/>
                  </a:lnTo>
                  <a:lnTo>
                    <a:pt x="4999" y="56"/>
                  </a:lnTo>
                  <a:lnTo>
                    <a:pt x="4966" y="44"/>
                  </a:lnTo>
                  <a:lnTo>
                    <a:pt x="4932" y="34"/>
                  </a:lnTo>
                  <a:lnTo>
                    <a:pt x="4900" y="25"/>
                  </a:lnTo>
                  <a:lnTo>
                    <a:pt x="4866" y="17"/>
                  </a:lnTo>
                  <a:lnTo>
                    <a:pt x="4834" y="11"/>
                  </a:lnTo>
                  <a:lnTo>
                    <a:pt x="4801" y="6"/>
                  </a:lnTo>
                  <a:lnTo>
                    <a:pt x="4768" y="2"/>
                  </a:lnTo>
                  <a:lnTo>
                    <a:pt x="4736" y="0"/>
                  </a:lnTo>
                  <a:lnTo>
                    <a:pt x="4703" y="0"/>
                  </a:lnTo>
                  <a:lnTo>
                    <a:pt x="4047" y="0"/>
                  </a:lnTo>
                  <a:lnTo>
                    <a:pt x="7045" y="6405"/>
                  </a:lnTo>
                  <a:lnTo>
                    <a:pt x="2884" y="6714"/>
                  </a:lnTo>
                  <a:lnTo>
                    <a:pt x="1259" y="4896"/>
                  </a:lnTo>
                  <a:lnTo>
                    <a:pt x="0" y="4896"/>
                  </a:lnTo>
                  <a:lnTo>
                    <a:pt x="1667" y="7445"/>
                  </a:lnTo>
                  <a:lnTo>
                    <a:pt x="2" y="10244"/>
                  </a:lnTo>
                  <a:lnTo>
                    <a:pt x="1261" y="10244"/>
                  </a:lnTo>
                  <a:lnTo>
                    <a:pt x="2886" y="8425"/>
                  </a:lnTo>
                  <a:lnTo>
                    <a:pt x="7045" y="8734"/>
                  </a:lnTo>
                  <a:lnTo>
                    <a:pt x="4047" y="15172"/>
                  </a:lnTo>
                  <a:lnTo>
                    <a:pt x="4703" y="15172"/>
                  </a:lnTo>
                  <a:lnTo>
                    <a:pt x="4736" y="15171"/>
                  </a:lnTo>
                  <a:lnTo>
                    <a:pt x="4768" y="15170"/>
                  </a:lnTo>
                  <a:lnTo>
                    <a:pt x="4801" y="15166"/>
                  </a:lnTo>
                  <a:lnTo>
                    <a:pt x="4834" y="15161"/>
                  </a:lnTo>
                  <a:lnTo>
                    <a:pt x="4866" y="15154"/>
                  </a:lnTo>
                  <a:lnTo>
                    <a:pt x="4900" y="15147"/>
                  </a:lnTo>
                  <a:lnTo>
                    <a:pt x="4932" y="15137"/>
                  </a:lnTo>
                  <a:lnTo>
                    <a:pt x="4966" y="15128"/>
                  </a:lnTo>
                  <a:lnTo>
                    <a:pt x="4999" y="15116"/>
                  </a:lnTo>
                  <a:lnTo>
                    <a:pt x="5033" y="15103"/>
                  </a:lnTo>
                  <a:lnTo>
                    <a:pt x="5065" y="15087"/>
                  </a:lnTo>
                  <a:lnTo>
                    <a:pt x="5099" y="15071"/>
                  </a:lnTo>
                  <a:lnTo>
                    <a:pt x="5132" y="15053"/>
                  </a:lnTo>
                  <a:lnTo>
                    <a:pt x="5166" y="15035"/>
                  </a:lnTo>
                  <a:lnTo>
                    <a:pt x="5200" y="15015"/>
                  </a:lnTo>
                  <a:lnTo>
                    <a:pt x="5234" y="14993"/>
                  </a:lnTo>
                  <a:lnTo>
                    <a:pt x="5268" y="14971"/>
                  </a:lnTo>
                  <a:lnTo>
                    <a:pt x="5301" y="14946"/>
                  </a:lnTo>
                  <a:lnTo>
                    <a:pt x="5335" y="14920"/>
                  </a:lnTo>
                  <a:lnTo>
                    <a:pt x="5370" y="14893"/>
                  </a:lnTo>
                  <a:lnTo>
                    <a:pt x="5403" y="14864"/>
                  </a:lnTo>
                  <a:lnTo>
                    <a:pt x="5438" y="14834"/>
                  </a:lnTo>
                  <a:lnTo>
                    <a:pt x="5472" y="14803"/>
                  </a:lnTo>
                  <a:lnTo>
                    <a:pt x="5506" y="14769"/>
                  </a:lnTo>
                  <a:lnTo>
                    <a:pt x="5541" y="14736"/>
                  </a:lnTo>
                  <a:lnTo>
                    <a:pt x="5576" y="14700"/>
                  </a:lnTo>
                  <a:lnTo>
                    <a:pt x="5609" y="14663"/>
                  </a:lnTo>
                  <a:lnTo>
                    <a:pt x="5644" y="14624"/>
                  </a:lnTo>
                  <a:lnTo>
                    <a:pt x="5679" y="14585"/>
                  </a:lnTo>
                  <a:lnTo>
                    <a:pt x="5714" y="14544"/>
                  </a:lnTo>
                  <a:lnTo>
                    <a:pt x="5748" y="14501"/>
                  </a:lnTo>
                  <a:lnTo>
                    <a:pt x="5783" y="14458"/>
                  </a:lnTo>
                  <a:lnTo>
                    <a:pt x="10515" y="8918"/>
                  </a:lnTo>
                  <a:lnTo>
                    <a:pt x="11327" y="8860"/>
                  </a:lnTo>
                  <a:lnTo>
                    <a:pt x="11604" y="8823"/>
                  </a:lnTo>
                  <a:lnTo>
                    <a:pt x="11858" y="8792"/>
                  </a:lnTo>
                  <a:lnTo>
                    <a:pt x="11920" y="8784"/>
                  </a:lnTo>
                  <a:lnTo>
                    <a:pt x="11987" y="8774"/>
                  </a:lnTo>
                  <a:lnTo>
                    <a:pt x="12059" y="8761"/>
                  </a:lnTo>
                  <a:lnTo>
                    <a:pt x="12136" y="8746"/>
                  </a:lnTo>
                  <a:lnTo>
                    <a:pt x="12216" y="8730"/>
                  </a:lnTo>
                  <a:lnTo>
                    <a:pt x="12301" y="8710"/>
                  </a:lnTo>
                  <a:lnTo>
                    <a:pt x="12391" y="8690"/>
                  </a:lnTo>
                  <a:lnTo>
                    <a:pt x="12486" y="8666"/>
                  </a:lnTo>
                  <a:lnTo>
                    <a:pt x="12533" y="8654"/>
                  </a:lnTo>
                  <a:lnTo>
                    <a:pt x="12581" y="8640"/>
                  </a:lnTo>
                  <a:lnTo>
                    <a:pt x="12629" y="8623"/>
                  </a:lnTo>
                  <a:lnTo>
                    <a:pt x="12677" y="8605"/>
                  </a:lnTo>
                  <a:lnTo>
                    <a:pt x="12725" y="8586"/>
                  </a:lnTo>
                  <a:lnTo>
                    <a:pt x="12773" y="8564"/>
                  </a:lnTo>
                  <a:lnTo>
                    <a:pt x="12821" y="8542"/>
                  </a:lnTo>
                  <a:lnTo>
                    <a:pt x="12869" y="8518"/>
                  </a:lnTo>
                  <a:lnTo>
                    <a:pt x="12916" y="8491"/>
                  </a:lnTo>
                  <a:lnTo>
                    <a:pt x="12964" y="8464"/>
                  </a:lnTo>
                  <a:lnTo>
                    <a:pt x="13012" y="8434"/>
                  </a:lnTo>
                  <a:lnTo>
                    <a:pt x="13058" y="8403"/>
                  </a:lnTo>
                  <a:lnTo>
                    <a:pt x="13106" y="8370"/>
                  </a:lnTo>
                  <a:lnTo>
                    <a:pt x="13153" y="8335"/>
                  </a:lnTo>
                  <a:lnTo>
                    <a:pt x="13201" y="8299"/>
                  </a:lnTo>
                  <a:lnTo>
                    <a:pt x="13248" y="8262"/>
                  </a:lnTo>
                  <a:lnTo>
                    <a:pt x="13293" y="8223"/>
                  </a:lnTo>
                  <a:lnTo>
                    <a:pt x="13336" y="8183"/>
                  </a:lnTo>
                  <a:lnTo>
                    <a:pt x="13376" y="8144"/>
                  </a:lnTo>
                  <a:lnTo>
                    <a:pt x="13413" y="8104"/>
                  </a:lnTo>
                  <a:lnTo>
                    <a:pt x="13447" y="8063"/>
                  </a:lnTo>
                  <a:lnTo>
                    <a:pt x="13478" y="8022"/>
                  </a:lnTo>
                  <a:lnTo>
                    <a:pt x="13505" y="7981"/>
                  </a:lnTo>
                  <a:lnTo>
                    <a:pt x="13530" y="7939"/>
                  </a:lnTo>
                  <a:lnTo>
                    <a:pt x="13552" y="7896"/>
                  </a:lnTo>
                  <a:lnTo>
                    <a:pt x="13563" y="7874"/>
                  </a:lnTo>
                  <a:lnTo>
                    <a:pt x="13571" y="7853"/>
                  </a:lnTo>
                  <a:lnTo>
                    <a:pt x="13580" y="7831"/>
                  </a:lnTo>
                  <a:lnTo>
                    <a:pt x="13588" y="7809"/>
                  </a:lnTo>
                  <a:lnTo>
                    <a:pt x="13595" y="7788"/>
                  </a:lnTo>
                  <a:lnTo>
                    <a:pt x="13601" y="7765"/>
                  </a:lnTo>
                  <a:lnTo>
                    <a:pt x="13606" y="7744"/>
                  </a:lnTo>
                  <a:lnTo>
                    <a:pt x="13611" y="7721"/>
                  </a:lnTo>
                  <a:lnTo>
                    <a:pt x="13616" y="7699"/>
                  </a:lnTo>
                  <a:lnTo>
                    <a:pt x="13618" y="7676"/>
                  </a:lnTo>
                  <a:lnTo>
                    <a:pt x="13622" y="7654"/>
                  </a:lnTo>
                  <a:lnTo>
                    <a:pt x="13623" y="7631"/>
                  </a:lnTo>
                  <a:lnTo>
                    <a:pt x="13624" y="7608"/>
                  </a:lnTo>
                  <a:lnTo>
                    <a:pt x="13624" y="7585"/>
                  </a:lnTo>
                  <a:lnTo>
                    <a:pt x="13624" y="7552"/>
                  </a:lnTo>
                  <a:lnTo>
                    <a:pt x="13622" y="7520"/>
                  </a:lnTo>
                  <a:lnTo>
                    <a:pt x="13619" y="7486"/>
                  </a:lnTo>
                  <a:lnTo>
                    <a:pt x="13616" y="7454"/>
                  </a:lnTo>
                  <a:lnTo>
                    <a:pt x="13611" y="7422"/>
                  </a:lnTo>
                  <a:lnTo>
                    <a:pt x="13604" y="7391"/>
                  </a:lnTo>
                  <a:lnTo>
                    <a:pt x="13596" y="7360"/>
                  </a:lnTo>
                  <a:lnTo>
                    <a:pt x="13588" y="7329"/>
                  </a:lnTo>
                  <a:lnTo>
                    <a:pt x="13578" y="7299"/>
                  </a:lnTo>
                  <a:lnTo>
                    <a:pt x="13569" y="7270"/>
                  </a:lnTo>
                  <a:lnTo>
                    <a:pt x="13557" y="7240"/>
                  </a:lnTo>
                  <a:lnTo>
                    <a:pt x="13544" y="7212"/>
                  </a:lnTo>
                  <a:lnTo>
                    <a:pt x="13529" y="7183"/>
                  </a:lnTo>
                  <a:lnTo>
                    <a:pt x="13515" y="7155"/>
                  </a:lnTo>
                  <a:lnTo>
                    <a:pt x="13498" y="7128"/>
                  </a:lnTo>
                  <a:lnTo>
                    <a:pt x="13481" y="7101"/>
                  </a:lnTo>
                  <a:lnTo>
                    <a:pt x="13462" y="7074"/>
                  </a:lnTo>
                  <a:lnTo>
                    <a:pt x="13443" y="7049"/>
                  </a:lnTo>
                  <a:lnTo>
                    <a:pt x="13421" y="7022"/>
                  </a:lnTo>
                  <a:lnTo>
                    <a:pt x="13400" y="6997"/>
                  </a:lnTo>
                  <a:lnTo>
                    <a:pt x="13377" y="6972"/>
                  </a:lnTo>
                  <a:lnTo>
                    <a:pt x="13353" y="6948"/>
                  </a:lnTo>
                  <a:lnTo>
                    <a:pt x="13328" y="6924"/>
                  </a:lnTo>
                  <a:lnTo>
                    <a:pt x="13302" y="6900"/>
                  </a:lnTo>
                  <a:lnTo>
                    <a:pt x="13274" y="6877"/>
                  </a:lnTo>
                  <a:lnTo>
                    <a:pt x="13245" y="6855"/>
                  </a:lnTo>
                  <a:lnTo>
                    <a:pt x="13215" y="6832"/>
                  </a:lnTo>
                  <a:lnTo>
                    <a:pt x="13184" y="6810"/>
                  </a:lnTo>
                  <a:lnTo>
                    <a:pt x="13153" y="6789"/>
                  </a:lnTo>
                  <a:lnTo>
                    <a:pt x="13119" y="6768"/>
                  </a:lnTo>
                  <a:lnTo>
                    <a:pt x="13085" y="6747"/>
                  </a:lnTo>
                  <a:lnTo>
                    <a:pt x="13050" y="6728"/>
                  </a:lnTo>
                  <a:lnTo>
                    <a:pt x="13014" y="6707"/>
                  </a:lnTo>
                  <a:lnTo>
                    <a:pt x="12976" y="6688"/>
                  </a:lnTo>
                  <a:lnTo>
                    <a:pt x="12937" y="6669"/>
                  </a:lnTo>
                  <a:lnTo>
                    <a:pt x="12898" y="6651"/>
                  </a:lnTo>
                  <a:lnTo>
                    <a:pt x="12857" y="6633"/>
                  </a:lnTo>
                  <a:lnTo>
                    <a:pt x="12814" y="6615"/>
                  </a:lnTo>
                  <a:lnTo>
                    <a:pt x="12771" y="6598"/>
                  </a:lnTo>
                  <a:lnTo>
                    <a:pt x="12726" y="6581"/>
                  </a:lnTo>
                  <a:lnTo>
                    <a:pt x="12681" y="6566"/>
                  </a:lnTo>
                  <a:lnTo>
                    <a:pt x="12635" y="6549"/>
                  </a:lnTo>
                  <a:lnTo>
                    <a:pt x="12587" y="6535"/>
                  </a:lnTo>
                  <a:lnTo>
                    <a:pt x="12538" y="6519"/>
                  </a:lnTo>
                  <a:lnTo>
                    <a:pt x="12488" y="6505"/>
                  </a:lnTo>
                  <a:lnTo>
                    <a:pt x="12438" y="6490"/>
                  </a:lnTo>
                  <a:lnTo>
                    <a:pt x="12332" y="6464"/>
                  </a:lnTo>
                  <a:lnTo>
                    <a:pt x="12222" y="6439"/>
                  </a:lnTo>
                  <a:lnTo>
                    <a:pt x="12108" y="6416"/>
                  </a:lnTo>
                  <a:lnTo>
                    <a:pt x="11988" y="6393"/>
                  </a:lnTo>
                  <a:lnTo>
                    <a:pt x="11865" y="6374"/>
                  </a:lnTo>
                  <a:lnTo>
                    <a:pt x="11738" y="6356"/>
                  </a:lnTo>
                  <a:lnTo>
                    <a:pt x="11605" y="6339"/>
                  </a:lnTo>
                  <a:lnTo>
                    <a:pt x="11468" y="6325"/>
                  </a:lnTo>
                  <a:lnTo>
                    <a:pt x="11327" y="6312"/>
                  </a:lnTo>
                  <a:close/>
                </a:path>
              </a:pathLst>
            </a:custGeom>
            <a:solidFill>
              <a:schemeClr val="bg1"/>
            </a:solidFill>
            <a:ln>
              <a:solidFill>
                <a:schemeClr val="bg1">
                  <a:lumMod val="95000"/>
                </a:schemeClr>
              </a:solid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sz="1015"/>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3" name="Picture 76"/>
          <p:cNvPicPr>
            <a:picLocks noChangeAspect="1" noChangeArrowheads="1"/>
          </p:cNvPicPr>
          <p:nvPr userDrawn="1"/>
        </p:nvPicPr>
        <p:blipFill>
          <a:blip r:embed="rId2" cstate="print"/>
          <a:srcRect/>
          <a:stretch>
            <a:fillRect/>
          </a:stretch>
        </p:blipFill>
        <p:spPr bwMode="auto">
          <a:xfrm>
            <a:off x="0" y="0"/>
            <a:ext cx="12190413" cy="6859588"/>
          </a:xfrm>
          <a:prstGeom prst="rect">
            <a:avLst/>
          </a:prstGeom>
          <a:noFill/>
          <a:ln w="9525">
            <a:noFill/>
            <a:miter lim="800000"/>
            <a:headEnd/>
            <a:tailEnd/>
          </a:ln>
        </p:spPr>
      </p:pic>
      <p:sp>
        <p:nvSpPr>
          <p:cNvPr id="3" name="矩形 2"/>
          <p:cNvSpPr/>
          <p:nvPr userDrawn="1"/>
        </p:nvSpPr>
        <p:spPr>
          <a:xfrm>
            <a:off x="0" y="2559050"/>
            <a:ext cx="12192000" cy="169545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2" name="组合 11"/>
          <p:cNvGrpSpPr/>
          <p:nvPr userDrawn="1"/>
        </p:nvGrpSpPr>
        <p:grpSpPr>
          <a:xfrm>
            <a:off x="1523174" y="2286786"/>
            <a:ext cx="2214578" cy="2214578"/>
            <a:chOff x="1523174" y="2286786"/>
            <a:chExt cx="2214578" cy="2214578"/>
          </a:xfrm>
        </p:grpSpPr>
        <p:sp>
          <p:nvSpPr>
            <p:cNvPr id="5" name="椭圆 4"/>
            <p:cNvSpPr/>
            <p:nvPr/>
          </p:nvSpPr>
          <p:spPr>
            <a:xfrm>
              <a:off x="1523174" y="2286786"/>
              <a:ext cx="2214578" cy="2214578"/>
            </a:xfrm>
            <a:prstGeom prst="ellipse">
              <a:avLst/>
            </a:prstGeom>
            <a:solidFill>
              <a:srgbClr val="2F5EB0">
                <a:alpha val="94118"/>
              </a:srgbClr>
            </a:solidFill>
            <a:ln w="136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029574" y="2682458"/>
              <a:ext cx="1218018" cy="1439476"/>
            </a:xfrm>
            <a:prstGeom prst="roundRect">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2224830" y="2951159"/>
              <a:ext cx="669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227410" y="3258245"/>
              <a:ext cx="446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234793" y="3539256"/>
              <a:ext cx="223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五角星 10"/>
            <p:cNvSpPr>
              <a:spLocks noChangeAspect="1"/>
            </p:cNvSpPr>
            <p:nvPr/>
          </p:nvSpPr>
          <p:spPr>
            <a:xfrm>
              <a:off x="2680696" y="3557477"/>
              <a:ext cx="396000" cy="396000"/>
            </a:xfrm>
            <a:prstGeom prst="star5">
              <a:avLst>
                <a:gd name="adj" fmla="val 19098"/>
                <a:gd name="hf" fmla="val 105146"/>
                <a:gd name="vf" fmla="val 1105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9" r:id="rId2"/>
    <p:sldLayoutId id="2147483655" r:id="rId3"/>
    <p:sldLayoutId id="2147483668" r:id="rId4"/>
    <p:sldLayoutId id="2147483660" r:id="rId5"/>
    <p:sldLayoutId id="2147483656" r:id="rId6"/>
    <p:sldLayoutId id="2147483661" r:id="rId7"/>
    <p:sldLayoutId id="2147483657" r:id="rId8"/>
    <p:sldLayoutId id="2147483662" r:id="rId9"/>
    <p:sldLayoutId id="2147483658" r:id="rId10"/>
    <p:sldLayoutId id="2147483665" r:id="rId11"/>
    <p:sldLayoutId id="2147483663" r:id="rId12"/>
    <p:sldLayoutId id="2147483666" r:id="rId13"/>
    <p:sldLayoutId id="2147483667" r:id="rId14"/>
    <p:sldLayoutId id="2147483664" r:id="rId15"/>
  </p:sldLayoutIdLst>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40.xml"/><Relationship Id="rId7" Type="http://schemas.openxmlformats.org/officeDocument/2006/relationships/image" Target="../media/image47.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slideLayout" Target="../slideLayouts/slideLayout3.xml"/><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3" Type="http://schemas.openxmlformats.org/officeDocument/2006/relationships/tags" Target="../tags/tag43.xml"/><Relationship Id="rId21" Type="http://schemas.openxmlformats.org/officeDocument/2006/relationships/image" Target="../media/image51.jpe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image" Target="../media/image55.jpeg"/><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image" Target="../media/image50.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image" Target="../media/image54.pn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image" Target="../media/image53.jpeg"/><Relationship Id="rId10" Type="http://schemas.openxmlformats.org/officeDocument/2006/relationships/tags" Target="../tags/tag50.xml"/><Relationship Id="rId19" Type="http://schemas.openxmlformats.org/officeDocument/2006/relationships/slideLayout" Target="../slideLayouts/slideLayout3.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image" Target="../media/image52.jpeg"/></Relationships>
</file>

<file path=ppt/slides/_rels/slide14.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tags" Target="../tags/tag97.xml"/><Relationship Id="rId3" Type="http://schemas.openxmlformats.org/officeDocument/2006/relationships/tags" Target="../tags/tag61.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slideLayout" Target="../slideLayouts/slideLayout3.xml"/><Relationship Id="rId47" Type="http://schemas.openxmlformats.org/officeDocument/2006/relationships/image" Target="../media/image60.jpeg"/><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tags" Target="../tags/tag96.xml"/><Relationship Id="rId46" Type="http://schemas.openxmlformats.org/officeDocument/2006/relationships/image" Target="../media/image59.jpeg"/><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29" Type="http://schemas.openxmlformats.org/officeDocument/2006/relationships/tags" Target="../tags/tag87.xml"/><Relationship Id="rId41" Type="http://schemas.openxmlformats.org/officeDocument/2006/relationships/tags" Target="../tags/tag99.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tags" Target="../tags/tag98.xml"/><Relationship Id="rId45" Type="http://schemas.openxmlformats.org/officeDocument/2006/relationships/image" Target="../media/image58.jpeg"/><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49" Type="http://schemas.openxmlformats.org/officeDocument/2006/relationships/image" Target="../media/image62.jpeg"/><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image" Target="../media/image57.jpe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image" Target="../media/image56.png"/><Relationship Id="rId48" Type="http://schemas.openxmlformats.org/officeDocument/2006/relationships/image" Target="../media/image61.jpeg"/><Relationship Id="rId8" Type="http://schemas.openxmlformats.org/officeDocument/2006/relationships/tags" Target="../tags/tag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tiff"/><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emf"/><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31.emf"/><Relationship Id="rId17" Type="http://schemas.microsoft.com/office/2007/relationships/hdphoto" Target="../media/hdphoto3.wdp"/><Relationship Id="rId2" Type="http://schemas.openxmlformats.org/officeDocument/2006/relationships/image" Target="../media/image22.png"/><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emf"/><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emf"/></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36.png"/><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image" Target="../media/image39.jpe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3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image" Target="../media/image3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08112" y="1401240"/>
            <a:ext cx="11091608" cy="920323"/>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成都市通用航空产业发展情况介绍</a:t>
            </a:r>
            <a:endParaRPr kumimoji="0" lang="zh-CN" altLang="en-US" sz="5400" b="1" i="0" u="none" strike="noStrike" kern="1200" cap="none" spc="0" normalizeH="0" baseline="0" noProof="0" dirty="0">
              <a:ln>
                <a:noFill/>
              </a:ln>
              <a:solidFill>
                <a:schemeClr val="bg1"/>
              </a:solidFill>
              <a:effectLst/>
              <a:uLnTx/>
              <a:uFillTx/>
              <a:latin typeface="汉仪大宋简" panose="02010609000101010101" charset="-122"/>
              <a:ea typeface="汉仪大宋简" panose="02010609000101010101" charset="-122"/>
              <a:cs typeface="+mj-cs"/>
            </a:endParaRPr>
          </a:p>
        </p:txBody>
      </p:sp>
      <p:sp>
        <p:nvSpPr>
          <p:cNvPr id="4" name="标题 1"/>
          <p:cNvSpPr txBox="1"/>
          <p:nvPr/>
        </p:nvSpPr>
        <p:spPr>
          <a:xfrm>
            <a:off x="896116" y="5200966"/>
            <a:ext cx="10515600" cy="1406139"/>
          </a:xfrm>
          <a:prstGeom prst="rect">
            <a:avLst/>
          </a:prstGeom>
          <a:noFill/>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成都市经信局 党组成员、副局长 张鲁进</a:t>
            </a:r>
            <a:endParaRPr kumimoji="0" lang="en-US" altLang="zh-CN"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endParaRPr kumimoji="0" lang="en-US" altLang="zh-CN"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2019</a:t>
            </a:r>
            <a:r>
              <a:rPr kumimoji="0" lang="zh-CN" altLang="en-US"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年</a:t>
            </a:r>
            <a:r>
              <a:rPr kumimoji="0" lang="en-US" altLang="zh-CN"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5</a:t>
            </a:r>
            <a:r>
              <a:rPr kumimoji="0" lang="zh-CN" altLang="en-US"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月</a:t>
            </a:r>
            <a:r>
              <a:rPr kumimoji="0" lang="en-US" altLang="zh-CN"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22</a:t>
            </a:r>
            <a:r>
              <a:rPr kumimoji="0" lang="zh-CN" altLang="en-US" sz="3600" b="1" i="0" u="none" strike="noStrike" kern="1200" cap="none" spc="0" normalizeH="0" baseline="0" noProof="0" dirty="0" smtClean="0">
                <a:ln>
                  <a:noFill/>
                </a:ln>
                <a:solidFill>
                  <a:schemeClr val="bg1"/>
                </a:solidFill>
                <a:effectLst/>
                <a:uLnTx/>
                <a:uFillTx/>
                <a:latin typeface="汉仪大宋简" panose="02010609000101010101" charset="-122"/>
                <a:ea typeface="汉仪大宋简" panose="02010609000101010101" charset="-122"/>
                <a:cs typeface="+mj-cs"/>
              </a:rPr>
              <a:t>日</a:t>
            </a:r>
            <a:endParaRPr kumimoji="0" lang="zh-CN" altLang="en-US" sz="3600" b="1" i="0" u="none" strike="noStrike" kern="1200" cap="none" spc="0" normalizeH="0" baseline="0" noProof="0" dirty="0">
              <a:ln>
                <a:noFill/>
              </a:ln>
              <a:solidFill>
                <a:schemeClr val="bg1"/>
              </a:solidFill>
              <a:effectLst/>
              <a:uLnTx/>
              <a:uFillTx/>
              <a:latin typeface="汉仪大宋简" panose="02010609000101010101" charset="-122"/>
              <a:ea typeface="汉仪大宋简" panose="02010609000101010101" charset="-122"/>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a:grpSpLocks noChangeAspect="1"/>
          </p:cNvGrpSpPr>
          <p:nvPr/>
        </p:nvGrpSpPr>
        <p:grpSpPr>
          <a:xfrm>
            <a:off x="2126258" y="1116445"/>
            <a:ext cx="9950196" cy="5646150"/>
            <a:chOff x="116521" y="0"/>
            <a:chExt cx="12075479" cy="6852124"/>
          </a:xfrm>
        </p:grpSpPr>
        <p:pic>
          <p:nvPicPr>
            <p:cNvPr id="88" name="图片 87"/>
            <p:cNvPicPr>
              <a:picLocks noChangeAspect="1"/>
            </p:cNvPicPr>
            <p:nvPr/>
          </p:nvPicPr>
          <p:blipFill rotWithShape="1">
            <a:blip r:embed="rId2" cstate="print"/>
            <a:srcRect t="15357" r="16183" b="77481"/>
            <a:stretch>
              <a:fillRect/>
            </a:stretch>
          </p:blipFill>
          <p:spPr>
            <a:xfrm>
              <a:off x="393174" y="0"/>
              <a:ext cx="11798826" cy="782445"/>
            </a:xfrm>
            <a:prstGeom prst="rect">
              <a:avLst/>
            </a:prstGeom>
          </p:spPr>
        </p:pic>
        <p:pic>
          <p:nvPicPr>
            <p:cNvPr id="89" name="图片 88"/>
            <p:cNvPicPr>
              <a:picLocks noChangeAspect="1"/>
            </p:cNvPicPr>
            <p:nvPr/>
          </p:nvPicPr>
          <p:blipFill rotWithShape="1">
            <a:blip r:embed="rId3" cstate="print">
              <a:clrChange>
                <a:clrFrom>
                  <a:srgbClr val="2697B5"/>
                </a:clrFrom>
                <a:clrTo>
                  <a:srgbClr val="2697B5">
                    <a:alpha val="0"/>
                  </a:srgbClr>
                </a:clrTo>
              </a:clrChange>
              <a:extLst>
                <a:ext uri="{28A0092B-C50C-407E-A947-70E740481C1C}">
                  <a14:useLocalDpi xmlns:a14="http://schemas.microsoft.com/office/drawing/2010/main" val="0"/>
                </a:ext>
              </a:extLst>
            </a:blip>
            <a:srcRect r="2067"/>
            <a:stretch>
              <a:fillRect/>
            </a:stretch>
          </p:blipFill>
          <p:spPr>
            <a:xfrm>
              <a:off x="116521" y="751662"/>
              <a:ext cx="12075479" cy="6100462"/>
            </a:xfrm>
            <a:prstGeom prst="rect">
              <a:avLst/>
            </a:prstGeom>
          </p:spPr>
        </p:pic>
      </p:grpSp>
      <p:grpSp>
        <p:nvGrpSpPr>
          <p:cNvPr id="90" name="组合 89"/>
          <p:cNvGrpSpPr>
            <a:grpSpLocks noChangeAspect="1"/>
          </p:cNvGrpSpPr>
          <p:nvPr/>
        </p:nvGrpSpPr>
        <p:grpSpPr>
          <a:xfrm>
            <a:off x="8615487" y="3455195"/>
            <a:ext cx="2022235" cy="1307074"/>
            <a:chOff x="7956062" y="2832177"/>
            <a:chExt cx="2454167" cy="1586253"/>
          </a:xfrm>
        </p:grpSpPr>
        <p:sp>
          <p:nvSpPr>
            <p:cNvPr id="91" name="椭圆 90"/>
            <p:cNvSpPr/>
            <p:nvPr/>
          </p:nvSpPr>
          <p:spPr>
            <a:xfrm>
              <a:off x="9813684" y="3466752"/>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92" name="组合 158"/>
            <p:cNvGrpSpPr/>
            <p:nvPr/>
          </p:nvGrpSpPr>
          <p:grpSpPr>
            <a:xfrm>
              <a:off x="7956062" y="2832177"/>
              <a:ext cx="2454167" cy="1586253"/>
              <a:chOff x="7956062" y="2832177"/>
              <a:chExt cx="2454167" cy="1586253"/>
            </a:xfrm>
          </p:grpSpPr>
          <p:sp>
            <p:nvSpPr>
              <p:cNvPr id="103" name="矩形 102"/>
              <p:cNvSpPr/>
              <p:nvPr/>
            </p:nvSpPr>
            <p:spPr>
              <a:xfrm>
                <a:off x="9857549" y="3011320"/>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青岛</a:t>
                </a:r>
              </a:p>
            </p:txBody>
          </p:sp>
          <p:sp>
            <p:nvSpPr>
              <p:cNvPr id="104" name="矩形 103"/>
              <p:cNvSpPr/>
              <p:nvPr/>
            </p:nvSpPr>
            <p:spPr>
              <a:xfrm>
                <a:off x="9698237" y="3159720"/>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日照</a:t>
                </a:r>
              </a:p>
            </p:txBody>
          </p:sp>
          <p:sp>
            <p:nvSpPr>
              <p:cNvPr id="105" name="矩形 104"/>
              <p:cNvSpPr/>
              <p:nvPr/>
            </p:nvSpPr>
            <p:spPr>
              <a:xfrm>
                <a:off x="9603521" y="2832177"/>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天津</a:t>
                </a:r>
              </a:p>
            </p:txBody>
          </p:sp>
          <p:sp>
            <p:nvSpPr>
              <p:cNvPr id="106" name="矩形 105"/>
              <p:cNvSpPr/>
              <p:nvPr/>
            </p:nvSpPr>
            <p:spPr>
              <a:xfrm>
                <a:off x="9871306" y="3373356"/>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上海</a:t>
                </a:r>
              </a:p>
            </p:txBody>
          </p:sp>
          <p:sp>
            <p:nvSpPr>
              <p:cNvPr id="107" name="矩形 106"/>
              <p:cNvSpPr/>
              <p:nvPr/>
            </p:nvSpPr>
            <p:spPr>
              <a:xfrm>
                <a:off x="9905984" y="3571061"/>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宁波</a:t>
                </a:r>
              </a:p>
            </p:txBody>
          </p:sp>
          <p:sp>
            <p:nvSpPr>
              <p:cNvPr id="108" name="矩形 107"/>
              <p:cNvSpPr/>
              <p:nvPr/>
            </p:nvSpPr>
            <p:spPr>
              <a:xfrm>
                <a:off x="9364375" y="3793165"/>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厦门</a:t>
                </a:r>
              </a:p>
            </p:txBody>
          </p:sp>
          <p:sp>
            <p:nvSpPr>
              <p:cNvPr id="109" name="矩形 108"/>
              <p:cNvSpPr/>
              <p:nvPr/>
            </p:nvSpPr>
            <p:spPr>
              <a:xfrm>
                <a:off x="9395770" y="3973467"/>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深圳</a:t>
                </a:r>
              </a:p>
            </p:txBody>
          </p:sp>
          <p:sp>
            <p:nvSpPr>
              <p:cNvPr id="110" name="矩形 109"/>
              <p:cNvSpPr/>
              <p:nvPr/>
            </p:nvSpPr>
            <p:spPr>
              <a:xfrm>
                <a:off x="9128855" y="4138294"/>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广州</a:t>
                </a:r>
              </a:p>
            </p:txBody>
          </p:sp>
          <p:sp>
            <p:nvSpPr>
              <p:cNvPr id="111" name="矩形 110"/>
              <p:cNvSpPr/>
              <p:nvPr/>
            </p:nvSpPr>
            <p:spPr>
              <a:xfrm>
                <a:off x="8844157" y="3878371"/>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南宁</a:t>
                </a:r>
              </a:p>
            </p:txBody>
          </p:sp>
          <p:sp>
            <p:nvSpPr>
              <p:cNvPr id="112" name="矩形 111"/>
              <p:cNvSpPr/>
              <p:nvPr/>
            </p:nvSpPr>
            <p:spPr>
              <a:xfrm>
                <a:off x="8489895" y="3824807"/>
                <a:ext cx="504245"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昆明</a:t>
                </a:r>
              </a:p>
            </p:txBody>
          </p:sp>
          <p:sp>
            <p:nvSpPr>
              <p:cNvPr id="113" name="矩形 112"/>
              <p:cNvSpPr/>
              <p:nvPr/>
            </p:nvSpPr>
            <p:spPr>
              <a:xfrm>
                <a:off x="7956062" y="3722250"/>
                <a:ext cx="644314" cy="280136"/>
              </a:xfrm>
              <a:prstGeom prst="rect">
                <a:avLst/>
              </a:prstGeom>
            </p:spPr>
            <p:txBody>
              <a:bodyPr wrap="none">
                <a:spAutoFit/>
              </a:bodyPr>
              <a:lstStyle/>
              <a:p>
                <a:r>
                  <a:rPr lang="zh-CN" altLang="en-US" sz="900" b="1" dirty="0">
                    <a:solidFill>
                      <a:srgbClr val="002060"/>
                    </a:solidFill>
                    <a:effectLst>
                      <a:outerShdw blurRad="50800" dist="38100" dir="5400000" algn="t" rotWithShape="0">
                        <a:prstClr val="black">
                          <a:alpha val="40000"/>
                        </a:prstClr>
                      </a:outerShdw>
                    </a:effectLst>
                    <a:latin typeface="Times New Roman" panose="02020603050405020304" pitchFamily="18" charset="0"/>
                    <a:ea typeface="微软雅黑" panose="020B0503020204020204" charset="-122"/>
                    <a:sym typeface="Times New Roman" panose="02020603050405020304" pitchFamily="18" charset="0"/>
                  </a:rPr>
                  <a:t>攀枝花</a:t>
                </a:r>
              </a:p>
            </p:txBody>
          </p:sp>
        </p:grpSp>
        <p:sp>
          <p:nvSpPr>
            <p:cNvPr id="93" name="椭圆 92"/>
            <p:cNvSpPr/>
            <p:nvPr/>
          </p:nvSpPr>
          <p:spPr>
            <a:xfrm>
              <a:off x="9858473" y="3606005"/>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4" name="椭圆 93"/>
            <p:cNvSpPr/>
            <p:nvPr/>
          </p:nvSpPr>
          <p:spPr>
            <a:xfrm>
              <a:off x="9690957" y="3838792"/>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5" name="椭圆 94"/>
            <p:cNvSpPr/>
            <p:nvPr/>
          </p:nvSpPr>
          <p:spPr>
            <a:xfrm>
              <a:off x="9371998" y="4032938"/>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6" name="椭圆 95"/>
            <p:cNvSpPr/>
            <p:nvPr/>
          </p:nvSpPr>
          <p:spPr>
            <a:xfrm>
              <a:off x="8430169" y="3784757"/>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7" name="椭圆 96"/>
            <p:cNvSpPr/>
            <p:nvPr/>
          </p:nvSpPr>
          <p:spPr>
            <a:xfrm>
              <a:off x="8456473" y="3916654"/>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8" name="椭圆 97"/>
            <p:cNvSpPr/>
            <p:nvPr/>
          </p:nvSpPr>
          <p:spPr>
            <a:xfrm>
              <a:off x="9557240" y="2921159"/>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9" name="椭圆 98"/>
            <p:cNvSpPr/>
            <p:nvPr/>
          </p:nvSpPr>
          <p:spPr>
            <a:xfrm>
              <a:off x="9801838" y="3077291"/>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00" name="椭圆 99"/>
            <p:cNvSpPr/>
            <p:nvPr/>
          </p:nvSpPr>
          <p:spPr>
            <a:xfrm>
              <a:off x="9667438" y="3198247"/>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01" name="椭圆 100"/>
            <p:cNvSpPr/>
            <p:nvPr/>
          </p:nvSpPr>
          <p:spPr>
            <a:xfrm>
              <a:off x="9260883" y="4081053"/>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02" name="椭圆 101"/>
            <p:cNvSpPr/>
            <p:nvPr/>
          </p:nvSpPr>
          <p:spPr>
            <a:xfrm>
              <a:off x="8970205" y="4071386"/>
              <a:ext cx="95025" cy="98891"/>
            </a:xfrm>
            <a:prstGeom prst="ellipse">
              <a:avLst/>
            </a:prstGeom>
            <a:solidFill>
              <a:schemeClr val="accent2"/>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2060"/>
                </a:solidFill>
                <a:latin typeface="Times New Roman" panose="02020603050405020304" pitchFamily="18" charset="0"/>
                <a:ea typeface="微软雅黑" panose="020B0503020204020204" charset="-122"/>
                <a:sym typeface="Times New Roman" panose="02020603050405020304" pitchFamily="18" charset="0"/>
              </a:endParaRPr>
            </a:p>
          </p:txBody>
        </p:sp>
      </p:grpSp>
      <p:grpSp>
        <p:nvGrpSpPr>
          <p:cNvPr id="114" name="组合 113"/>
          <p:cNvGrpSpPr>
            <a:grpSpLocks noChangeAspect="1"/>
          </p:cNvGrpSpPr>
          <p:nvPr/>
        </p:nvGrpSpPr>
        <p:grpSpPr>
          <a:xfrm>
            <a:off x="3430910" y="1845618"/>
            <a:ext cx="6738411" cy="3146583"/>
            <a:chOff x="1411598" y="675570"/>
            <a:chExt cx="8177681" cy="3818670"/>
          </a:xfrm>
        </p:grpSpPr>
        <p:sp>
          <p:nvSpPr>
            <p:cNvPr id="115" name="椭圆 114"/>
            <p:cNvSpPr/>
            <p:nvPr/>
          </p:nvSpPr>
          <p:spPr>
            <a:xfrm>
              <a:off x="8386471" y="4022066"/>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16" name="矩形 115"/>
            <p:cNvSpPr/>
            <p:nvPr/>
          </p:nvSpPr>
          <p:spPr>
            <a:xfrm>
              <a:off x="8292721" y="4214104"/>
              <a:ext cx="544680" cy="280136"/>
            </a:xfrm>
            <a:prstGeom prst="rect">
              <a:avLst/>
            </a:prstGeom>
          </p:spPr>
          <p:txBody>
            <a:bodyPr wrap="squar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河内</a:t>
              </a:r>
            </a:p>
          </p:txBody>
        </p:sp>
        <p:grpSp>
          <p:nvGrpSpPr>
            <p:cNvPr id="117" name="组合 178"/>
            <p:cNvGrpSpPr/>
            <p:nvPr/>
          </p:nvGrpSpPr>
          <p:grpSpPr>
            <a:xfrm>
              <a:off x="1411598" y="675570"/>
              <a:ext cx="8177681" cy="2278508"/>
              <a:chOff x="1411598" y="675570"/>
              <a:chExt cx="8177681" cy="2278508"/>
            </a:xfrm>
          </p:grpSpPr>
          <p:sp>
            <p:nvSpPr>
              <p:cNvPr id="119" name="矩形 118"/>
              <p:cNvSpPr/>
              <p:nvPr/>
            </p:nvSpPr>
            <p:spPr>
              <a:xfrm>
                <a:off x="5606238" y="2673942"/>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塔什干</a:t>
                </a:r>
              </a:p>
            </p:txBody>
          </p:sp>
          <p:sp>
            <p:nvSpPr>
              <p:cNvPr id="120" name="矩形 119"/>
              <p:cNvSpPr/>
              <p:nvPr/>
            </p:nvSpPr>
            <p:spPr>
              <a:xfrm>
                <a:off x="4819743" y="2248560"/>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阿克套</a:t>
                </a:r>
              </a:p>
            </p:txBody>
          </p:sp>
          <p:sp>
            <p:nvSpPr>
              <p:cNvPr id="121" name="矩形 120"/>
              <p:cNvSpPr/>
              <p:nvPr/>
            </p:nvSpPr>
            <p:spPr>
              <a:xfrm>
                <a:off x="7145795" y="1076239"/>
                <a:ext cx="784382"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托姆克斯</a:t>
                </a:r>
              </a:p>
            </p:txBody>
          </p:sp>
          <p:sp>
            <p:nvSpPr>
              <p:cNvPr id="122" name="矩形 121"/>
              <p:cNvSpPr/>
              <p:nvPr/>
            </p:nvSpPr>
            <p:spPr>
              <a:xfrm>
                <a:off x="8002545" y="675570"/>
                <a:ext cx="924450"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新西伯利亚</a:t>
                </a:r>
              </a:p>
            </p:txBody>
          </p:sp>
          <p:sp>
            <p:nvSpPr>
              <p:cNvPr id="123" name="矩形 122"/>
              <p:cNvSpPr/>
              <p:nvPr/>
            </p:nvSpPr>
            <p:spPr>
              <a:xfrm>
                <a:off x="8549879" y="1152193"/>
                <a:ext cx="784382"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布拉茨克</a:t>
                </a:r>
              </a:p>
            </p:txBody>
          </p:sp>
          <p:sp>
            <p:nvSpPr>
              <p:cNvPr id="124" name="矩形 123"/>
              <p:cNvSpPr/>
              <p:nvPr/>
            </p:nvSpPr>
            <p:spPr>
              <a:xfrm>
                <a:off x="8664829" y="1348051"/>
                <a:ext cx="924450"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伊尔库茨克</a:t>
                </a:r>
              </a:p>
            </p:txBody>
          </p:sp>
          <p:sp>
            <p:nvSpPr>
              <p:cNvPr id="126" name="矩形 125"/>
              <p:cNvSpPr/>
              <p:nvPr/>
            </p:nvSpPr>
            <p:spPr>
              <a:xfrm>
                <a:off x="2984587" y="1025124"/>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斯莫根</a:t>
                </a:r>
              </a:p>
            </p:txBody>
          </p:sp>
          <p:sp>
            <p:nvSpPr>
              <p:cNvPr id="127" name="矩形 126"/>
              <p:cNvSpPr/>
              <p:nvPr/>
            </p:nvSpPr>
            <p:spPr>
              <a:xfrm>
                <a:off x="3044950" y="1486667"/>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明斯克</a:t>
                </a:r>
              </a:p>
            </p:txBody>
          </p:sp>
          <p:sp>
            <p:nvSpPr>
              <p:cNvPr id="128" name="矩形 127"/>
              <p:cNvSpPr/>
              <p:nvPr/>
            </p:nvSpPr>
            <p:spPr>
              <a:xfrm>
                <a:off x="2742507" y="1615018"/>
                <a:ext cx="504245"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马拉</a:t>
                </a:r>
              </a:p>
            </p:txBody>
          </p:sp>
          <p:sp>
            <p:nvSpPr>
              <p:cNvPr id="130" name="矩形 129"/>
              <p:cNvSpPr/>
              <p:nvPr/>
            </p:nvSpPr>
            <p:spPr>
              <a:xfrm>
                <a:off x="2285481" y="1636842"/>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布拉格</a:t>
                </a:r>
              </a:p>
            </p:txBody>
          </p:sp>
          <p:sp>
            <p:nvSpPr>
              <p:cNvPr id="131" name="矩形 130"/>
              <p:cNvSpPr/>
              <p:nvPr/>
            </p:nvSpPr>
            <p:spPr>
              <a:xfrm>
                <a:off x="2198093" y="2058371"/>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维也纳</a:t>
                </a:r>
              </a:p>
            </p:txBody>
          </p:sp>
          <p:sp>
            <p:nvSpPr>
              <p:cNvPr id="132" name="矩形 131"/>
              <p:cNvSpPr/>
              <p:nvPr/>
            </p:nvSpPr>
            <p:spPr>
              <a:xfrm>
                <a:off x="1563255" y="2248561"/>
                <a:ext cx="504245"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米兰</a:t>
                </a:r>
              </a:p>
            </p:txBody>
          </p:sp>
          <p:sp>
            <p:nvSpPr>
              <p:cNvPr id="133" name="矩形 132"/>
              <p:cNvSpPr/>
              <p:nvPr/>
            </p:nvSpPr>
            <p:spPr>
              <a:xfrm>
                <a:off x="1761151" y="1508308"/>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纽伦堡</a:t>
                </a:r>
              </a:p>
            </p:txBody>
          </p:sp>
          <p:sp>
            <p:nvSpPr>
              <p:cNvPr id="134" name="矩形 133"/>
              <p:cNvSpPr/>
              <p:nvPr/>
            </p:nvSpPr>
            <p:spPr>
              <a:xfrm>
                <a:off x="1411598" y="1287289"/>
                <a:ext cx="644314"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蒂尔堡</a:t>
                </a:r>
              </a:p>
            </p:txBody>
          </p:sp>
          <p:sp>
            <p:nvSpPr>
              <p:cNvPr id="135" name="矩形 134"/>
              <p:cNvSpPr/>
              <p:nvPr/>
            </p:nvSpPr>
            <p:spPr>
              <a:xfrm>
                <a:off x="1466015" y="1793419"/>
                <a:ext cx="504245" cy="280136"/>
              </a:xfrm>
              <a:prstGeom prst="rect">
                <a:avLst/>
              </a:prstGeom>
            </p:spPr>
            <p:txBody>
              <a:bodyPr wrap="none">
                <a:spAutoFit/>
              </a:bodyPr>
              <a:lstStyle/>
              <a:p>
                <a:r>
                  <a:rPr lang="zh-CN" altLang="en-US" sz="900" b="1" dirty="0">
                    <a:solidFill>
                      <a:schemeClr val="accent6">
                        <a:lumMod val="75000"/>
                      </a:schemeClr>
                    </a:solidFill>
                    <a:latin typeface="Times New Roman" panose="02020603050405020304" pitchFamily="18" charset="0"/>
                    <a:ea typeface="微软雅黑" panose="020B0503020204020204" charset="-122"/>
                    <a:sym typeface="Times New Roman" panose="02020603050405020304" pitchFamily="18" charset="0"/>
                  </a:rPr>
                  <a:t>根特</a:t>
                </a:r>
              </a:p>
            </p:txBody>
          </p:sp>
          <p:sp>
            <p:nvSpPr>
              <p:cNvPr id="136" name="椭圆 135"/>
              <p:cNvSpPr/>
              <p:nvPr/>
            </p:nvSpPr>
            <p:spPr>
              <a:xfrm>
                <a:off x="5932672" y="2482519"/>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37" name="椭圆 136"/>
              <p:cNvSpPr/>
              <p:nvPr/>
            </p:nvSpPr>
            <p:spPr>
              <a:xfrm>
                <a:off x="6457003" y="2289711"/>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38" name="椭圆 137"/>
              <p:cNvSpPr/>
              <p:nvPr/>
            </p:nvSpPr>
            <p:spPr>
              <a:xfrm>
                <a:off x="4760561" y="2213881"/>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39" name="椭圆 138"/>
              <p:cNvSpPr/>
              <p:nvPr/>
            </p:nvSpPr>
            <p:spPr>
              <a:xfrm>
                <a:off x="7156109" y="1066273"/>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0" name="椭圆 139"/>
              <p:cNvSpPr/>
              <p:nvPr/>
            </p:nvSpPr>
            <p:spPr>
              <a:xfrm>
                <a:off x="8112922" y="1025124"/>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1" name="椭圆 140"/>
              <p:cNvSpPr/>
              <p:nvPr/>
            </p:nvSpPr>
            <p:spPr>
              <a:xfrm>
                <a:off x="8565881" y="1422753"/>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2" name="椭圆 141"/>
              <p:cNvSpPr/>
              <p:nvPr/>
            </p:nvSpPr>
            <p:spPr>
              <a:xfrm>
                <a:off x="8490053" y="1209840"/>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3" name="椭圆 142"/>
              <p:cNvSpPr/>
              <p:nvPr/>
            </p:nvSpPr>
            <p:spPr>
              <a:xfrm>
                <a:off x="3823793" y="1078286"/>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4" name="椭圆 143"/>
              <p:cNvSpPr/>
              <p:nvPr/>
            </p:nvSpPr>
            <p:spPr>
              <a:xfrm>
                <a:off x="3311022" y="1343071"/>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5" name="椭圆 144"/>
              <p:cNvSpPr/>
              <p:nvPr/>
            </p:nvSpPr>
            <p:spPr>
              <a:xfrm>
                <a:off x="3167070" y="1413209"/>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6" name="椭圆 145"/>
              <p:cNvSpPr/>
              <p:nvPr/>
            </p:nvSpPr>
            <p:spPr>
              <a:xfrm>
                <a:off x="2809811" y="1549454"/>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7" name="椭圆 146"/>
              <p:cNvSpPr/>
              <p:nvPr/>
            </p:nvSpPr>
            <p:spPr>
              <a:xfrm>
                <a:off x="2277150" y="1943267"/>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8" name="椭圆 147"/>
              <p:cNvSpPr/>
              <p:nvPr/>
            </p:nvSpPr>
            <p:spPr>
              <a:xfrm>
                <a:off x="2285481" y="1724231"/>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49" name="椭圆 148"/>
              <p:cNvSpPr/>
              <p:nvPr/>
            </p:nvSpPr>
            <p:spPr>
              <a:xfrm>
                <a:off x="2542467" y="1920670"/>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50" name="椭圆 149"/>
              <p:cNvSpPr/>
              <p:nvPr/>
            </p:nvSpPr>
            <p:spPr>
              <a:xfrm>
                <a:off x="2605443" y="1549454"/>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51" name="椭圆 150"/>
              <p:cNvSpPr/>
              <p:nvPr/>
            </p:nvSpPr>
            <p:spPr>
              <a:xfrm>
                <a:off x="1987036" y="1768686"/>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52" name="椭圆 151"/>
              <p:cNvSpPr/>
              <p:nvPr/>
            </p:nvSpPr>
            <p:spPr>
              <a:xfrm>
                <a:off x="1795388" y="1970203"/>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sp>
            <p:nvSpPr>
              <p:cNvPr id="153" name="椭圆 152"/>
              <p:cNvSpPr/>
              <p:nvPr/>
            </p:nvSpPr>
            <p:spPr>
              <a:xfrm>
                <a:off x="1924368" y="2153466"/>
                <a:ext cx="103581" cy="103581"/>
              </a:xfrm>
              <a:prstGeom prst="ellipse">
                <a:avLst/>
              </a:prstGeom>
              <a:solidFill>
                <a:schemeClr val="bg1"/>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charset="-122"/>
                  <a:sym typeface="Times New Roman" panose="02020603050405020304" pitchFamily="18" charset="0"/>
                </a:endParaRPr>
              </a:p>
            </p:txBody>
          </p:sp>
        </p:grpSp>
      </p:grpSp>
      <p:sp>
        <p:nvSpPr>
          <p:cNvPr id="154" name="标题 1">
            <a:extLst>
              <a:ext uri="{FF2B5EF4-FFF2-40B4-BE49-F238E27FC236}">
                <a16:creationId xmlns:a16="http://schemas.microsoft.com/office/drawing/2014/main" xmlns="" id="{F215B8D8-2507-4D71-BA82-2EFC69309A25}"/>
              </a:ext>
            </a:extLst>
          </p:cNvPr>
          <p:cNvSpPr txBox="1"/>
          <p:nvPr/>
        </p:nvSpPr>
        <p:spPr>
          <a:xfrm>
            <a:off x="50799" y="186033"/>
            <a:ext cx="3524127"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（五）交通便利发达</a:t>
            </a:r>
            <a:endParaRPr lang="en-US" altLang="en-US" sz="2600" dirty="0">
              <a:solidFill>
                <a:schemeClr val="bg1"/>
              </a:solidFill>
              <a:cs typeface="华文宋体" panose="02010600040101010101" charset="-122"/>
            </a:endParaRPr>
          </a:p>
        </p:txBody>
      </p:sp>
      <p:sp>
        <p:nvSpPr>
          <p:cNvPr id="156" name="矩形 155"/>
          <p:cNvSpPr/>
          <p:nvPr/>
        </p:nvSpPr>
        <p:spPr>
          <a:xfrm>
            <a:off x="5179450" y="5822777"/>
            <a:ext cx="6943612" cy="276999"/>
          </a:xfrm>
          <a:prstGeom prst="rect">
            <a:avLst/>
          </a:prstGeom>
        </p:spPr>
        <p:txBody>
          <a:bodyPr wrap="square">
            <a:spAutoFit/>
          </a:bodyPr>
          <a:lstStyle/>
          <a:p>
            <a:endParaRPr lang="en-US" altLang="zh-CN" sz="1200" dirty="0">
              <a:solidFill>
                <a:schemeClr val="bg1"/>
              </a:solidFill>
              <a:latin typeface="Times New Roman" panose="02020603050405020304" pitchFamily="18" charset="0"/>
              <a:ea typeface="微软雅黑" panose="020B0503020204020204" charset="-122"/>
              <a:cs typeface="微软雅黑" panose="020B0503020204020204" charset="-122"/>
              <a:sym typeface="Times New Roman" panose="02020603050405020304" pitchFamily="18" charset="0"/>
            </a:endParaRPr>
          </a:p>
        </p:txBody>
      </p:sp>
      <p:sp>
        <p:nvSpPr>
          <p:cNvPr id="168" name="矩形 167"/>
          <p:cNvSpPr/>
          <p:nvPr/>
        </p:nvSpPr>
        <p:spPr>
          <a:xfrm>
            <a:off x="8763378" y="6767351"/>
            <a:ext cx="2058111" cy="286232"/>
          </a:xfrm>
          <a:prstGeom prst="rect">
            <a:avLst/>
          </a:prstGeom>
        </p:spPr>
        <p:txBody>
          <a:bodyPr wrap="square">
            <a:spAutoFit/>
          </a:bodyPr>
          <a:lstStyle/>
          <a:p>
            <a:pPr algn="ctr">
              <a:lnSpc>
                <a:spcPct val="90000"/>
              </a:lnSpc>
              <a:spcBef>
                <a:spcPct val="0"/>
              </a:spcBef>
            </a:pPr>
            <a:endParaRPr lang="en-US" altLang="zh-CN" sz="1400" b="1" spc="-150" dirty="0">
              <a:solidFill>
                <a:schemeClr val="bg1"/>
              </a:solidFill>
              <a:sym typeface="Times New Roman" panose="02020603050405020304" pitchFamily="18" charset="0"/>
            </a:endParaRPr>
          </a:p>
        </p:txBody>
      </p:sp>
      <p:sp>
        <p:nvSpPr>
          <p:cNvPr id="166" name="标题 1"/>
          <p:cNvSpPr txBox="1"/>
          <p:nvPr/>
        </p:nvSpPr>
        <p:spPr>
          <a:xfrm>
            <a:off x="3437745" y="6338178"/>
            <a:ext cx="4178299" cy="3392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charset="-122"/>
                <a:ea typeface="微软雅黑" panose="020B0503020204020204" charset="-122"/>
                <a:cs typeface="+mj-cs"/>
              </a:defRPr>
            </a:lvl1pPr>
          </a:lstStyle>
          <a:p>
            <a:pPr algn="ctr"/>
            <a:endParaRPr lang="en-US" altLang="zh-CN" sz="1400" spc="-150" dirty="0">
              <a:solidFill>
                <a:schemeClr val="bg1"/>
              </a:solidFill>
              <a:latin typeface="+mn-lt"/>
              <a:ea typeface="+mn-ea"/>
              <a:cs typeface="+mn-cs"/>
              <a:sym typeface="Times New Roman" panose="02020603050405020304" pitchFamily="18" charset="0"/>
            </a:endParaRPr>
          </a:p>
        </p:txBody>
      </p:sp>
      <p:grpSp>
        <p:nvGrpSpPr>
          <p:cNvPr id="175" name="组合 174"/>
          <p:cNvGrpSpPr/>
          <p:nvPr/>
        </p:nvGrpSpPr>
        <p:grpSpPr>
          <a:xfrm>
            <a:off x="355848" y="1409254"/>
            <a:ext cx="2494806" cy="5167684"/>
            <a:chOff x="288032" y="1358454"/>
            <a:chExt cx="2494806" cy="5167684"/>
          </a:xfrm>
        </p:grpSpPr>
        <p:sp>
          <p:nvSpPr>
            <p:cNvPr id="167" name="矩形 166"/>
            <p:cNvSpPr/>
            <p:nvPr/>
          </p:nvSpPr>
          <p:spPr>
            <a:xfrm>
              <a:off x="321866" y="2871579"/>
              <a:ext cx="1800200" cy="1015663"/>
            </a:xfrm>
            <a:prstGeom prst="rect">
              <a:avLst/>
            </a:prstGeom>
          </p:spPr>
          <p:txBody>
            <a:bodyPr wrap="square">
              <a:spAutoFit/>
            </a:bodyPr>
            <a:lstStyle/>
            <a:p>
              <a:pPr>
                <a:spcBef>
                  <a:spcPct val="0"/>
                </a:spcBef>
              </a:pPr>
              <a:r>
                <a:rPr lang="en-US" altLang="zh-CN" sz="4400" b="1" dirty="0" smtClean="0">
                  <a:solidFill>
                    <a:srgbClr val="0070C0"/>
                  </a:solidFill>
                  <a:latin typeface="Times New Roman" panose="02020603050405020304" pitchFamily="18" charset="0"/>
                  <a:ea typeface="微软雅黑" panose="020B0503020204020204" charset="-122"/>
                  <a:sym typeface="Times New Roman" panose="02020603050405020304" pitchFamily="18" charset="0"/>
                </a:rPr>
                <a:t>2581</a:t>
              </a:r>
              <a:r>
                <a:rPr lang="zh-CN" altLang="en-US"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rPr>
                <a:t>列</a:t>
              </a:r>
              <a:endParaRPr lang="en-US" altLang="zh-CN"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a:p>
              <a:pPr>
                <a:spcBef>
                  <a:spcPct val="0"/>
                </a:spcBef>
              </a:pPr>
              <a:r>
                <a:rPr lang="zh-CN" altLang="en-US" sz="1600" dirty="0" smtClean="0">
                  <a:solidFill>
                    <a:srgbClr val="0070C0"/>
                  </a:solidFill>
                  <a:latin typeface="Times New Roman" panose="02020603050405020304" pitchFamily="18" charset="0"/>
                  <a:ea typeface="微软雅黑" panose="020B0503020204020204" charset="-122"/>
                  <a:sym typeface="Times New Roman" panose="02020603050405020304" pitchFamily="18" charset="0"/>
                </a:rPr>
                <a:t>开行国际班列</a:t>
              </a:r>
              <a:endParaRPr lang="en-US" altLang="zh-CN" sz="1400" spc="-150" dirty="0" smtClean="0">
                <a:solidFill>
                  <a:srgbClr val="0070C0"/>
                </a:solidFill>
                <a:sym typeface="Times New Roman" panose="02020603050405020304" pitchFamily="18" charset="0"/>
              </a:endParaRPr>
            </a:p>
          </p:txBody>
        </p:sp>
        <p:sp>
          <p:nvSpPr>
            <p:cNvPr id="165" name="标题 1"/>
            <p:cNvSpPr txBox="1"/>
            <p:nvPr/>
          </p:nvSpPr>
          <p:spPr>
            <a:xfrm>
              <a:off x="347266" y="1358454"/>
              <a:ext cx="2435572" cy="13554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charset="-122"/>
                  <a:ea typeface="微软雅黑" panose="020B0503020204020204" charset="-122"/>
                  <a:cs typeface="+mj-cs"/>
                </a:defRPr>
              </a:lvl1pPr>
            </a:lstStyle>
            <a:p>
              <a:r>
                <a:rPr lang="en-US" altLang="zh-CN" sz="4400" dirty="0">
                  <a:solidFill>
                    <a:srgbClr val="0070C0"/>
                  </a:solidFill>
                  <a:latin typeface="Times New Roman" panose="02020603050405020304" pitchFamily="18" charset="0"/>
                  <a:ea typeface="微软雅黑" panose="020B0503020204020204" charset="-122"/>
                  <a:cs typeface="+mn-cs"/>
                  <a:sym typeface="Times New Roman" panose="02020603050405020304" pitchFamily="18" charset="0"/>
                </a:rPr>
                <a:t>7</a:t>
              </a:r>
              <a:r>
                <a:rPr lang="zh-CN" altLang="en-US" sz="1600" b="0" dirty="0">
                  <a:solidFill>
                    <a:srgbClr val="0070C0"/>
                  </a:solidFill>
                  <a:latin typeface="Times New Roman" panose="02020603050405020304" pitchFamily="18" charset="0"/>
                  <a:ea typeface="微软雅黑" panose="020B0503020204020204" charset="-122"/>
                  <a:sym typeface="Times New Roman" panose="02020603050405020304" pitchFamily="18" charset="0"/>
                </a:rPr>
                <a:t>条国际铁路</a:t>
              </a:r>
              <a:r>
                <a:rPr lang="zh-CN" altLang="en-US" sz="1600" b="0" dirty="0" smtClean="0">
                  <a:solidFill>
                    <a:srgbClr val="0070C0"/>
                  </a:solidFill>
                  <a:latin typeface="Times New Roman" panose="02020603050405020304" pitchFamily="18" charset="0"/>
                  <a:ea typeface="微软雅黑" panose="020B0503020204020204" charset="-122"/>
                  <a:sym typeface="Times New Roman" panose="02020603050405020304" pitchFamily="18" charset="0"/>
                </a:rPr>
                <a:t>通道</a:t>
              </a:r>
              <a:endParaRPr lang="en-US" altLang="zh-CN" sz="1600" b="0" dirty="0" smtClean="0">
                <a:solidFill>
                  <a:srgbClr val="0070C0"/>
                </a:solidFill>
                <a:latin typeface="Times New Roman" panose="02020603050405020304" pitchFamily="18" charset="0"/>
                <a:ea typeface="微软雅黑" panose="020B0503020204020204" charset="-122"/>
                <a:sym typeface="Times New Roman" panose="02020603050405020304" pitchFamily="18" charset="0"/>
              </a:endParaRPr>
            </a:p>
            <a:p>
              <a:r>
                <a:rPr lang="en-US" altLang="zh-CN" sz="4400" dirty="0" smtClean="0">
                  <a:solidFill>
                    <a:srgbClr val="0070C0"/>
                  </a:solidFill>
                  <a:latin typeface="Times New Roman" panose="02020603050405020304" pitchFamily="18" charset="0"/>
                  <a:sym typeface="Times New Roman" panose="02020603050405020304" pitchFamily="18" charset="0"/>
                </a:rPr>
                <a:t>5</a:t>
              </a:r>
              <a:r>
                <a:rPr lang="zh-CN" altLang="en-US" sz="1600" b="0" dirty="0" smtClean="0">
                  <a:solidFill>
                    <a:srgbClr val="0070C0"/>
                  </a:solidFill>
                  <a:latin typeface="Times New Roman" panose="02020603050405020304" pitchFamily="18" charset="0"/>
                  <a:sym typeface="Times New Roman" panose="02020603050405020304" pitchFamily="18" charset="0"/>
                </a:rPr>
                <a:t>条国际铁海联运通道</a:t>
              </a:r>
              <a:endParaRPr lang="en-US" altLang="zh-CN" sz="1200" spc="-150" dirty="0" smtClean="0">
                <a:solidFill>
                  <a:srgbClr val="0070C0"/>
                </a:solidFill>
                <a:sym typeface="Times New Roman" panose="02020603050405020304" pitchFamily="18" charset="0"/>
              </a:endParaRPr>
            </a:p>
            <a:p>
              <a:endParaRPr lang="en-US" altLang="zh-CN" sz="1400" spc="-150" dirty="0">
                <a:solidFill>
                  <a:srgbClr val="0070C0"/>
                </a:solidFill>
                <a:latin typeface="+mn-lt"/>
                <a:ea typeface="+mn-ea"/>
                <a:cs typeface="+mn-cs"/>
                <a:sym typeface="Times New Roman" panose="02020603050405020304" pitchFamily="18" charset="0"/>
              </a:endParaRPr>
            </a:p>
          </p:txBody>
        </p:sp>
        <p:sp>
          <p:nvSpPr>
            <p:cNvPr id="173" name="内容占位符 2"/>
            <p:cNvSpPr txBox="1"/>
            <p:nvPr/>
          </p:nvSpPr>
          <p:spPr>
            <a:xfrm>
              <a:off x="320460" y="4149874"/>
              <a:ext cx="1886314" cy="1327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Font typeface="Arial" panose="020B0604020202020204"/>
                <a:buNone/>
              </a:pPr>
              <a:r>
                <a:rPr lang="en-US" altLang="zh-CN" sz="4400" b="1" dirty="0">
                  <a:solidFill>
                    <a:srgbClr val="0070C0"/>
                  </a:solidFill>
                  <a:latin typeface="Times New Roman" panose="02020603050405020304" pitchFamily="18" charset="0"/>
                  <a:ea typeface="微软雅黑" panose="020B0503020204020204" charset="-122"/>
                  <a:sym typeface="Times New Roman" panose="02020603050405020304" pitchFamily="18" charset="0"/>
                </a:rPr>
                <a:t>22</a:t>
              </a:r>
              <a:r>
                <a:rPr lang="zh-CN" altLang="en-US"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rPr>
                <a:t>个</a:t>
              </a:r>
              <a:endParaRPr lang="en-US" altLang="zh-CN"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a:p>
              <a:pPr marL="0" indent="0">
                <a:buNone/>
              </a:pPr>
              <a:r>
                <a:rPr lang="zh-CN" altLang="en-US" sz="1600" dirty="0" smtClean="0">
                  <a:solidFill>
                    <a:srgbClr val="0070C0"/>
                  </a:solidFill>
                  <a:latin typeface="Times New Roman" panose="02020603050405020304" pitchFamily="18" charset="0"/>
                  <a:sym typeface="Times New Roman" panose="02020603050405020304" pitchFamily="18" charset="0"/>
                </a:rPr>
                <a:t>海外重点城市</a:t>
              </a:r>
              <a:endParaRPr lang="en-US" altLang="zh-CN"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a:p>
              <a:pPr marL="0" indent="0">
                <a:buFont typeface="Arial" panose="020B0604020202020204"/>
                <a:buNone/>
              </a:pPr>
              <a:endParaRPr lang="en-US" altLang="zh-CN" sz="1600" b="1" dirty="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p:txBody>
        </p:sp>
        <p:sp>
          <p:nvSpPr>
            <p:cNvPr id="174" name="内容占位符 2"/>
            <p:cNvSpPr txBox="1"/>
            <p:nvPr/>
          </p:nvSpPr>
          <p:spPr>
            <a:xfrm>
              <a:off x="288032" y="5393545"/>
              <a:ext cx="1558702" cy="1132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Font typeface="Arial" panose="020B0604020202020204"/>
                <a:buNone/>
              </a:pPr>
              <a:r>
                <a:rPr lang="en-US" altLang="zh-CN" sz="4400" b="1" dirty="0">
                  <a:solidFill>
                    <a:srgbClr val="0070C0"/>
                  </a:solidFill>
                  <a:latin typeface="Times New Roman" panose="02020603050405020304" pitchFamily="18" charset="0"/>
                  <a:ea typeface="微软雅黑" panose="020B0503020204020204" charset="-122"/>
                  <a:sym typeface="Times New Roman" panose="02020603050405020304" pitchFamily="18" charset="0"/>
                </a:rPr>
                <a:t>14</a:t>
              </a:r>
              <a:r>
                <a:rPr lang="zh-CN" altLang="en-US"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rPr>
                <a:t>个</a:t>
              </a:r>
              <a:endParaRPr lang="en-US" altLang="zh-CN" sz="1600" b="1" dirty="0" smtClean="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a:p>
              <a:pPr marL="0" indent="0">
                <a:buNone/>
              </a:pPr>
              <a:r>
                <a:rPr lang="zh-CN" altLang="en-US" sz="1600" dirty="0" smtClean="0">
                  <a:solidFill>
                    <a:srgbClr val="0070C0"/>
                  </a:solidFill>
                  <a:latin typeface="Times New Roman" panose="02020603050405020304" pitchFamily="18" charset="0"/>
                  <a:sym typeface="Times New Roman" panose="02020603050405020304" pitchFamily="18" charset="0"/>
                </a:rPr>
                <a:t>国内枢纽城市</a:t>
              </a:r>
              <a:endParaRPr lang="en-US" altLang="zh-CN" sz="1400" b="1" spc="-150" dirty="0" smtClean="0">
                <a:solidFill>
                  <a:srgbClr val="0070C0"/>
                </a:solidFill>
                <a:sym typeface="Times New Roman" panose="02020603050405020304" pitchFamily="18" charset="0"/>
              </a:endParaRPr>
            </a:p>
            <a:p>
              <a:pPr marL="0" indent="0">
                <a:buFont typeface="Arial" panose="020B0604020202020204"/>
                <a:buNone/>
              </a:pPr>
              <a:endParaRPr lang="en-US" altLang="zh-CN" sz="1600" b="1" dirty="0">
                <a:solidFill>
                  <a:srgbClr val="0070C0"/>
                </a:solidFill>
                <a:latin typeface="Times New Roman" panose="02020603050405020304" pitchFamily="18" charset="0"/>
                <a:ea typeface="微软雅黑" panose="020B0503020204020204" charset="-122"/>
                <a:cs typeface="+mj-cs"/>
                <a:sym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1000" fill="hold"/>
                                        <p:tgtEl>
                                          <p:spTgt spid="90"/>
                                        </p:tgtEl>
                                        <p:attrNameLst>
                                          <p:attrName>ppt_w</p:attrName>
                                        </p:attrNameLst>
                                      </p:cBhvr>
                                      <p:tavLst>
                                        <p:tav tm="0">
                                          <p:val>
                                            <p:fltVal val="0"/>
                                          </p:val>
                                        </p:tav>
                                        <p:tav tm="100000">
                                          <p:val>
                                            <p:strVal val="#ppt_w"/>
                                          </p:val>
                                        </p:tav>
                                      </p:tavLst>
                                    </p:anim>
                                    <p:anim calcmode="lin" valueType="num">
                                      <p:cBhvr>
                                        <p:cTn id="8" dur="1000" fill="hold"/>
                                        <p:tgtEl>
                                          <p:spTgt spid="90"/>
                                        </p:tgtEl>
                                        <p:attrNameLst>
                                          <p:attrName>ppt_h</p:attrName>
                                        </p:attrNameLst>
                                      </p:cBhvr>
                                      <p:tavLst>
                                        <p:tav tm="0">
                                          <p:val>
                                            <p:fltVal val="0"/>
                                          </p:val>
                                        </p:tav>
                                        <p:tav tm="100000">
                                          <p:val>
                                            <p:strVal val="#ppt_h"/>
                                          </p:val>
                                        </p:tav>
                                      </p:tavLst>
                                    </p:anim>
                                    <p:animEffect transition="in" filter="fade">
                                      <p:cBhvr>
                                        <p:cTn id="9" dur="1000"/>
                                        <p:tgtEl>
                                          <p:spTgt spid="9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p:cTn id="13" dur="1000" fill="hold"/>
                                        <p:tgtEl>
                                          <p:spTgt spid="114"/>
                                        </p:tgtEl>
                                        <p:attrNameLst>
                                          <p:attrName>ppt_w</p:attrName>
                                        </p:attrNameLst>
                                      </p:cBhvr>
                                      <p:tavLst>
                                        <p:tav tm="0">
                                          <p:val>
                                            <p:fltVal val="0"/>
                                          </p:val>
                                        </p:tav>
                                        <p:tav tm="100000">
                                          <p:val>
                                            <p:strVal val="#ppt_w"/>
                                          </p:val>
                                        </p:tav>
                                      </p:tavLst>
                                    </p:anim>
                                    <p:anim calcmode="lin" valueType="num">
                                      <p:cBhvr>
                                        <p:cTn id="14" dur="1000" fill="hold"/>
                                        <p:tgtEl>
                                          <p:spTgt spid="114"/>
                                        </p:tgtEl>
                                        <p:attrNameLst>
                                          <p:attrName>ppt_h</p:attrName>
                                        </p:attrNameLst>
                                      </p:cBhvr>
                                      <p:tavLst>
                                        <p:tav tm="0">
                                          <p:val>
                                            <p:fltVal val="0"/>
                                          </p:val>
                                        </p:tav>
                                        <p:tav tm="100000">
                                          <p:val>
                                            <p:strVal val="#ppt_h"/>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7891214" y="1049364"/>
            <a:ext cx="4180656" cy="5673748"/>
          </a:xfrm>
          <a:prstGeom prst="rect">
            <a:avLst/>
          </a:prstGeom>
        </p:spPr>
      </p:pic>
      <p:sp>
        <p:nvSpPr>
          <p:cNvPr id="8" name="矩形 7"/>
          <p:cNvSpPr/>
          <p:nvPr/>
        </p:nvSpPr>
        <p:spPr>
          <a:xfrm>
            <a:off x="4259976" y="3213770"/>
            <a:ext cx="3464072" cy="446276"/>
          </a:xfrm>
          <a:prstGeom prst="rect">
            <a:avLst/>
          </a:prstGeom>
          <a:noFill/>
        </p:spPr>
        <p:txBody>
          <a:bodyPr wrap="square" rtlCol="0">
            <a:spAutoFit/>
          </a:bodyPr>
          <a:lstStyle/>
          <a:p>
            <a:pPr>
              <a:lnSpc>
                <a:spcPct val="120000"/>
              </a:lnSpc>
            </a:pPr>
            <a:endParaRPr lang="zh-CN" altLang="en-US"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26" name="组合 25"/>
          <p:cNvGrpSpPr/>
          <p:nvPr/>
        </p:nvGrpSpPr>
        <p:grpSpPr>
          <a:xfrm>
            <a:off x="4101278" y="4394364"/>
            <a:ext cx="3865574" cy="1573822"/>
            <a:chOff x="4101278" y="4394364"/>
            <a:chExt cx="3865574" cy="1573822"/>
          </a:xfrm>
        </p:grpSpPr>
        <p:sp>
          <p:nvSpPr>
            <p:cNvPr id="9" name="矩形 8"/>
            <p:cNvSpPr/>
            <p:nvPr/>
          </p:nvSpPr>
          <p:spPr>
            <a:xfrm>
              <a:off x="4655046" y="4970990"/>
              <a:ext cx="3311806" cy="997196"/>
            </a:xfrm>
            <a:prstGeom prst="rect">
              <a:avLst/>
            </a:prstGeom>
            <a:noFill/>
          </p:spPr>
          <p:txBody>
            <a:bodyPr wrap="square" rtlCol="0">
              <a:spAutoFit/>
            </a:bodyPr>
            <a:lstStyle/>
            <a:p>
              <a:pPr>
                <a:lnSpc>
                  <a:spcPct val="120000"/>
                </a:lnSpc>
              </a:pPr>
              <a:r>
                <a:rPr lang="zh-CN" altLang="en-US"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经营成本全国排名</a:t>
              </a:r>
              <a:r>
                <a:rPr lang="zh-CN" altLang="en-US"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第</a:t>
              </a:r>
              <a:r>
                <a:rPr lang="en-US" altLang="zh-CN"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26</a:t>
              </a:r>
              <a:r>
                <a:rPr lang="zh-CN" altLang="en-US"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位</a:t>
              </a:r>
              <a:endParaRPr lang="en-US" altLang="zh-CN"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a:p>
              <a:pPr>
                <a:lnSpc>
                  <a:spcPct val="120000"/>
                </a:lnSpc>
              </a:pPr>
              <a:r>
                <a:rPr lang="zh-CN" altLang="en-US"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经营</a:t>
              </a:r>
              <a:r>
                <a:rPr lang="zh-CN" altLang="en-US"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成本</a:t>
              </a:r>
              <a:r>
                <a:rPr lang="zh-CN" altLang="en-US" sz="28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最低</a:t>
              </a:r>
              <a:r>
                <a:rPr lang="zh-CN" altLang="en-US" sz="20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的</a:t>
              </a:r>
              <a:r>
                <a:rPr lang="zh-CN" altLang="en-US"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省会城市</a:t>
              </a:r>
              <a:endParaRPr lang="en-US" altLang="zh-CN"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cxnSp>
          <p:nvCxnSpPr>
            <p:cNvPr id="12" name="直接连接符 11"/>
            <p:cNvCxnSpPr/>
            <p:nvPr/>
          </p:nvCxnSpPr>
          <p:spPr>
            <a:xfrm>
              <a:off x="4101278" y="4855440"/>
              <a:ext cx="2196000" cy="0"/>
            </a:xfrm>
            <a:prstGeom prst="line">
              <a:avLst/>
            </a:prstGeom>
            <a:ln w="12700">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326282" y="4394364"/>
              <a:ext cx="1723549" cy="461665"/>
            </a:xfrm>
            <a:prstGeom prst="rect">
              <a:avLst/>
            </a:prstGeom>
          </p:spPr>
          <p:txBody>
            <a:bodyPr wrap="none">
              <a:spAutoFit/>
            </a:bodyPr>
            <a:lstStyle/>
            <a:p>
              <a:r>
                <a:rPr lang="zh-CN" altLang="en-US" sz="2400" b="1" dirty="0" smtClean="0">
                  <a:solidFill>
                    <a:schemeClr val="accent6">
                      <a:lumMod val="50000"/>
                    </a:schemeClr>
                  </a:solidFill>
                  <a:latin typeface="Times New Roman" panose="02020603050405020304" pitchFamily="18" charset="0"/>
                  <a:ea typeface="微软雅黑" panose="020B0503020204020204" charset="-122"/>
                  <a:sym typeface="Times New Roman" panose="02020603050405020304" pitchFamily="18" charset="0"/>
                </a:rPr>
                <a:t>福布斯中国</a:t>
              </a:r>
              <a:endParaRPr lang="zh-CN" altLang="en-US" sz="2400" dirty="0">
                <a:solidFill>
                  <a:schemeClr val="accent6">
                    <a:lumMod val="50000"/>
                  </a:schemeClr>
                </a:solidFill>
              </a:endParaRPr>
            </a:p>
          </p:txBody>
        </p:sp>
      </p:grpSp>
      <p:sp>
        <p:nvSpPr>
          <p:cNvPr id="17" name="标题 1">
            <a:extLst>
              <a:ext uri="{FF2B5EF4-FFF2-40B4-BE49-F238E27FC236}">
                <a16:creationId xmlns:a16="http://schemas.microsoft.com/office/drawing/2014/main" xmlns="" id="{F215B8D8-2507-4D71-BA82-2EFC69309A25}"/>
              </a:ext>
            </a:extLst>
          </p:cNvPr>
          <p:cNvSpPr txBox="1"/>
          <p:nvPr/>
        </p:nvSpPr>
        <p:spPr>
          <a:xfrm>
            <a:off x="50799" y="186033"/>
            <a:ext cx="359613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（五）营商环境优</a:t>
            </a:r>
            <a:endParaRPr lang="en-US" altLang="en-US" sz="2600" dirty="0">
              <a:solidFill>
                <a:schemeClr val="bg1"/>
              </a:solidFill>
              <a:cs typeface="华文宋体" panose="02010600040101010101" charset="-122"/>
            </a:endParaRPr>
          </a:p>
        </p:txBody>
      </p:sp>
      <p:grpSp>
        <p:nvGrpSpPr>
          <p:cNvPr id="27" name="组合 26"/>
          <p:cNvGrpSpPr/>
          <p:nvPr/>
        </p:nvGrpSpPr>
        <p:grpSpPr>
          <a:xfrm>
            <a:off x="4201415" y="1918198"/>
            <a:ext cx="3578239" cy="1870260"/>
            <a:chOff x="4201415" y="1918198"/>
            <a:chExt cx="3578239" cy="1870260"/>
          </a:xfrm>
        </p:grpSpPr>
        <p:sp>
          <p:nvSpPr>
            <p:cNvPr id="5" name="矩形 4"/>
            <p:cNvSpPr/>
            <p:nvPr/>
          </p:nvSpPr>
          <p:spPr>
            <a:xfrm>
              <a:off x="4238074" y="1918198"/>
              <a:ext cx="2326592" cy="461665"/>
            </a:xfrm>
            <a:prstGeom prst="rect">
              <a:avLst/>
            </a:prstGeom>
            <a:noFill/>
          </p:spPr>
          <p:txBody>
            <a:bodyPr wrap="square" rtlCol="0">
              <a:spAutoFit/>
            </a:bodyPr>
            <a:lstStyle/>
            <a:p>
              <a:pPr algn="ctr"/>
              <a:r>
                <a:rPr lang="zh-CN" altLang="zh-CN" sz="2400" b="1" dirty="0" smtClean="0">
                  <a:solidFill>
                    <a:schemeClr val="accent6">
                      <a:lumMod val="50000"/>
                    </a:schemeClr>
                  </a:solidFill>
                  <a:latin typeface="Times New Roman" panose="02020603050405020304" pitchFamily="18" charset="0"/>
                  <a:ea typeface="微软雅黑" panose="020B0503020204020204" charset="-122"/>
                  <a:sym typeface="Times New Roman" panose="02020603050405020304" pitchFamily="18" charset="0"/>
                </a:rPr>
                <a:t>普华永道</a:t>
              </a:r>
              <a:r>
                <a:rPr lang="ja-JP" altLang="en-US" sz="2400" b="1" spc="-150" dirty="0">
                  <a:solidFill>
                    <a:schemeClr val="accent6">
                      <a:lumMod val="50000"/>
                    </a:schemeClr>
                  </a:solidFill>
                  <a:sym typeface="Times New Roman" panose="02020603050405020304" pitchFamily="18" charset="0"/>
                </a:rPr>
                <a:t>（</a:t>
              </a:r>
              <a:r>
                <a:rPr lang="en-US" altLang="ja-JP" sz="2400" b="1" spc="-150" dirty="0">
                  <a:solidFill>
                    <a:schemeClr val="accent6">
                      <a:lumMod val="50000"/>
                    </a:schemeClr>
                  </a:solidFill>
                  <a:sym typeface="Times New Roman" panose="02020603050405020304" pitchFamily="18" charset="0"/>
                </a:rPr>
                <a:t>PWC</a:t>
              </a:r>
              <a:r>
                <a:rPr lang="ja-JP" altLang="en-US" sz="2400" b="1" spc="-150" dirty="0">
                  <a:solidFill>
                    <a:schemeClr val="accent6">
                      <a:lumMod val="50000"/>
                    </a:schemeClr>
                  </a:solidFill>
                  <a:sym typeface="Times New Roman" panose="02020603050405020304" pitchFamily="18" charset="0"/>
                </a:rPr>
                <a:t>）</a:t>
              </a:r>
              <a:endParaRPr lang="en-US" altLang="zh-CN" sz="2400" b="1" spc="-150" dirty="0">
                <a:solidFill>
                  <a:schemeClr val="accent6">
                    <a:lumMod val="50000"/>
                  </a:schemeClr>
                </a:solidFill>
                <a:sym typeface="Times New Roman" panose="02020603050405020304" pitchFamily="18" charset="0"/>
              </a:endParaRPr>
            </a:p>
          </p:txBody>
        </p:sp>
        <p:cxnSp>
          <p:nvCxnSpPr>
            <p:cNvPr id="11" name="直接连接符 10"/>
            <p:cNvCxnSpPr/>
            <p:nvPr/>
          </p:nvCxnSpPr>
          <p:spPr>
            <a:xfrm>
              <a:off x="4201415" y="2370030"/>
              <a:ext cx="2520000" cy="0"/>
            </a:xfrm>
            <a:prstGeom prst="line">
              <a:avLst/>
            </a:prstGeom>
            <a:ln w="12700">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447153" y="2428086"/>
              <a:ext cx="3332501" cy="1360372"/>
            </a:xfrm>
            <a:prstGeom prst="rect">
              <a:avLst/>
            </a:prstGeom>
            <a:noFill/>
          </p:spPr>
          <p:txBody>
            <a:bodyPr wrap="square" rtlCol="0">
              <a:spAutoFit/>
            </a:bodyPr>
            <a:lstStyle/>
            <a:p>
              <a:pPr algn="r">
                <a:lnSpc>
                  <a:spcPct val="120000"/>
                </a:lnSpc>
              </a:pPr>
              <a:r>
                <a:rPr lang="en-US" altLang="zh-CN"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2018</a:t>
              </a:r>
              <a:r>
                <a:rPr lang="zh-CN" altLang="en-US"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年城市营商环境质量指数排名</a:t>
              </a:r>
              <a:r>
                <a:rPr lang="en-US" altLang="zh-CN"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Top30</a:t>
              </a:r>
            </a:p>
            <a:p>
              <a:pPr algn="r"/>
              <a:r>
                <a:rPr lang="zh-CN" altLang="en-US"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全国第</a:t>
              </a:r>
              <a:r>
                <a:rPr lang="en-US" altLang="zh-CN" sz="3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4</a:t>
              </a:r>
              <a:r>
                <a:rPr lang="zh-CN" altLang="en-US"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名</a:t>
              </a:r>
            </a:p>
          </p:txBody>
        </p:sp>
      </p:grpSp>
      <p:grpSp>
        <p:nvGrpSpPr>
          <p:cNvPr id="15" name="组合 14"/>
          <p:cNvGrpSpPr/>
          <p:nvPr/>
        </p:nvGrpSpPr>
        <p:grpSpPr>
          <a:xfrm>
            <a:off x="452336" y="1432620"/>
            <a:ext cx="3537177" cy="4777532"/>
            <a:chOff x="4630355" y="1325755"/>
            <a:chExt cx="3622147" cy="4862116"/>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67979" r="636" b="32061"/>
            <a:stretch>
              <a:fillRect/>
            </a:stretch>
          </p:blipFill>
          <p:spPr>
            <a:xfrm>
              <a:off x="6756754" y="1325755"/>
              <a:ext cx="1495748" cy="4862116"/>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4829" b="32061"/>
            <a:stretch>
              <a:fillRect/>
            </a:stretch>
          </p:blipFill>
          <p:spPr>
            <a:xfrm>
              <a:off x="4630355" y="1325755"/>
              <a:ext cx="2152760" cy="4862116"/>
            </a:xfrm>
            <a:prstGeom prst="rect">
              <a:avLst/>
            </a:prstGeom>
          </p:spPr>
        </p:pic>
      </p:grpSp>
      <p:grpSp>
        <p:nvGrpSpPr>
          <p:cNvPr id="19" name="组合 18"/>
          <p:cNvGrpSpPr/>
          <p:nvPr/>
        </p:nvGrpSpPr>
        <p:grpSpPr>
          <a:xfrm>
            <a:off x="453036" y="2341095"/>
            <a:ext cx="3611088" cy="375196"/>
            <a:chOff x="7818361" y="5680589"/>
            <a:chExt cx="3611088" cy="375196"/>
          </a:xfrm>
        </p:grpSpPr>
        <p:sp>
          <p:nvSpPr>
            <p:cNvPr id="20" name="矩形 19"/>
            <p:cNvSpPr/>
            <p:nvPr/>
          </p:nvSpPr>
          <p:spPr>
            <a:xfrm>
              <a:off x="7818361" y="5729743"/>
              <a:ext cx="3534612" cy="29446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1" name="矩形 20"/>
            <p:cNvSpPr/>
            <p:nvPr/>
          </p:nvSpPr>
          <p:spPr>
            <a:xfrm>
              <a:off x="8102069" y="5680589"/>
              <a:ext cx="301686" cy="369332"/>
            </a:xfrm>
            <a:prstGeom prst="rect">
              <a:avLst/>
            </a:prstGeom>
          </p:spPr>
          <p:txBody>
            <a:bodyPr wrap="none">
              <a:spAutoFit/>
            </a:bodyPr>
            <a:lstStyle/>
            <a:p>
              <a:r>
                <a:rPr lang="en-US" altLang="zh-CN"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4</a:t>
              </a:r>
              <a:endParaRPr lang="zh-CN" altLang="en-US" b="1"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2" name="矩形 21"/>
            <p:cNvSpPr/>
            <p:nvPr/>
          </p:nvSpPr>
          <p:spPr>
            <a:xfrm>
              <a:off x="9374918" y="5717717"/>
              <a:ext cx="543739" cy="307777"/>
            </a:xfrm>
            <a:prstGeom prst="rect">
              <a:avLst/>
            </a:prstGeom>
          </p:spPr>
          <p:txBody>
            <a:bodyPr wrap="none">
              <a:spAutoFit/>
            </a:bodyPr>
            <a:lstStyle/>
            <a:p>
              <a:r>
                <a:rPr lang="zh-CN" altLang="en-US" sz="1400"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成都</a:t>
              </a:r>
            </a:p>
          </p:txBody>
        </p:sp>
        <p:sp>
          <p:nvSpPr>
            <p:cNvPr id="23" name="矩形 22"/>
            <p:cNvSpPr/>
            <p:nvPr/>
          </p:nvSpPr>
          <p:spPr>
            <a:xfrm>
              <a:off x="8874680" y="5680589"/>
              <a:ext cx="301686" cy="369332"/>
            </a:xfrm>
            <a:prstGeom prst="rect">
              <a:avLst/>
            </a:prstGeom>
          </p:spPr>
          <p:txBody>
            <a:bodyPr wrap="none">
              <a:spAutoFit/>
            </a:bodyPr>
            <a:lstStyle/>
            <a:p>
              <a:r>
                <a:rPr lang="en-US" altLang="zh-CN"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0</a:t>
              </a:r>
              <a:endParaRPr lang="zh-CN" altLang="en-US" b="1"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4" name="矩形 23"/>
            <p:cNvSpPr/>
            <p:nvPr/>
          </p:nvSpPr>
          <p:spPr>
            <a:xfrm>
              <a:off x="9949559" y="5809284"/>
              <a:ext cx="937027" cy="1435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5" name="矩形 24"/>
            <p:cNvSpPr/>
            <p:nvPr/>
          </p:nvSpPr>
          <p:spPr>
            <a:xfrm>
              <a:off x="10840826" y="5686453"/>
              <a:ext cx="588623" cy="369332"/>
            </a:xfrm>
            <a:prstGeom prst="rect">
              <a:avLst/>
            </a:prstGeom>
          </p:spPr>
          <p:txBody>
            <a:bodyPr wrap="none">
              <a:spAutoFit/>
            </a:bodyPr>
            <a:lstStyle/>
            <a:p>
              <a:r>
                <a:rPr lang="en-US" altLang="zh-CN"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92.7</a:t>
              </a:r>
              <a:endParaRPr lang="zh-CN" altLang="en-US" b="1"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10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000" tmFilter="0, 0; .2, .5; .8, .5; 1, 0"/>
                                        <p:tgtEl>
                                          <p:spTgt spid="19"/>
                                        </p:tgtEl>
                                      </p:cBhvr>
                                    </p:animEffect>
                                    <p:animScale>
                                      <p:cBhvr>
                                        <p:cTn id="15"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23228" y="1813016"/>
            <a:ext cx="1961527" cy="473087"/>
            <a:chOff x="2047981" y="3462093"/>
            <a:chExt cx="1832707" cy="442018"/>
          </a:xfrm>
        </p:grpSpPr>
        <p:sp>
          <p:nvSpPr>
            <p:cNvPr id="4" name="矩形 3"/>
            <p:cNvSpPr/>
            <p:nvPr/>
          </p:nvSpPr>
          <p:spPr>
            <a:xfrm>
              <a:off x="2457067" y="3468676"/>
              <a:ext cx="1423621" cy="373834"/>
            </a:xfrm>
            <a:prstGeom prst="rect">
              <a:avLst/>
            </a:prstGeom>
          </p:spPr>
          <p:txBody>
            <a:bodyPr wrap="square">
              <a:spAutoFit/>
            </a:bodyPr>
            <a:lstStyle/>
            <a:p>
              <a:r>
                <a:rPr lang="zh-CN" altLang="en-US" sz="2000" b="1" dirty="0">
                  <a:solidFill>
                    <a:srgbClr val="2F5EB0"/>
                  </a:solidFill>
                  <a:latin typeface="微软雅黑" pitchFamily="34" charset="-122"/>
                  <a:ea typeface="微软雅黑" pitchFamily="34" charset="-122"/>
                  <a:sym typeface="Times New Roman" panose="02020603050405020304" pitchFamily="18" charset="0"/>
                </a:rPr>
                <a:t>公平</a:t>
              </a:r>
              <a:r>
                <a:rPr lang="zh-CN" altLang="en-US" sz="2000" b="1" dirty="0" smtClean="0">
                  <a:solidFill>
                    <a:srgbClr val="2F5EB0"/>
                  </a:solidFill>
                  <a:latin typeface="微软雅黑" pitchFamily="34" charset="-122"/>
                  <a:ea typeface="微软雅黑" pitchFamily="34" charset="-122"/>
                  <a:sym typeface="Times New Roman" panose="02020603050405020304" pitchFamily="18" charset="0"/>
                </a:rPr>
                <a:t>竞争</a:t>
              </a:r>
              <a:endParaRPr lang="en-US" altLang="zh-CN" sz="2000" b="1" dirty="0" smtClean="0">
                <a:solidFill>
                  <a:srgbClr val="2F5EB0"/>
                </a:solidFill>
                <a:latin typeface="微软雅黑" pitchFamily="34" charset="-122"/>
                <a:ea typeface="微软雅黑" pitchFamily="34" charset="-122"/>
                <a:sym typeface="Times New Roman" panose="02020603050405020304" pitchFamily="18" charset="0"/>
              </a:endParaRPr>
            </a:p>
          </p:txBody>
        </p:sp>
        <p:sp>
          <p:nvSpPr>
            <p:cNvPr id="5" name="PA-A000320150714E99PPSH-4357"/>
            <p:cNvSpPr/>
            <p:nvPr>
              <p:custDataLst>
                <p:tags r:id="rId3"/>
              </p:custDataLst>
            </p:nvPr>
          </p:nvSpPr>
          <p:spPr bwMode="auto">
            <a:xfrm>
              <a:off x="2047981" y="3462093"/>
              <a:ext cx="417072" cy="442018"/>
            </a:xfrm>
            <a:custGeom>
              <a:avLst/>
              <a:gdLst>
                <a:gd name="T0" fmla="*/ 1366642 w 3058"/>
                <a:gd name="T1" fmla="*/ 267199 h 3241"/>
                <a:gd name="T2" fmla="*/ 1120080 w 3058"/>
                <a:gd name="T3" fmla="*/ 814373 h 3241"/>
                <a:gd name="T4" fmla="*/ 1048444 w 3058"/>
                <a:gd name="T5" fmla="*/ 814373 h 3241"/>
                <a:gd name="T6" fmla="*/ 1311665 w 3058"/>
                <a:gd name="T7" fmla="*/ 234979 h 3241"/>
                <a:gd name="T8" fmla="*/ 905727 w 3058"/>
                <a:gd name="T9" fmla="*/ 234979 h 3241"/>
                <a:gd name="T10" fmla="*/ 905727 w 3058"/>
                <a:gd name="T11" fmla="*/ 1588749 h 3241"/>
                <a:gd name="T12" fmla="*/ 1416066 w 3058"/>
                <a:gd name="T13" fmla="*/ 1730403 h 3241"/>
                <a:gd name="T14" fmla="*/ 1416066 w 3058"/>
                <a:gd name="T15" fmla="*/ 1800397 h 3241"/>
                <a:gd name="T16" fmla="*/ 268775 w 3058"/>
                <a:gd name="T17" fmla="*/ 1800397 h 3241"/>
                <a:gd name="T18" fmla="*/ 268775 w 3058"/>
                <a:gd name="T19" fmla="*/ 1725959 h 3241"/>
                <a:gd name="T20" fmla="*/ 761899 w 3058"/>
                <a:gd name="T21" fmla="*/ 1588749 h 3241"/>
                <a:gd name="T22" fmla="*/ 761899 w 3058"/>
                <a:gd name="T23" fmla="*/ 234979 h 3241"/>
                <a:gd name="T24" fmla="*/ 378173 w 3058"/>
                <a:gd name="T25" fmla="*/ 234979 h 3241"/>
                <a:gd name="T26" fmla="*/ 640839 w 3058"/>
                <a:gd name="T27" fmla="*/ 814373 h 3241"/>
                <a:gd name="T28" fmla="*/ 569203 w 3058"/>
                <a:gd name="T29" fmla="*/ 814373 h 3241"/>
                <a:gd name="T30" fmla="*/ 322641 w 3058"/>
                <a:gd name="T31" fmla="*/ 267199 h 3241"/>
                <a:gd name="T32" fmla="*/ 76079 w 3058"/>
                <a:gd name="T33" fmla="*/ 814373 h 3241"/>
                <a:gd name="T34" fmla="*/ 4443 w 3058"/>
                <a:gd name="T35" fmla="*/ 814373 h 3241"/>
                <a:gd name="T36" fmla="*/ 268775 w 3058"/>
                <a:gd name="T37" fmla="*/ 228313 h 3241"/>
                <a:gd name="T38" fmla="*/ 268775 w 3058"/>
                <a:gd name="T39" fmla="*/ 161097 h 3241"/>
                <a:gd name="T40" fmla="*/ 273217 w 3058"/>
                <a:gd name="T41" fmla="*/ 161097 h 3241"/>
                <a:gd name="T42" fmla="*/ 710254 w 3058"/>
                <a:gd name="T43" fmla="*/ 161097 h 3241"/>
                <a:gd name="T44" fmla="*/ 838533 w 3058"/>
                <a:gd name="T45" fmla="*/ 0 h 3241"/>
                <a:gd name="T46" fmla="*/ 966812 w 3058"/>
                <a:gd name="T47" fmla="*/ 161097 h 3241"/>
                <a:gd name="T48" fmla="*/ 1416066 w 3058"/>
                <a:gd name="T49" fmla="*/ 161097 h 3241"/>
                <a:gd name="T50" fmla="*/ 1416066 w 3058"/>
                <a:gd name="T51" fmla="*/ 218870 h 3241"/>
                <a:gd name="T52" fmla="*/ 1684840 w 3058"/>
                <a:gd name="T53" fmla="*/ 814373 h 3241"/>
                <a:gd name="T54" fmla="*/ 1613204 w 3058"/>
                <a:gd name="T55" fmla="*/ 814373 h 3241"/>
                <a:gd name="T56" fmla="*/ 1366642 w 3058"/>
                <a:gd name="T57" fmla="*/ 267199 h 3241"/>
                <a:gd name="T58" fmla="*/ 645282 w 3058"/>
                <a:gd name="T59" fmla="*/ 889922 h 3241"/>
                <a:gd name="T60" fmla="*/ 322641 w 3058"/>
                <a:gd name="T61" fmla="*/ 1226003 h 3241"/>
                <a:gd name="T62" fmla="*/ 0 w 3058"/>
                <a:gd name="T63" fmla="*/ 889922 h 3241"/>
                <a:gd name="T64" fmla="*/ 645282 w 3058"/>
                <a:gd name="T65" fmla="*/ 889922 h 3241"/>
                <a:gd name="T66" fmla="*/ 1052886 w 3058"/>
                <a:gd name="T67" fmla="*/ 889922 h 3241"/>
                <a:gd name="T68" fmla="*/ 1698168 w 3058"/>
                <a:gd name="T69" fmla="*/ 889922 h 3241"/>
                <a:gd name="T70" fmla="*/ 1375527 w 3058"/>
                <a:gd name="T71" fmla="*/ 1226003 h 3241"/>
                <a:gd name="T72" fmla="*/ 1052886 w 3058"/>
                <a:gd name="T73" fmla="*/ 889922 h 3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58" h="3241">
                  <a:moveTo>
                    <a:pt x="2461" y="481"/>
                  </a:moveTo>
                  <a:cubicBezTo>
                    <a:pt x="2017" y="1466"/>
                    <a:pt x="2017" y="1466"/>
                    <a:pt x="2017" y="1466"/>
                  </a:cubicBezTo>
                  <a:cubicBezTo>
                    <a:pt x="1888" y="1466"/>
                    <a:pt x="1888" y="1466"/>
                    <a:pt x="1888" y="1466"/>
                  </a:cubicBezTo>
                  <a:cubicBezTo>
                    <a:pt x="2362" y="423"/>
                    <a:pt x="2362" y="423"/>
                    <a:pt x="2362" y="423"/>
                  </a:cubicBezTo>
                  <a:cubicBezTo>
                    <a:pt x="1631" y="423"/>
                    <a:pt x="1631" y="423"/>
                    <a:pt x="1631" y="423"/>
                  </a:cubicBezTo>
                  <a:cubicBezTo>
                    <a:pt x="1631" y="2860"/>
                    <a:pt x="1631" y="2860"/>
                    <a:pt x="1631" y="2860"/>
                  </a:cubicBezTo>
                  <a:cubicBezTo>
                    <a:pt x="1782" y="2866"/>
                    <a:pt x="2550" y="3115"/>
                    <a:pt x="2550" y="3115"/>
                  </a:cubicBezTo>
                  <a:cubicBezTo>
                    <a:pt x="2550" y="3241"/>
                    <a:pt x="2550" y="3241"/>
                    <a:pt x="2550" y="3241"/>
                  </a:cubicBezTo>
                  <a:cubicBezTo>
                    <a:pt x="484" y="3241"/>
                    <a:pt x="484" y="3241"/>
                    <a:pt x="484" y="3241"/>
                  </a:cubicBezTo>
                  <a:cubicBezTo>
                    <a:pt x="484" y="3107"/>
                    <a:pt x="484" y="3107"/>
                    <a:pt x="484" y="3107"/>
                  </a:cubicBezTo>
                  <a:cubicBezTo>
                    <a:pt x="484" y="3107"/>
                    <a:pt x="1253" y="2860"/>
                    <a:pt x="1372" y="2860"/>
                  </a:cubicBezTo>
                  <a:cubicBezTo>
                    <a:pt x="1372" y="423"/>
                    <a:pt x="1372" y="423"/>
                    <a:pt x="1372" y="423"/>
                  </a:cubicBezTo>
                  <a:cubicBezTo>
                    <a:pt x="681" y="423"/>
                    <a:pt x="681" y="423"/>
                    <a:pt x="681" y="423"/>
                  </a:cubicBezTo>
                  <a:cubicBezTo>
                    <a:pt x="1154" y="1466"/>
                    <a:pt x="1154" y="1466"/>
                    <a:pt x="1154" y="1466"/>
                  </a:cubicBezTo>
                  <a:cubicBezTo>
                    <a:pt x="1025" y="1466"/>
                    <a:pt x="1025" y="1466"/>
                    <a:pt x="1025" y="1466"/>
                  </a:cubicBezTo>
                  <a:cubicBezTo>
                    <a:pt x="581" y="481"/>
                    <a:pt x="581" y="481"/>
                    <a:pt x="581" y="481"/>
                  </a:cubicBezTo>
                  <a:cubicBezTo>
                    <a:pt x="137" y="1466"/>
                    <a:pt x="137" y="1466"/>
                    <a:pt x="137" y="1466"/>
                  </a:cubicBezTo>
                  <a:cubicBezTo>
                    <a:pt x="8" y="1466"/>
                    <a:pt x="8" y="1466"/>
                    <a:pt x="8" y="1466"/>
                  </a:cubicBezTo>
                  <a:cubicBezTo>
                    <a:pt x="484" y="411"/>
                    <a:pt x="484" y="411"/>
                    <a:pt x="484" y="411"/>
                  </a:cubicBezTo>
                  <a:cubicBezTo>
                    <a:pt x="484" y="290"/>
                    <a:pt x="484" y="290"/>
                    <a:pt x="484" y="290"/>
                  </a:cubicBezTo>
                  <a:cubicBezTo>
                    <a:pt x="492" y="290"/>
                    <a:pt x="492" y="290"/>
                    <a:pt x="492" y="290"/>
                  </a:cubicBezTo>
                  <a:cubicBezTo>
                    <a:pt x="1279" y="290"/>
                    <a:pt x="1279" y="290"/>
                    <a:pt x="1279" y="290"/>
                  </a:cubicBezTo>
                  <a:cubicBezTo>
                    <a:pt x="1279" y="131"/>
                    <a:pt x="1385" y="0"/>
                    <a:pt x="1510" y="0"/>
                  </a:cubicBezTo>
                  <a:cubicBezTo>
                    <a:pt x="1641" y="0"/>
                    <a:pt x="1741" y="138"/>
                    <a:pt x="1741" y="290"/>
                  </a:cubicBezTo>
                  <a:cubicBezTo>
                    <a:pt x="2550" y="290"/>
                    <a:pt x="2550" y="290"/>
                    <a:pt x="2550" y="290"/>
                  </a:cubicBezTo>
                  <a:cubicBezTo>
                    <a:pt x="2550" y="394"/>
                    <a:pt x="2550" y="394"/>
                    <a:pt x="2550" y="394"/>
                  </a:cubicBezTo>
                  <a:cubicBezTo>
                    <a:pt x="3034" y="1466"/>
                    <a:pt x="3034" y="1466"/>
                    <a:pt x="3034" y="1466"/>
                  </a:cubicBezTo>
                  <a:cubicBezTo>
                    <a:pt x="2905" y="1466"/>
                    <a:pt x="2905" y="1466"/>
                    <a:pt x="2905" y="1466"/>
                  </a:cubicBezTo>
                  <a:lnTo>
                    <a:pt x="2461" y="481"/>
                  </a:lnTo>
                  <a:close/>
                  <a:moveTo>
                    <a:pt x="1162" y="1602"/>
                  </a:moveTo>
                  <a:cubicBezTo>
                    <a:pt x="1162" y="1919"/>
                    <a:pt x="942" y="2207"/>
                    <a:pt x="581" y="2207"/>
                  </a:cubicBezTo>
                  <a:cubicBezTo>
                    <a:pt x="228" y="2207"/>
                    <a:pt x="0" y="1919"/>
                    <a:pt x="0" y="1602"/>
                  </a:cubicBezTo>
                  <a:cubicBezTo>
                    <a:pt x="0" y="1603"/>
                    <a:pt x="1162" y="1603"/>
                    <a:pt x="1162" y="1602"/>
                  </a:cubicBezTo>
                  <a:close/>
                  <a:moveTo>
                    <a:pt x="1896" y="1602"/>
                  </a:moveTo>
                  <a:cubicBezTo>
                    <a:pt x="1896" y="1603"/>
                    <a:pt x="3058" y="1603"/>
                    <a:pt x="3058" y="1602"/>
                  </a:cubicBezTo>
                  <a:cubicBezTo>
                    <a:pt x="3058" y="1919"/>
                    <a:pt x="2839" y="2207"/>
                    <a:pt x="2477" y="2207"/>
                  </a:cubicBezTo>
                  <a:cubicBezTo>
                    <a:pt x="2124" y="2207"/>
                    <a:pt x="1896" y="1919"/>
                    <a:pt x="1896" y="1602"/>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solidFill>
                  <a:srgbClr val="2F5EB0"/>
                </a:solidFill>
                <a:latin typeface="微软雅黑" pitchFamily="34" charset="-122"/>
                <a:ea typeface="微软雅黑" pitchFamily="34" charset="-122"/>
                <a:sym typeface="Times New Roman" panose="02020603050405020304" pitchFamily="18" charset="0"/>
              </a:endParaRPr>
            </a:p>
          </p:txBody>
        </p:sp>
      </p:grpSp>
      <p:grpSp>
        <p:nvGrpSpPr>
          <p:cNvPr id="6" name="组合 5"/>
          <p:cNvGrpSpPr/>
          <p:nvPr/>
        </p:nvGrpSpPr>
        <p:grpSpPr>
          <a:xfrm>
            <a:off x="9278072" y="1796472"/>
            <a:ext cx="2036269" cy="447408"/>
            <a:chOff x="4251238" y="3235105"/>
            <a:chExt cx="1902541" cy="418025"/>
          </a:xfrm>
        </p:grpSpPr>
        <p:sp>
          <p:nvSpPr>
            <p:cNvPr id="7" name="矩形 6"/>
            <p:cNvSpPr/>
            <p:nvPr/>
          </p:nvSpPr>
          <p:spPr>
            <a:xfrm>
              <a:off x="4862913" y="3235105"/>
              <a:ext cx="1290866" cy="373833"/>
            </a:xfrm>
            <a:prstGeom prst="rect">
              <a:avLst/>
            </a:prstGeom>
          </p:spPr>
          <p:txBody>
            <a:bodyPr wrap="square">
              <a:spAutoFit/>
            </a:bodyPr>
            <a:lstStyle/>
            <a:p>
              <a:r>
                <a:rPr lang="zh-CN" altLang="en-US" sz="2000" b="1" dirty="0">
                  <a:solidFill>
                    <a:srgbClr val="2F5EB0"/>
                  </a:solidFill>
                  <a:latin typeface="微软雅黑" pitchFamily="34" charset="-122"/>
                  <a:ea typeface="微软雅黑" pitchFamily="34" charset="-122"/>
                  <a:sym typeface="Times New Roman" panose="02020603050405020304" pitchFamily="18" charset="0"/>
                </a:rPr>
                <a:t>法治</a:t>
              </a:r>
              <a:r>
                <a:rPr lang="zh-CN" altLang="en-US" sz="2000" b="1" dirty="0" smtClean="0">
                  <a:solidFill>
                    <a:srgbClr val="2F5EB0"/>
                  </a:solidFill>
                  <a:latin typeface="微软雅黑" pitchFamily="34" charset="-122"/>
                  <a:ea typeface="微软雅黑" pitchFamily="34" charset="-122"/>
                  <a:sym typeface="Times New Roman" panose="02020603050405020304" pitchFamily="18" charset="0"/>
                </a:rPr>
                <a:t>保障</a:t>
              </a:r>
              <a:endParaRPr lang="en-US" altLang="zh-CN" sz="2000" b="1" dirty="0" smtClean="0">
                <a:solidFill>
                  <a:srgbClr val="2F5EB0"/>
                </a:solidFill>
                <a:latin typeface="微软雅黑" pitchFamily="34" charset="-122"/>
                <a:ea typeface="微软雅黑" pitchFamily="34" charset="-122"/>
                <a:sym typeface="Times New Roman" panose="02020603050405020304" pitchFamily="18" charset="0"/>
              </a:endParaRPr>
            </a:p>
          </p:txBody>
        </p:sp>
        <p:grpSp>
          <p:nvGrpSpPr>
            <p:cNvPr id="8" name="PA-68-68022-Gavel-386757"/>
            <p:cNvGrpSpPr/>
            <p:nvPr>
              <p:custDataLst>
                <p:tags r:id="rId1"/>
              </p:custDataLst>
            </p:nvPr>
          </p:nvGrpSpPr>
          <p:grpSpPr>
            <a:xfrm>
              <a:off x="4251238" y="3241968"/>
              <a:ext cx="503185" cy="411162"/>
              <a:chOff x="9141772" y="20092675"/>
              <a:chExt cx="1526971" cy="1247719"/>
            </a:xfrm>
          </p:grpSpPr>
          <p:sp>
            <p:nvSpPr>
              <p:cNvPr id="9" name="PA-任意多边形: 形状 1122"/>
              <p:cNvSpPr/>
              <p:nvPr>
                <p:custDataLst>
                  <p:tags r:id="rId2"/>
                </p:custDataLst>
              </p:nvPr>
            </p:nvSpPr>
            <p:spPr>
              <a:xfrm>
                <a:off x="9141772" y="20092675"/>
                <a:ext cx="1526971" cy="1247719"/>
              </a:xfrm>
              <a:custGeom>
                <a:avLst/>
                <a:gdLst>
                  <a:gd name="connsiteX0" fmla="*/ 1516422 w 1526970"/>
                  <a:gd name="connsiteY0" fmla="*/ 806560 h 1247719"/>
                  <a:gd name="connsiteX1" fmla="*/ 1485532 w 1526970"/>
                  <a:gd name="connsiteY1" fmla="*/ 859143 h 1247719"/>
                  <a:gd name="connsiteX2" fmla="*/ 1380070 w 1526970"/>
                  <a:gd name="connsiteY2" fmla="*/ 888256 h 1247719"/>
                  <a:gd name="connsiteX3" fmla="*/ 641836 w 1526970"/>
                  <a:gd name="connsiteY3" fmla="*/ 461061 h 1247719"/>
                  <a:gd name="connsiteX4" fmla="*/ 569052 w 1526970"/>
                  <a:gd name="connsiteY4" fmla="*/ 586427 h 1247719"/>
                  <a:gd name="connsiteX5" fmla="*/ 463590 w 1526970"/>
                  <a:gd name="connsiteY5" fmla="*/ 615540 h 1247719"/>
                  <a:gd name="connsiteX6" fmla="*/ 411008 w 1526970"/>
                  <a:gd name="connsiteY6" fmla="*/ 584644 h 1247719"/>
                  <a:gd name="connsiteX7" fmla="*/ 381894 w 1526970"/>
                  <a:gd name="connsiteY7" fmla="*/ 479182 h 1247719"/>
                  <a:gd name="connsiteX8" fmla="*/ 634706 w 1526970"/>
                  <a:gd name="connsiteY8" fmla="*/ 40995 h 1247719"/>
                  <a:gd name="connsiteX9" fmla="*/ 696498 w 1526970"/>
                  <a:gd name="connsiteY9" fmla="*/ 2672 h 1247719"/>
                  <a:gd name="connsiteX10" fmla="*/ 696498 w 1526970"/>
                  <a:gd name="connsiteY10" fmla="*/ 2672 h 1247719"/>
                  <a:gd name="connsiteX11" fmla="*/ 740168 w 1526970"/>
                  <a:gd name="connsiteY11" fmla="*/ 13664 h 1247719"/>
                  <a:gd name="connsiteX12" fmla="*/ 792750 w 1526970"/>
                  <a:gd name="connsiteY12" fmla="*/ 42778 h 1247719"/>
                  <a:gd name="connsiteX13" fmla="*/ 821870 w 1526970"/>
                  <a:gd name="connsiteY13" fmla="*/ 150022 h 1247719"/>
                  <a:gd name="connsiteX14" fmla="*/ 749086 w 1526970"/>
                  <a:gd name="connsiteY14" fmla="*/ 275388 h 1247719"/>
                  <a:gd name="connsiteX15" fmla="*/ 1487320 w 1526970"/>
                  <a:gd name="connsiteY15" fmla="*/ 702583 h 1247719"/>
                  <a:gd name="connsiteX16" fmla="*/ 1516422 w 1526970"/>
                  <a:gd name="connsiteY16" fmla="*/ 806560 h 1247719"/>
                  <a:gd name="connsiteX17" fmla="*/ 969211 w 1526970"/>
                  <a:gd name="connsiteY17" fmla="*/ 1099180 h 1247719"/>
                  <a:gd name="connsiteX18" fmla="*/ 925543 w 1526970"/>
                  <a:gd name="connsiteY18" fmla="*/ 1099180 h 1247719"/>
                  <a:gd name="connsiteX19" fmla="*/ 925543 w 1526970"/>
                  <a:gd name="connsiteY19" fmla="*/ 961040 h 1247719"/>
                  <a:gd name="connsiteX20" fmla="*/ 849192 w 1526970"/>
                  <a:gd name="connsiteY20" fmla="*/ 882909 h 1247719"/>
                  <a:gd name="connsiteX21" fmla="*/ 176612 w 1526970"/>
                  <a:gd name="connsiteY21" fmla="*/ 882909 h 1247719"/>
                  <a:gd name="connsiteX22" fmla="*/ 98481 w 1526970"/>
                  <a:gd name="connsiteY22" fmla="*/ 961040 h 1247719"/>
                  <a:gd name="connsiteX23" fmla="*/ 98481 w 1526970"/>
                  <a:gd name="connsiteY23" fmla="*/ 1099180 h 1247719"/>
                  <a:gd name="connsiteX24" fmla="*/ 54811 w 1526970"/>
                  <a:gd name="connsiteY24" fmla="*/ 1099180 h 1247719"/>
                  <a:gd name="connsiteX25" fmla="*/ 2228 w 1526970"/>
                  <a:gd name="connsiteY25" fmla="*/ 1151762 h 1247719"/>
                  <a:gd name="connsiteX26" fmla="*/ 2228 w 1526970"/>
                  <a:gd name="connsiteY26" fmla="*/ 1193650 h 1247719"/>
                  <a:gd name="connsiteX27" fmla="*/ 54811 w 1526970"/>
                  <a:gd name="connsiteY27" fmla="*/ 1246233 h 1247719"/>
                  <a:gd name="connsiteX28" fmla="*/ 967428 w 1526970"/>
                  <a:gd name="connsiteY28" fmla="*/ 1246233 h 1247719"/>
                  <a:gd name="connsiteX29" fmla="*/ 1020005 w 1526970"/>
                  <a:gd name="connsiteY29" fmla="*/ 1193650 h 1247719"/>
                  <a:gd name="connsiteX30" fmla="*/ 1020005 w 1526970"/>
                  <a:gd name="connsiteY30" fmla="*/ 1151762 h 1247719"/>
                  <a:gd name="connsiteX31" fmla="*/ 969211 w 1526970"/>
                  <a:gd name="connsiteY31" fmla="*/ 1099180 h 12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6970" h="1247719">
                    <a:moveTo>
                      <a:pt x="1516422" y="806560"/>
                    </a:moveTo>
                    <a:lnTo>
                      <a:pt x="1485532" y="859143"/>
                    </a:lnTo>
                    <a:cubicBezTo>
                      <a:pt x="1463842" y="897462"/>
                      <a:pt x="1416310" y="909943"/>
                      <a:pt x="1380070" y="888256"/>
                    </a:cubicBezTo>
                    <a:lnTo>
                      <a:pt x="641836" y="461061"/>
                    </a:lnTo>
                    <a:lnTo>
                      <a:pt x="569052" y="586427"/>
                    </a:lnTo>
                    <a:cubicBezTo>
                      <a:pt x="547366" y="624750"/>
                      <a:pt x="499833" y="637230"/>
                      <a:pt x="463590" y="615540"/>
                    </a:cubicBezTo>
                    <a:lnTo>
                      <a:pt x="411008" y="584644"/>
                    </a:lnTo>
                    <a:cubicBezTo>
                      <a:pt x="372685" y="562958"/>
                      <a:pt x="360208" y="515426"/>
                      <a:pt x="381894" y="479182"/>
                    </a:cubicBezTo>
                    <a:lnTo>
                      <a:pt x="634706" y="40995"/>
                    </a:lnTo>
                    <a:cubicBezTo>
                      <a:pt x="647480" y="17229"/>
                      <a:pt x="670949" y="4752"/>
                      <a:pt x="696498" y="2672"/>
                    </a:cubicBezTo>
                    <a:lnTo>
                      <a:pt x="696498" y="2672"/>
                    </a:lnTo>
                    <a:cubicBezTo>
                      <a:pt x="711054" y="890"/>
                      <a:pt x="727394" y="4455"/>
                      <a:pt x="740168" y="13664"/>
                    </a:cubicBezTo>
                    <a:lnTo>
                      <a:pt x="792750" y="42778"/>
                    </a:lnTo>
                    <a:cubicBezTo>
                      <a:pt x="831073" y="64464"/>
                      <a:pt x="843553" y="111996"/>
                      <a:pt x="821870" y="150022"/>
                    </a:cubicBezTo>
                    <a:lnTo>
                      <a:pt x="749086" y="275388"/>
                    </a:lnTo>
                    <a:lnTo>
                      <a:pt x="1487320" y="702583"/>
                    </a:lnTo>
                    <a:cubicBezTo>
                      <a:pt x="1525637" y="721002"/>
                      <a:pt x="1538408" y="770020"/>
                      <a:pt x="1516422" y="806560"/>
                    </a:cubicBezTo>
                    <a:close/>
                    <a:moveTo>
                      <a:pt x="969211" y="1099180"/>
                    </a:moveTo>
                    <a:lnTo>
                      <a:pt x="925543" y="1099180"/>
                    </a:lnTo>
                    <a:lnTo>
                      <a:pt x="925543" y="961040"/>
                    </a:lnTo>
                    <a:cubicBezTo>
                      <a:pt x="925543" y="917369"/>
                      <a:pt x="891077" y="882909"/>
                      <a:pt x="849192" y="882909"/>
                    </a:cubicBezTo>
                    <a:lnTo>
                      <a:pt x="176612" y="882909"/>
                    </a:lnTo>
                    <a:cubicBezTo>
                      <a:pt x="132942" y="882909"/>
                      <a:pt x="98481" y="917369"/>
                      <a:pt x="98481" y="961040"/>
                    </a:cubicBezTo>
                    <a:lnTo>
                      <a:pt x="98481" y="1099180"/>
                    </a:lnTo>
                    <a:lnTo>
                      <a:pt x="54811" y="1099180"/>
                    </a:lnTo>
                    <a:cubicBezTo>
                      <a:pt x="25697" y="1099180"/>
                      <a:pt x="2228" y="1122946"/>
                      <a:pt x="2228" y="1151762"/>
                    </a:cubicBezTo>
                    <a:lnTo>
                      <a:pt x="2228" y="1193650"/>
                    </a:lnTo>
                    <a:cubicBezTo>
                      <a:pt x="2228" y="1222767"/>
                      <a:pt x="25994" y="1246233"/>
                      <a:pt x="54811" y="1246233"/>
                    </a:cubicBezTo>
                    <a:lnTo>
                      <a:pt x="967428" y="1246233"/>
                    </a:lnTo>
                    <a:cubicBezTo>
                      <a:pt x="996539" y="1246233"/>
                      <a:pt x="1020005" y="1222467"/>
                      <a:pt x="1020005" y="1193650"/>
                    </a:cubicBezTo>
                    <a:lnTo>
                      <a:pt x="1020005" y="1151762"/>
                    </a:lnTo>
                    <a:cubicBezTo>
                      <a:pt x="1021790" y="1122946"/>
                      <a:pt x="998327" y="1099180"/>
                      <a:pt x="969211" y="109918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b="1">
                  <a:solidFill>
                    <a:srgbClr val="2F5EB0"/>
                  </a:solidFill>
                  <a:latin typeface="微软雅黑" pitchFamily="34" charset="-122"/>
                  <a:ea typeface="微软雅黑" pitchFamily="34" charset="-122"/>
                  <a:sym typeface="Times New Roman" panose="02020603050405020304" pitchFamily="18" charset="0"/>
                </a:endParaRPr>
              </a:p>
            </p:txBody>
          </p:sp>
        </p:grpSp>
      </p:grpSp>
      <p:sp>
        <p:nvSpPr>
          <p:cNvPr id="11" name="标题 1"/>
          <p:cNvSpPr txBox="1"/>
          <p:nvPr/>
        </p:nvSpPr>
        <p:spPr>
          <a:xfrm>
            <a:off x="2577981" y="5109737"/>
            <a:ext cx="2609300" cy="236489"/>
          </a:xfrm>
          <a:prstGeom prst="rect">
            <a:avLst/>
          </a:prstGeom>
          <a:noFill/>
        </p:spPr>
        <p:txBody>
          <a:bodyPr vert="horz" lIns="91440" tIns="45720" rIns="91440" bIns="45720" rtlCol="0" anchor="ctr">
            <a:noAutofit/>
          </a:bodyPr>
          <a:lstStyle>
            <a:defPPr>
              <a:defRPr lang="zh-CN"/>
            </a:defPPr>
            <a:lvl1pPr algn="ctr">
              <a:lnSpc>
                <a:spcPct val="90000"/>
              </a:lnSpc>
              <a:spcBef>
                <a:spcPct val="0"/>
              </a:spcBef>
              <a:buNone/>
              <a:defRPr sz="1400" b="0">
                <a:solidFill>
                  <a:srgbClr val="FFFFFF"/>
                </a:solidFill>
                <a:cs typeface="+mn-ea"/>
              </a:defRPr>
            </a:lvl1pPr>
          </a:lstStyle>
          <a:p>
            <a:pPr>
              <a:lnSpc>
                <a:spcPct val="100000"/>
              </a:lnSpc>
            </a:pPr>
            <a:r>
              <a:rPr lang="zh-CN" altLang="en-US" sz="1600" b="1" dirty="0">
                <a:solidFill>
                  <a:srgbClr val="2F5EB0"/>
                </a:solidFill>
                <a:latin typeface="微软雅黑" pitchFamily="34" charset="-122"/>
                <a:ea typeface="微软雅黑" pitchFamily="34" charset="-122"/>
                <a:sym typeface="Times New Roman" panose="02020603050405020304" pitchFamily="18" charset="0"/>
              </a:rPr>
              <a:t>成都知识产权</a:t>
            </a:r>
            <a:r>
              <a:rPr lang="zh-CN" altLang="en-US" sz="1600" b="1" dirty="0" smtClean="0">
                <a:solidFill>
                  <a:srgbClr val="2F5EB0"/>
                </a:solidFill>
                <a:latin typeface="微软雅黑" pitchFamily="34" charset="-122"/>
                <a:ea typeface="微软雅黑" pitchFamily="34" charset="-122"/>
                <a:sym typeface="Times New Roman" panose="02020603050405020304" pitchFamily="18" charset="0"/>
              </a:rPr>
              <a:t>审判庭</a:t>
            </a:r>
            <a:endParaRPr lang="en-US" altLang="zh-CN" sz="1600" b="1" dirty="0" smtClean="0">
              <a:solidFill>
                <a:srgbClr val="2F5EB0"/>
              </a:solidFill>
              <a:latin typeface="微软雅黑" pitchFamily="34" charset="-122"/>
              <a:ea typeface="微软雅黑" pitchFamily="34" charset="-122"/>
              <a:sym typeface="Times New Roman" panose="02020603050405020304" pitchFamily="18" charset="0"/>
            </a:endParaRPr>
          </a:p>
        </p:txBody>
      </p:sp>
      <p:sp>
        <p:nvSpPr>
          <p:cNvPr id="12" name="标题 1"/>
          <p:cNvSpPr txBox="1"/>
          <p:nvPr/>
        </p:nvSpPr>
        <p:spPr>
          <a:xfrm>
            <a:off x="7315984" y="5070526"/>
            <a:ext cx="2340198" cy="267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charset="-122"/>
                <a:ea typeface="微软雅黑" panose="020B0503020204020204" charset="-122"/>
                <a:cs typeface="+mj-cs"/>
              </a:defRPr>
            </a:lvl1pPr>
          </a:lstStyle>
          <a:p>
            <a:pPr algn="ctr">
              <a:lnSpc>
                <a:spcPct val="100000"/>
              </a:lnSpc>
            </a:pPr>
            <a:r>
              <a:rPr lang="zh-CN" altLang="en-US" sz="1600" dirty="0">
                <a:solidFill>
                  <a:srgbClr val="2F5EB0"/>
                </a:solidFill>
                <a:latin typeface="微软雅黑" pitchFamily="34" charset="-122"/>
                <a:ea typeface="微软雅黑" pitchFamily="34" charset="-122"/>
                <a:cs typeface="+mn-ea"/>
                <a:sym typeface="Times New Roman" panose="02020603050405020304" pitchFamily="18" charset="0"/>
              </a:rPr>
              <a:t>高新技术服务</a:t>
            </a:r>
            <a:r>
              <a:rPr lang="zh-CN" altLang="en-US" sz="1600" dirty="0" smtClean="0">
                <a:solidFill>
                  <a:srgbClr val="2F5EB0"/>
                </a:solidFill>
                <a:latin typeface="微软雅黑" pitchFamily="34" charset="-122"/>
                <a:ea typeface="微软雅黑" pitchFamily="34" charset="-122"/>
                <a:cs typeface="+mn-ea"/>
                <a:sym typeface="Times New Roman" panose="02020603050405020304" pitchFamily="18" charset="0"/>
              </a:rPr>
              <a:t>超市</a:t>
            </a:r>
            <a:endParaRPr lang="en-US" altLang="zh-CN" sz="1600" dirty="0" smtClean="0">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13" name="标题 1"/>
          <p:cNvSpPr txBox="1"/>
          <p:nvPr/>
        </p:nvSpPr>
        <p:spPr>
          <a:xfrm>
            <a:off x="9710642" y="4927125"/>
            <a:ext cx="1981430" cy="561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charset="-122"/>
                <a:ea typeface="微软雅黑" panose="020B0503020204020204" charset="-122"/>
                <a:cs typeface="+mj-cs"/>
              </a:defRPr>
            </a:lvl1pPr>
          </a:lstStyle>
          <a:p>
            <a:pPr algn="ctr">
              <a:lnSpc>
                <a:spcPct val="100000"/>
              </a:lnSpc>
            </a:pPr>
            <a:r>
              <a:rPr lang="zh-CN" altLang="en-US" sz="1600" dirty="0">
                <a:solidFill>
                  <a:srgbClr val="2F5EB0"/>
                </a:solidFill>
                <a:latin typeface="微软雅黑" pitchFamily="34" charset="-122"/>
                <a:ea typeface="微软雅黑" pitchFamily="34" charset="-122"/>
                <a:cs typeface="+mn-ea"/>
                <a:sym typeface="Times New Roman" panose="02020603050405020304" pitchFamily="18" charset="0"/>
              </a:rPr>
              <a:t>中国（四川）</a:t>
            </a:r>
            <a:endParaRPr lang="en-US" altLang="zh-CN" sz="1600" dirty="0">
              <a:solidFill>
                <a:srgbClr val="2F5EB0"/>
              </a:solidFill>
              <a:latin typeface="微软雅黑" pitchFamily="34" charset="-122"/>
              <a:ea typeface="微软雅黑" pitchFamily="34" charset="-122"/>
              <a:cs typeface="+mn-ea"/>
              <a:sym typeface="Times New Roman" panose="02020603050405020304" pitchFamily="18" charset="0"/>
            </a:endParaRPr>
          </a:p>
          <a:p>
            <a:pPr algn="ctr">
              <a:lnSpc>
                <a:spcPct val="100000"/>
              </a:lnSpc>
            </a:pPr>
            <a:r>
              <a:rPr lang="zh-CN" altLang="en-US" sz="1600" dirty="0">
                <a:solidFill>
                  <a:srgbClr val="2F5EB0"/>
                </a:solidFill>
                <a:latin typeface="微软雅黑" pitchFamily="34" charset="-122"/>
                <a:ea typeface="微软雅黑" pitchFamily="34" charset="-122"/>
                <a:cs typeface="+mn-ea"/>
                <a:sym typeface="Times New Roman" panose="02020603050405020304" pitchFamily="18" charset="0"/>
              </a:rPr>
              <a:t>自由贸易</a:t>
            </a:r>
            <a:r>
              <a:rPr lang="zh-CN" altLang="en-US" sz="1600" dirty="0" smtClean="0">
                <a:solidFill>
                  <a:srgbClr val="2F5EB0"/>
                </a:solidFill>
                <a:latin typeface="微软雅黑" pitchFamily="34" charset="-122"/>
                <a:ea typeface="微软雅黑" pitchFamily="34" charset="-122"/>
                <a:cs typeface="+mn-ea"/>
                <a:sym typeface="Times New Roman" panose="02020603050405020304" pitchFamily="18" charset="0"/>
              </a:rPr>
              <a:t>试验区</a:t>
            </a:r>
            <a:endParaRPr lang="en-US" altLang="zh-CN" sz="1600" dirty="0" smtClean="0">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14" name="矩形 13"/>
          <p:cNvSpPr/>
          <p:nvPr/>
        </p:nvSpPr>
        <p:spPr>
          <a:xfrm>
            <a:off x="5078722" y="5080548"/>
            <a:ext cx="2345348" cy="307777"/>
          </a:xfrm>
          <a:prstGeom prst="rect">
            <a:avLst/>
          </a:prstGeom>
          <a:noFill/>
        </p:spPr>
        <p:txBody>
          <a:bodyPr vert="horz" lIns="91440" tIns="45720" rIns="91440" bIns="45720" rtlCol="0" anchor="ctr">
            <a:noAutofit/>
          </a:bodyPr>
          <a:lstStyle/>
          <a:p>
            <a:pPr algn="ctr">
              <a:spcBef>
                <a:spcPct val="0"/>
              </a:spcBef>
            </a:pPr>
            <a:r>
              <a:rPr lang="zh-CN" altLang="en-US" sz="1600" b="1" dirty="0" smtClean="0">
                <a:solidFill>
                  <a:srgbClr val="2F5EB0"/>
                </a:solidFill>
                <a:latin typeface="微软雅黑" pitchFamily="34" charset="-122"/>
                <a:ea typeface="微软雅黑" pitchFamily="34" charset="-122"/>
                <a:cs typeface="+mn-ea"/>
                <a:sym typeface="Times New Roman" panose="02020603050405020304" pitchFamily="18" charset="0"/>
              </a:rPr>
              <a:t>成都金融仲裁院</a:t>
            </a:r>
            <a:endParaRPr lang="en-US" altLang="zh-CN" sz="1600" b="1" dirty="0" smtClean="0">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15" name="矩形 14"/>
          <p:cNvSpPr/>
          <p:nvPr/>
        </p:nvSpPr>
        <p:spPr>
          <a:xfrm>
            <a:off x="999546" y="5055655"/>
            <a:ext cx="1463862" cy="338554"/>
          </a:xfrm>
          <a:prstGeom prst="rect">
            <a:avLst/>
          </a:prstGeom>
        </p:spPr>
        <p:txBody>
          <a:bodyPr wrap="none">
            <a:spAutoFit/>
          </a:bodyPr>
          <a:lstStyle/>
          <a:p>
            <a:r>
              <a:rPr lang="zh-CN" altLang="en-US" sz="1600" b="1" kern="100" dirty="0">
                <a:solidFill>
                  <a:srgbClr val="2F5EB0"/>
                </a:solidFill>
                <a:latin typeface="微软雅黑" pitchFamily="34" charset="-122"/>
                <a:ea typeface="微软雅黑" pitchFamily="34" charset="-122"/>
                <a:sym typeface="Times New Roman" panose="02020603050405020304" pitchFamily="18" charset="0"/>
              </a:rPr>
              <a:t>产业新政</a:t>
            </a:r>
            <a:r>
              <a:rPr lang="en-US" altLang="zh-CN" sz="1600" b="1" kern="100" dirty="0">
                <a:solidFill>
                  <a:srgbClr val="2F5EB0"/>
                </a:solidFill>
                <a:latin typeface="微软雅黑" pitchFamily="34" charset="-122"/>
                <a:ea typeface="微软雅黑" pitchFamily="34" charset="-122"/>
                <a:sym typeface="Times New Roman" panose="02020603050405020304" pitchFamily="18" charset="0"/>
              </a:rPr>
              <a:t>50</a:t>
            </a:r>
            <a:r>
              <a:rPr lang="zh-CN" altLang="en-US" sz="1600" b="1" kern="100" dirty="0" smtClean="0">
                <a:solidFill>
                  <a:srgbClr val="2F5EB0"/>
                </a:solidFill>
                <a:latin typeface="微软雅黑" pitchFamily="34" charset="-122"/>
                <a:ea typeface="微软雅黑" pitchFamily="34" charset="-122"/>
                <a:sym typeface="Times New Roman" panose="02020603050405020304" pitchFamily="18" charset="0"/>
              </a:rPr>
              <a:t>条</a:t>
            </a:r>
            <a:endParaRPr lang="en-US" altLang="zh-CN" sz="1600" b="1" kern="100" dirty="0" smtClean="0">
              <a:solidFill>
                <a:srgbClr val="2F5EB0"/>
              </a:solidFill>
              <a:latin typeface="微软雅黑" pitchFamily="34" charset="-122"/>
              <a:ea typeface="微软雅黑" pitchFamily="34" charset="-122"/>
              <a:sym typeface="Times New Roman" panose="02020603050405020304" pitchFamily="18" charset="0"/>
            </a:endParaRPr>
          </a:p>
        </p:txBody>
      </p:sp>
      <p:grpSp>
        <p:nvGrpSpPr>
          <p:cNvPr id="16" name="组合 15"/>
          <p:cNvGrpSpPr/>
          <p:nvPr/>
        </p:nvGrpSpPr>
        <p:grpSpPr>
          <a:xfrm>
            <a:off x="738849" y="3094666"/>
            <a:ext cx="1769094" cy="1769094"/>
            <a:chOff x="483674" y="1753835"/>
            <a:chExt cx="2046344" cy="2046344"/>
          </a:xfrm>
        </p:grpSpPr>
        <p:pic>
          <p:nvPicPr>
            <p:cNvPr id="17" name="Picture 2" descr="https://timgsa.baidu.com/timg?image&amp;quality=80&amp;size=b9999_10000&amp;sec=1538541930001&amp;di=bf8bb9b9be1cd32891b691a97ad953b6&amp;imgtype=0&amp;src=http%3A%2F%2Fspider.nosdn.127.net%2F527cff2aa643e6380c6235314dd53eb4.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890" b="11890"/>
            <a:stretch>
              <a:fillRect/>
            </a:stretch>
          </p:blipFill>
          <p:spPr bwMode="auto">
            <a:xfrm>
              <a:off x="560944" y="1818781"/>
              <a:ext cx="1944924" cy="1944924"/>
            </a:xfrm>
            <a:prstGeom prst="ellipse">
              <a:avLst/>
            </a:prstGeom>
            <a:noFill/>
            <a:extLst>
              <a:ext uri="{909E8E84-426E-40DD-AFC4-6F175D3DCCD1}">
                <a14:hiddenFill xmlns:a14="http://schemas.microsoft.com/office/drawing/2010/main">
                  <a:solidFill>
                    <a:srgbClr val="FFFFFF"/>
                  </a:solidFill>
                </a14:hiddenFill>
              </a:ext>
            </a:extLst>
          </p:spPr>
        </p:pic>
        <p:sp>
          <p:nvSpPr>
            <p:cNvPr id="18" name="椭圆 17"/>
            <p:cNvSpPr/>
            <p:nvPr/>
          </p:nvSpPr>
          <p:spPr>
            <a:xfrm>
              <a:off x="483674" y="1753835"/>
              <a:ext cx="2046344" cy="2046344"/>
            </a:xfrm>
            <a:prstGeom prst="ellipse">
              <a:avLst/>
            </a:prstGeom>
            <a:noFill/>
            <a:ln w="12700">
              <a:gradFill>
                <a:gsLst>
                  <a:gs pos="15000">
                    <a:srgbClr val="1890FA">
                      <a:alpha val="0"/>
                    </a:srgbClr>
                  </a:gs>
                  <a:gs pos="0">
                    <a:srgbClr val="00ACFB"/>
                  </a:gs>
                  <a:gs pos="27000">
                    <a:srgbClr val="FF9300"/>
                  </a:gs>
                  <a:gs pos="35000">
                    <a:srgbClr val="FFC000"/>
                  </a:gs>
                  <a:gs pos="100000">
                    <a:schemeClr val="accent4">
                      <a:lumMod val="20000"/>
                      <a:lumOff val="80000"/>
                      <a:alpha val="0"/>
                    </a:schemeClr>
                  </a:gs>
                  <a:gs pos="56000">
                    <a:schemeClr val="accent2">
                      <a:lumMod val="60000"/>
                      <a:lumOff val="40000"/>
                    </a:schemeClr>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sym typeface="Times New Roman" panose="02020603050405020304" pitchFamily="18" charset="0"/>
              </a:endParaRPr>
            </a:p>
          </p:txBody>
        </p:sp>
      </p:grpSp>
      <p:grpSp>
        <p:nvGrpSpPr>
          <p:cNvPr id="19" name="组合 18"/>
          <p:cNvGrpSpPr/>
          <p:nvPr/>
        </p:nvGrpSpPr>
        <p:grpSpPr>
          <a:xfrm>
            <a:off x="5271689" y="3094666"/>
            <a:ext cx="1769094" cy="1769094"/>
            <a:chOff x="2723451" y="2667356"/>
            <a:chExt cx="2046344" cy="2046344"/>
          </a:xfrm>
        </p:grpSpPr>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16767" r="16767"/>
            <a:stretch>
              <a:fillRect/>
            </a:stretch>
          </p:blipFill>
          <p:spPr>
            <a:xfrm>
              <a:off x="2781164" y="2711891"/>
              <a:ext cx="1944924" cy="1944924"/>
            </a:xfrm>
            <a:prstGeom prst="ellipse">
              <a:avLst/>
            </a:prstGeom>
          </p:spPr>
        </p:pic>
        <p:sp>
          <p:nvSpPr>
            <p:cNvPr id="21" name="椭圆 20"/>
            <p:cNvSpPr/>
            <p:nvPr/>
          </p:nvSpPr>
          <p:spPr>
            <a:xfrm>
              <a:off x="2723451" y="2667356"/>
              <a:ext cx="2046344" cy="2046344"/>
            </a:xfrm>
            <a:prstGeom prst="ellipse">
              <a:avLst/>
            </a:prstGeom>
            <a:noFill/>
            <a:ln w="12700">
              <a:gradFill>
                <a:gsLst>
                  <a:gs pos="15000">
                    <a:srgbClr val="1890FA">
                      <a:alpha val="0"/>
                    </a:srgbClr>
                  </a:gs>
                  <a:gs pos="0">
                    <a:srgbClr val="00ACFB"/>
                  </a:gs>
                  <a:gs pos="27000">
                    <a:srgbClr val="FF9300"/>
                  </a:gs>
                  <a:gs pos="35000">
                    <a:srgbClr val="FFC000"/>
                  </a:gs>
                  <a:gs pos="100000">
                    <a:schemeClr val="accent4">
                      <a:lumMod val="20000"/>
                      <a:lumOff val="80000"/>
                      <a:alpha val="0"/>
                    </a:schemeClr>
                  </a:gs>
                  <a:gs pos="56000">
                    <a:schemeClr val="accent2">
                      <a:lumMod val="60000"/>
                      <a:lumOff val="40000"/>
                    </a:schemeClr>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sym typeface="Times New Roman" panose="02020603050405020304" pitchFamily="18" charset="0"/>
              </a:endParaRPr>
            </a:p>
          </p:txBody>
        </p:sp>
      </p:grpSp>
      <p:grpSp>
        <p:nvGrpSpPr>
          <p:cNvPr id="22" name="组合 21"/>
          <p:cNvGrpSpPr/>
          <p:nvPr/>
        </p:nvGrpSpPr>
        <p:grpSpPr>
          <a:xfrm>
            <a:off x="3005269" y="3094666"/>
            <a:ext cx="1769094" cy="1769094"/>
            <a:chOff x="4978960" y="1550481"/>
            <a:chExt cx="2046344" cy="2046344"/>
          </a:xfrm>
        </p:grpSpPr>
        <p:sp>
          <p:nvSpPr>
            <p:cNvPr id="23" name="椭圆 22"/>
            <p:cNvSpPr>
              <a:spLocks noChangeArrowheads="1"/>
            </p:cNvSpPr>
            <p:nvPr/>
          </p:nvSpPr>
          <p:spPr bwMode="auto">
            <a:xfrm>
              <a:off x="5029112" y="1611175"/>
              <a:ext cx="1944924" cy="1944924"/>
            </a:xfrm>
            <a:prstGeom prst="ellipse">
              <a:avLst/>
            </a:prstGeom>
            <a:blipFill dpi="0" rotWithShape="1">
              <a:blip r:embed="rId7" cstate="print"/>
              <a:srcRect/>
              <a:stretch>
                <a:fillRect/>
              </a:stretch>
            </a:blipFill>
            <a:ln w="57150" cap="flat" cmpd="sng">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zh-CN">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24" name="椭圆 23"/>
            <p:cNvSpPr/>
            <p:nvPr/>
          </p:nvSpPr>
          <p:spPr>
            <a:xfrm>
              <a:off x="4978960" y="1550481"/>
              <a:ext cx="2046344" cy="2046344"/>
            </a:xfrm>
            <a:prstGeom prst="ellipse">
              <a:avLst/>
            </a:prstGeom>
            <a:noFill/>
            <a:ln w="12700">
              <a:gradFill>
                <a:gsLst>
                  <a:gs pos="15000">
                    <a:srgbClr val="1890FA">
                      <a:alpha val="0"/>
                    </a:srgbClr>
                  </a:gs>
                  <a:gs pos="0">
                    <a:srgbClr val="00ACFB"/>
                  </a:gs>
                  <a:gs pos="27000">
                    <a:srgbClr val="FF9300"/>
                  </a:gs>
                  <a:gs pos="35000">
                    <a:srgbClr val="FFC000"/>
                  </a:gs>
                  <a:gs pos="100000">
                    <a:schemeClr val="accent4">
                      <a:lumMod val="20000"/>
                      <a:lumOff val="80000"/>
                      <a:alpha val="0"/>
                    </a:schemeClr>
                  </a:gs>
                  <a:gs pos="56000">
                    <a:schemeClr val="accent2">
                      <a:lumMod val="60000"/>
                      <a:lumOff val="40000"/>
                    </a:schemeClr>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sym typeface="Times New Roman" panose="02020603050405020304" pitchFamily="18" charset="0"/>
              </a:endParaRPr>
            </a:p>
          </p:txBody>
        </p:sp>
      </p:grpSp>
      <p:grpSp>
        <p:nvGrpSpPr>
          <p:cNvPr id="25" name="组合 24"/>
          <p:cNvGrpSpPr/>
          <p:nvPr/>
        </p:nvGrpSpPr>
        <p:grpSpPr>
          <a:xfrm>
            <a:off x="7538109" y="3094666"/>
            <a:ext cx="1769094" cy="1769094"/>
            <a:chOff x="7337104" y="2299588"/>
            <a:chExt cx="2046344" cy="2046344"/>
          </a:xfrm>
        </p:grpSpPr>
        <p:sp>
          <p:nvSpPr>
            <p:cNvPr id="26" name="椭圆 25" descr="1.4 21世纪公司大熊猫_玫影"/>
            <p:cNvSpPr>
              <a:spLocks noChangeArrowheads="1"/>
            </p:cNvSpPr>
            <p:nvPr/>
          </p:nvSpPr>
          <p:spPr bwMode="auto">
            <a:xfrm>
              <a:off x="7401686" y="2352155"/>
              <a:ext cx="1944924" cy="1944924"/>
            </a:xfrm>
            <a:prstGeom prst="ellipse">
              <a:avLst/>
            </a:prstGeom>
            <a:blipFill dpi="0" rotWithShape="1">
              <a:blip r:embed="rId8" cstate="print"/>
              <a:srcRect/>
              <a:stretch>
                <a:fillRect/>
              </a:stretch>
            </a:blipFill>
            <a:ln w="57150" cap="flat" cmpd="sng">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zh-CN">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27" name="椭圆 26"/>
            <p:cNvSpPr/>
            <p:nvPr/>
          </p:nvSpPr>
          <p:spPr>
            <a:xfrm>
              <a:off x="7337104" y="2299588"/>
              <a:ext cx="2046344" cy="2046344"/>
            </a:xfrm>
            <a:prstGeom prst="ellipse">
              <a:avLst/>
            </a:prstGeom>
            <a:noFill/>
            <a:ln w="12700">
              <a:gradFill>
                <a:gsLst>
                  <a:gs pos="15000">
                    <a:srgbClr val="1890FA">
                      <a:alpha val="0"/>
                    </a:srgbClr>
                  </a:gs>
                  <a:gs pos="0">
                    <a:srgbClr val="00ACFB"/>
                  </a:gs>
                  <a:gs pos="27000">
                    <a:srgbClr val="FF9300"/>
                  </a:gs>
                  <a:gs pos="35000">
                    <a:srgbClr val="FFC000"/>
                  </a:gs>
                  <a:gs pos="100000">
                    <a:schemeClr val="accent4">
                      <a:lumMod val="20000"/>
                      <a:lumOff val="80000"/>
                      <a:alpha val="0"/>
                    </a:schemeClr>
                  </a:gs>
                  <a:gs pos="56000">
                    <a:schemeClr val="accent2">
                      <a:lumMod val="60000"/>
                      <a:lumOff val="40000"/>
                    </a:schemeClr>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sym typeface="Times New Roman" panose="02020603050405020304" pitchFamily="18" charset="0"/>
              </a:endParaRPr>
            </a:p>
          </p:txBody>
        </p:sp>
      </p:grpSp>
      <p:grpSp>
        <p:nvGrpSpPr>
          <p:cNvPr id="28" name="组合 27"/>
          <p:cNvGrpSpPr/>
          <p:nvPr/>
        </p:nvGrpSpPr>
        <p:grpSpPr>
          <a:xfrm>
            <a:off x="9804531" y="3047207"/>
            <a:ext cx="1769094" cy="1769094"/>
            <a:chOff x="9576277" y="1838650"/>
            <a:chExt cx="2046344" cy="2046344"/>
          </a:xfrm>
        </p:grpSpPr>
        <p:sp>
          <p:nvSpPr>
            <p:cNvPr id="29" name="椭圆 28"/>
            <p:cNvSpPr/>
            <p:nvPr/>
          </p:nvSpPr>
          <p:spPr>
            <a:xfrm>
              <a:off x="9641191" y="1889360"/>
              <a:ext cx="1944924" cy="1944924"/>
            </a:xfrm>
            <a:prstGeom prst="ellipse">
              <a:avLst/>
            </a:prstGeom>
            <a:blipFill rotWithShape="1">
              <a:blip r:embed="rId9" cstate="print">
                <a:extLst>
                  <a:ext uri="{28A0092B-C50C-407E-A947-70E740481C1C}">
                    <a14:useLocalDpi xmlns:a14="http://schemas.microsoft.com/office/drawing/2010/main" val="0"/>
                  </a:ext>
                </a:extLst>
              </a:blip>
              <a:srcRect/>
              <a:stretch>
                <a:fillRect l="-25000" r="-25000"/>
              </a:stretch>
            </a:blipFill>
            <a:ln w="47625">
              <a:no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defPPr>
                <a:defRPr lang="zh-CN">
                  <a:solidFill>
                    <a:schemeClr val="lt1">
                      <a:hueOff val="0"/>
                      <a:satOff val="0"/>
                      <a:lumOff val="0"/>
                      <a:alphaOff val="0"/>
                    </a:schemeClr>
                  </a:solidFill>
                </a:defRPr>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zh-CN" altLang="en-US">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30" name="椭圆 29"/>
            <p:cNvSpPr/>
            <p:nvPr/>
          </p:nvSpPr>
          <p:spPr>
            <a:xfrm>
              <a:off x="9576277" y="1838650"/>
              <a:ext cx="2046344" cy="2046344"/>
            </a:xfrm>
            <a:prstGeom prst="ellipse">
              <a:avLst/>
            </a:prstGeom>
            <a:noFill/>
            <a:ln w="12700">
              <a:gradFill>
                <a:gsLst>
                  <a:gs pos="15000">
                    <a:srgbClr val="1890FA">
                      <a:alpha val="0"/>
                    </a:srgbClr>
                  </a:gs>
                  <a:gs pos="0">
                    <a:srgbClr val="00ACFB"/>
                  </a:gs>
                  <a:gs pos="27000">
                    <a:srgbClr val="FF9300"/>
                  </a:gs>
                  <a:gs pos="35000">
                    <a:srgbClr val="FFC000"/>
                  </a:gs>
                  <a:gs pos="100000">
                    <a:schemeClr val="accent4">
                      <a:lumMod val="20000"/>
                      <a:lumOff val="80000"/>
                      <a:alpha val="0"/>
                    </a:schemeClr>
                  </a:gs>
                  <a:gs pos="56000">
                    <a:schemeClr val="accent2">
                      <a:lumMod val="60000"/>
                      <a:lumOff val="40000"/>
                    </a:schemeClr>
                  </a:gs>
                </a:gsLst>
                <a:lin ang="19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sym typeface="Times New Roman" panose="02020603050405020304" pitchFamily="18" charset="0"/>
              </a:endParaRPr>
            </a:p>
          </p:txBody>
        </p:sp>
      </p:grpSp>
      <p:sp>
        <p:nvSpPr>
          <p:cNvPr id="31" name="矩形 30"/>
          <p:cNvSpPr/>
          <p:nvPr/>
        </p:nvSpPr>
        <p:spPr>
          <a:xfrm>
            <a:off x="2408043" y="5809792"/>
            <a:ext cx="7571303" cy="584775"/>
          </a:xfrm>
          <a:prstGeom prst="rect">
            <a:avLst/>
          </a:prstGeom>
        </p:spPr>
        <p:txBody>
          <a:bodyPr wrap="none">
            <a:spAutoFit/>
          </a:bodyPr>
          <a:lstStyle/>
          <a:p>
            <a:pPr algn="ctr"/>
            <a:r>
              <a:rPr lang="zh-CN" altLang="en-US" sz="3200" dirty="0">
                <a:solidFill>
                  <a:srgbClr val="2F5EB0"/>
                </a:solidFill>
                <a:latin typeface="微软雅黑" pitchFamily="34" charset="-122"/>
                <a:ea typeface="微软雅黑" pitchFamily="34" charset="-122"/>
                <a:cs typeface="Times New Roman" panose="02020603050405020304" pitchFamily="18" charset="0"/>
                <a:sym typeface="Times New Roman" panose="02020603050405020304" pitchFamily="18" charset="0"/>
              </a:rPr>
              <a:t>提供</a:t>
            </a:r>
            <a:r>
              <a:rPr lang="zh-CN" altLang="en-US" sz="3200" b="1" dirty="0">
                <a:solidFill>
                  <a:srgbClr val="2F5EB0"/>
                </a:solidFill>
                <a:latin typeface="微软雅黑" pitchFamily="34" charset="-122"/>
                <a:ea typeface="微软雅黑" pitchFamily="34" charset="-122"/>
                <a:cs typeface="Times New Roman" panose="02020603050405020304" pitchFamily="18" charset="0"/>
                <a:sym typeface="Times New Roman" panose="02020603050405020304" pitchFamily="18" charset="0"/>
              </a:rPr>
              <a:t>国际化、法治化、便利化</a:t>
            </a:r>
            <a:r>
              <a:rPr lang="zh-CN" altLang="en-US" sz="3200" dirty="0">
                <a:solidFill>
                  <a:srgbClr val="2F5EB0"/>
                </a:solidFill>
                <a:latin typeface="微软雅黑" pitchFamily="34" charset="-122"/>
                <a:ea typeface="微软雅黑" pitchFamily="34" charset="-122"/>
                <a:cs typeface="Times New Roman" panose="02020603050405020304" pitchFamily="18" charset="0"/>
                <a:sym typeface="Times New Roman" panose="02020603050405020304" pitchFamily="18" charset="0"/>
              </a:rPr>
              <a:t>的营商</a:t>
            </a:r>
            <a:r>
              <a:rPr lang="zh-CN" altLang="en-US" sz="3200" dirty="0" smtClean="0">
                <a:solidFill>
                  <a:srgbClr val="2F5EB0"/>
                </a:solidFill>
                <a:latin typeface="微软雅黑" pitchFamily="34" charset="-122"/>
                <a:ea typeface="微软雅黑" pitchFamily="34" charset="-122"/>
                <a:cs typeface="Times New Roman" panose="02020603050405020304" pitchFamily="18" charset="0"/>
                <a:sym typeface="Times New Roman" panose="02020603050405020304" pitchFamily="18" charset="0"/>
              </a:rPr>
              <a:t>环境</a:t>
            </a:r>
            <a:endParaRPr lang="en-US" altLang="zh-CN" sz="3200" dirty="0" smtClean="0">
              <a:solidFill>
                <a:srgbClr val="2F5EB0"/>
              </a:solidFill>
              <a:latin typeface="微软雅黑" pitchFamily="34" charset="-122"/>
              <a:ea typeface="微软雅黑" pitchFamily="34" charset="-122"/>
              <a:cs typeface="Times New Roman" panose="02020603050405020304" pitchFamily="18" charset="0"/>
              <a:sym typeface="Times New Roman" panose="02020603050405020304" pitchFamily="18" charset="0"/>
            </a:endParaRPr>
          </a:p>
        </p:txBody>
      </p:sp>
      <p:sp>
        <p:nvSpPr>
          <p:cNvPr id="32" name="矩形 31"/>
          <p:cNvSpPr/>
          <p:nvPr/>
        </p:nvSpPr>
        <p:spPr>
          <a:xfrm>
            <a:off x="785800" y="1370028"/>
            <a:ext cx="6749566" cy="1135054"/>
          </a:xfrm>
          <a:prstGeom prst="rect">
            <a:avLst/>
          </a:prstGeom>
        </p:spPr>
        <p:txBody>
          <a:bodyPr wrap="square">
            <a:spAutoFit/>
          </a:bodyPr>
          <a:lstStyle/>
          <a:p>
            <a:pPr>
              <a:lnSpc>
                <a:spcPct val="150000"/>
              </a:lnSpc>
            </a:pPr>
            <a:r>
              <a:rPr lang="zh-CN" altLang="en-US" sz="2400" b="1" dirty="0">
                <a:solidFill>
                  <a:srgbClr val="2F5EB0"/>
                </a:solidFill>
                <a:latin typeface="微软雅黑" pitchFamily="34" charset="-122"/>
                <a:ea typeface="微软雅黑" pitchFamily="34" charset="-122"/>
                <a:sym typeface="Times New Roman" panose="02020603050405020304" pitchFamily="18" charset="0"/>
              </a:rPr>
              <a:t>打造国际一流营商</a:t>
            </a:r>
            <a:r>
              <a:rPr lang="zh-CN" altLang="en-US" sz="2400" b="1" dirty="0" smtClean="0">
                <a:solidFill>
                  <a:srgbClr val="2F5EB0"/>
                </a:solidFill>
                <a:latin typeface="微软雅黑" pitchFamily="34" charset="-122"/>
                <a:ea typeface="微软雅黑" pitchFamily="34" charset="-122"/>
                <a:sym typeface="Times New Roman" panose="02020603050405020304" pitchFamily="18" charset="0"/>
              </a:rPr>
              <a:t>环境</a:t>
            </a:r>
            <a:endParaRPr lang="en-US" altLang="zh-CN" sz="2400" b="1" dirty="0" smtClean="0">
              <a:solidFill>
                <a:srgbClr val="2F5EB0"/>
              </a:solidFill>
              <a:latin typeface="微软雅黑" pitchFamily="34" charset="-122"/>
              <a:ea typeface="微软雅黑" pitchFamily="34" charset="-122"/>
              <a:sym typeface="Times New Roman" panose="02020603050405020304" pitchFamily="18" charset="0"/>
            </a:endParaRPr>
          </a:p>
          <a:p>
            <a:pPr>
              <a:lnSpc>
                <a:spcPct val="150000"/>
              </a:lnSpc>
            </a:pPr>
            <a:r>
              <a:rPr lang="zh-CN" altLang="en-US" sz="2400" b="1" dirty="0" smtClean="0">
                <a:solidFill>
                  <a:srgbClr val="2F5EB0"/>
                </a:solidFill>
                <a:latin typeface="微软雅黑" pitchFamily="34" charset="-122"/>
                <a:ea typeface="微软雅黑" pitchFamily="34" charset="-122"/>
                <a:sym typeface="Times New Roman" panose="02020603050405020304" pitchFamily="18" charset="0"/>
              </a:rPr>
              <a:t>构建“管家式”“保姆式”全链条服务体系 </a:t>
            </a:r>
            <a:endParaRPr lang="zh-CN" altLang="en-US" sz="2400" b="1" spc="-150" dirty="0" smtClean="0">
              <a:solidFill>
                <a:srgbClr val="2F5EB0"/>
              </a:solidFill>
              <a:latin typeface="微软雅黑" pitchFamily="34" charset="-122"/>
              <a:ea typeface="微软雅黑" pitchFamily="34" charset="-122"/>
              <a:sym typeface="Times New Roman" panose="02020603050405020304" pitchFamily="18" charset="0"/>
            </a:endParaRPr>
          </a:p>
        </p:txBody>
      </p:sp>
      <p:sp>
        <p:nvSpPr>
          <p:cNvPr id="33" name="标题 1">
            <a:extLst>
              <a:ext uri="{FF2B5EF4-FFF2-40B4-BE49-F238E27FC236}">
                <a16:creationId xmlns:a16="http://schemas.microsoft.com/office/drawing/2014/main" xmlns="" id="{F215B8D8-2507-4D71-BA82-2EFC69309A25}"/>
              </a:ext>
            </a:extLst>
          </p:cNvPr>
          <p:cNvSpPr txBox="1"/>
          <p:nvPr/>
        </p:nvSpPr>
        <p:spPr>
          <a:xfrm>
            <a:off x="50799" y="186033"/>
            <a:ext cx="284480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（五）营商环境优</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a:grpSpLocks noChangeAspect="1"/>
          </p:cNvGrpSpPr>
          <p:nvPr/>
        </p:nvGrpSpPr>
        <p:grpSpPr>
          <a:xfrm>
            <a:off x="262558" y="1269554"/>
            <a:ext cx="4615959" cy="4988745"/>
            <a:chOff x="637112" y="1730630"/>
            <a:chExt cx="3846633" cy="4157287"/>
          </a:xfrm>
        </p:grpSpPr>
        <p:grpSp>
          <p:nvGrpSpPr>
            <p:cNvPr id="2" name="PA-组合 48"/>
            <p:cNvGrpSpPr/>
            <p:nvPr>
              <p:custDataLst>
                <p:tags r:id="rId1"/>
              </p:custDataLst>
            </p:nvPr>
          </p:nvGrpSpPr>
          <p:grpSpPr>
            <a:xfrm>
              <a:off x="637112" y="3184531"/>
              <a:ext cx="1915687" cy="1256603"/>
              <a:chOff x="637502" y="2795672"/>
              <a:chExt cx="1390283" cy="917433"/>
            </a:xfrm>
          </p:grpSpPr>
          <p:pic>
            <p:nvPicPr>
              <p:cNvPr id="3" name="PA-图片 87"/>
              <p:cNvPicPr>
                <a:picLocks noChangeAspect="1"/>
              </p:cNvPicPr>
              <p:nvPr>
                <p:custDataLst>
                  <p:tags r:id="rId16"/>
                </p:custDataLst>
              </p:nvPr>
            </p:nvPicPr>
            <p:blipFill rotWithShape="1">
              <a:blip r:embed="rId20" cstate="print"/>
              <a:srcRect l="4500" r="2138" b="9231"/>
              <a:stretch>
                <a:fillRect/>
              </a:stretch>
            </p:blipFill>
            <p:spPr>
              <a:xfrm>
                <a:off x="641186" y="2795672"/>
                <a:ext cx="1375475" cy="914682"/>
              </a:xfrm>
              <a:prstGeom prst="rect">
                <a:avLst/>
              </a:prstGeom>
            </p:spPr>
          </p:pic>
          <p:grpSp>
            <p:nvGrpSpPr>
              <p:cNvPr id="4" name="组合 34"/>
              <p:cNvGrpSpPr/>
              <p:nvPr/>
            </p:nvGrpSpPr>
            <p:grpSpPr>
              <a:xfrm>
                <a:off x="637502" y="3434752"/>
                <a:ext cx="1390283" cy="278353"/>
                <a:chOff x="637502" y="1539619"/>
                <a:chExt cx="1390283" cy="278353"/>
              </a:xfrm>
            </p:grpSpPr>
            <p:sp>
              <p:nvSpPr>
                <p:cNvPr id="5" name="PA-矩形 89"/>
                <p:cNvSpPr/>
                <p:nvPr>
                  <p:custDataLst>
                    <p:tags r:id="rId17"/>
                  </p:custDataLst>
                </p:nvPr>
              </p:nvSpPr>
              <p:spPr>
                <a:xfrm>
                  <a:off x="637502" y="1596151"/>
                  <a:ext cx="1390283"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PA-矩形 90"/>
                <p:cNvSpPr/>
                <p:nvPr>
                  <p:custDataLst>
                    <p:tags r:id="rId18"/>
                  </p:custDataLst>
                </p:nvPr>
              </p:nvSpPr>
              <p:spPr>
                <a:xfrm>
                  <a:off x="1127849" y="1539619"/>
                  <a:ext cx="431838" cy="278353"/>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川菜</a:t>
                  </a:r>
                </a:p>
              </p:txBody>
            </p:sp>
          </p:grpSp>
        </p:grpSp>
        <p:grpSp>
          <p:nvGrpSpPr>
            <p:cNvPr id="7" name="组合 6"/>
            <p:cNvGrpSpPr/>
            <p:nvPr/>
          </p:nvGrpSpPr>
          <p:grpSpPr>
            <a:xfrm>
              <a:off x="637112" y="4620546"/>
              <a:ext cx="1910553" cy="1265958"/>
              <a:chOff x="877803" y="4757303"/>
              <a:chExt cx="1910553" cy="1265958"/>
            </a:xfrm>
          </p:grpSpPr>
          <p:pic>
            <p:nvPicPr>
              <p:cNvPr id="8" name="图片 7"/>
              <p:cNvPicPr>
                <a:picLocks noChangeAspect="1"/>
              </p:cNvPicPr>
              <p:nvPr/>
            </p:nvPicPr>
            <p:blipFill rotWithShape="1">
              <a:blip r:embed="rId21" cstate="print">
                <a:extLst>
                  <a:ext uri="{28A0092B-C50C-407E-A947-70E740481C1C}">
                    <a14:useLocalDpi xmlns:a14="http://schemas.microsoft.com/office/drawing/2010/main" val="0"/>
                  </a:ext>
                </a:extLst>
              </a:blip>
              <a:srcRect b="34088"/>
              <a:stretch>
                <a:fillRect/>
              </a:stretch>
            </p:blipFill>
            <p:spPr>
              <a:xfrm>
                <a:off x="911519" y="4757303"/>
                <a:ext cx="1876837" cy="1261651"/>
              </a:xfrm>
              <a:prstGeom prst="rect">
                <a:avLst/>
              </a:prstGeom>
            </p:spPr>
          </p:pic>
          <p:grpSp>
            <p:nvGrpSpPr>
              <p:cNvPr id="9" name="组合 39"/>
              <p:cNvGrpSpPr/>
              <p:nvPr/>
            </p:nvGrpSpPr>
            <p:grpSpPr>
              <a:xfrm>
                <a:off x="877803" y="5642002"/>
                <a:ext cx="1897820" cy="381259"/>
                <a:chOff x="637503" y="1539619"/>
                <a:chExt cx="1377316" cy="278353"/>
              </a:xfrm>
            </p:grpSpPr>
            <p:sp>
              <p:nvSpPr>
                <p:cNvPr id="10" name="PA-矩形 85"/>
                <p:cNvSpPr/>
                <p:nvPr>
                  <p:custDataLst>
                    <p:tags r:id="rId14"/>
                  </p:custDataLst>
                </p:nvPr>
              </p:nvSpPr>
              <p:spPr>
                <a:xfrm>
                  <a:off x="637503" y="1596151"/>
                  <a:ext cx="1377316"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1" name="PA-矩形 86"/>
                <p:cNvSpPr/>
                <p:nvPr>
                  <p:custDataLst>
                    <p:tags r:id="rId15"/>
                  </p:custDataLst>
                </p:nvPr>
              </p:nvSpPr>
              <p:spPr>
                <a:xfrm>
                  <a:off x="1127849" y="1539619"/>
                  <a:ext cx="431838" cy="278353"/>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茶馆</a:t>
                  </a:r>
                </a:p>
              </p:txBody>
            </p:sp>
          </p:grpSp>
        </p:grpSp>
        <p:grpSp>
          <p:nvGrpSpPr>
            <p:cNvPr id="12" name="组合 11"/>
            <p:cNvGrpSpPr/>
            <p:nvPr/>
          </p:nvGrpSpPr>
          <p:grpSpPr>
            <a:xfrm>
              <a:off x="646045" y="1730630"/>
              <a:ext cx="1897820" cy="1259358"/>
              <a:chOff x="2804964" y="1867387"/>
              <a:chExt cx="1897820" cy="1259358"/>
            </a:xfrm>
          </p:grpSpPr>
          <p:pic>
            <p:nvPicPr>
              <p:cNvPr id="13" name="图片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10200" y="1867387"/>
                <a:ext cx="1874496" cy="1242770"/>
              </a:xfrm>
              <a:prstGeom prst="rect">
                <a:avLst/>
              </a:prstGeom>
            </p:spPr>
          </p:pic>
          <p:grpSp>
            <p:nvGrpSpPr>
              <p:cNvPr id="14" name="组合 44"/>
              <p:cNvGrpSpPr/>
              <p:nvPr/>
            </p:nvGrpSpPr>
            <p:grpSpPr>
              <a:xfrm>
                <a:off x="2804964" y="2745615"/>
                <a:ext cx="1897820" cy="381130"/>
                <a:chOff x="637503" y="1539619"/>
                <a:chExt cx="1377316" cy="278259"/>
              </a:xfrm>
            </p:grpSpPr>
            <p:sp>
              <p:nvSpPr>
                <p:cNvPr id="15" name="PA-矩形 74"/>
                <p:cNvSpPr/>
                <p:nvPr>
                  <p:custDataLst>
                    <p:tags r:id="rId12"/>
                  </p:custDataLst>
                </p:nvPr>
              </p:nvSpPr>
              <p:spPr>
                <a:xfrm>
                  <a:off x="637503" y="1596151"/>
                  <a:ext cx="1377316"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 name="PA-矩形 75"/>
                <p:cNvSpPr/>
                <p:nvPr>
                  <p:custDataLst>
                    <p:tags r:id="rId13"/>
                  </p:custDataLst>
                </p:nvPr>
              </p:nvSpPr>
              <p:spPr>
                <a:xfrm>
                  <a:off x="1127849" y="1539619"/>
                  <a:ext cx="431839" cy="278259"/>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熊猫</a:t>
                  </a:r>
                </a:p>
              </p:txBody>
            </p:sp>
          </p:grpSp>
        </p:grpSp>
        <p:grpSp>
          <p:nvGrpSpPr>
            <p:cNvPr id="17" name="PA-组合 14"/>
            <p:cNvGrpSpPr/>
            <p:nvPr>
              <p:custDataLst>
                <p:tags r:id="rId2"/>
              </p:custDataLst>
            </p:nvPr>
          </p:nvGrpSpPr>
          <p:grpSpPr>
            <a:xfrm>
              <a:off x="2561737" y="3184531"/>
              <a:ext cx="1913146" cy="1256603"/>
              <a:chOff x="2802428" y="3321288"/>
              <a:chExt cx="1913146" cy="1256603"/>
            </a:xfrm>
          </p:grpSpPr>
          <p:pic>
            <p:nvPicPr>
              <p:cNvPr id="18" name="PA-图片 95"/>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2810199" y="3321288"/>
                <a:ext cx="1882271" cy="1256603"/>
              </a:xfrm>
              <a:prstGeom prst="rect">
                <a:avLst/>
              </a:prstGeom>
            </p:spPr>
          </p:pic>
          <p:grpSp>
            <p:nvGrpSpPr>
              <p:cNvPr id="19" name="组合 49"/>
              <p:cNvGrpSpPr/>
              <p:nvPr/>
            </p:nvGrpSpPr>
            <p:grpSpPr>
              <a:xfrm>
                <a:off x="2802428" y="4193101"/>
                <a:ext cx="1913146" cy="381258"/>
                <a:chOff x="637504" y="1539619"/>
                <a:chExt cx="1388439" cy="278353"/>
              </a:xfrm>
            </p:grpSpPr>
            <p:sp>
              <p:nvSpPr>
                <p:cNvPr id="20" name="PA-矩形 62"/>
                <p:cNvSpPr/>
                <p:nvPr>
                  <p:custDataLst>
                    <p:tags r:id="rId10"/>
                  </p:custDataLst>
                </p:nvPr>
              </p:nvSpPr>
              <p:spPr>
                <a:xfrm>
                  <a:off x="637504" y="1604964"/>
                  <a:ext cx="1388439"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1" name="PA-矩形 63"/>
                <p:cNvSpPr/>
                <p:nvPr>
                  <p:custDataLst>
                    <p:tags r:id="rId11"/>
                  </p:custDataLst>
                </p:nvPr>
              </p:nvSpPr>
              <p:spPr>
                <a:xfrm>
                  <a:off x="1127849" y="1539619"/>
                  <a:ext cx="431839" cy="278353"/>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书店</a:t>
                  </a:r>
                </a:p>
              </p:txBody>
            </p:sp>
          </p:grpSp>
        </p:grpSp>
        <p:grpSp>
          <p:nvGrpSpPr>
            <p:cNvPr id="22" name="PA-组合 52"/>
            <p:cNvGrpSpPr/>
            <p:nvPr>
              <p:custDataLst>
                <p:tags r:id="rId3"/>
              </p:custDataLst>
            </p:nvPr>
          </p:nvGrpSpPr>
          <p:grpSpPr>
            <a:xfrm>
              <a:off x="2561734" y="4629363"/>
              <a:ext cx="1922011" cy="1258554"/>
              <a:chOff x="2181872" y="3994555"/>
              <a:chExt cx="1394873" cy="918858"/>
            </a:xfrm>
          </p:grpSpPr>
          <p:pic>
            <p:nvPicPr>
              <p:cNvPr id="23" name="PA-图片 53"/>
              <p:cNvPicPr>
                <a:picLocks noChangeAspect="1"/>
              </p:cNvPicPr>
              <p:nvPr>
                <p:custDataLst>
                  <p:tags r:id="rId6"/>
                </p:custDataLst>
              </p:nvPr>
            </p:nvPicPr>
            <p:blipFill rotWithShape="1">
              <a:blip r:embed="rId24" cstate="print"/>
              <a:srcRect r="4302" b="8889"/>
              <a:stretch>
                <a:fillRect/>
              </a:stretch>
            </p:blipFill>
            <p:spPr>
              <a:xfrm>
                <a:off x="2201270" y="3994555"/>
                <a:ext cx="1375475" cy="914683"/>
              </a:xfrm>
              <a:prstGeom prst="rect">
                <a:avLst/>
              </a:prstGeom>
            </p:spPr>
          </p:pic>
          <p:grpSp>
            <p:nvGrpSpPr>
              <p:cNvPr id="24" name="组合 54"/>
              <p:cNvGrpSpPr/>
              <p:nvPr/>
            </p:nvGrpSpPr>
            <p:grpSpPr>
              <a:xfrm>
                <a:off x="2181872" y="4635060"/>
                <a:ext cx="1377316" cy="278353"/>
                <a:chOff x="637503" y="1539619"/>
                <a:chExt cx="1377316" cy="278353"/>
              </a:xfrm>
            </p:grpSpPr>
            <p:sp>
              <p:nvSpPr>
                <p:cNvPr id="25" name="PA-矩形 55"/>
                <p:cNvSpPr/>
                <p:nvPr>
                  <p:custDataLst>
                    <p:tags r:id="rId7"/>
                  </p:custDataLst>
                </p:nvPr>
              </p:nvSpPr>
              <p:spPr>
                <a:xfrm>
                  <a:off x="637503" y="1596151"/>
                  <a:ext cx="1377316"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6" name="PA-矩形 57"/>
                <p:cNvSpPr/>
                <p:nvPr>
                  <p:custDataLst>
                    <p:tags r:id="rId8"/>
                  </p:custDataLst>
                </p:nvPr>
              </p:nvSpPr>
              <p:spPr>
                <a:xfrm>
                  <a:off x="1053395" y="1539619"/>
                  <a:ext cx="580748" cy="278353"/>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九眼桥</a:t>
                  </a:r>
                </a:p>
              </p:txBody>
            </p:sp>
          </p:grpSp>
        </p:grpSp>
        <p:grpSp>
          <p:nvGrpSpPr>
            <p:cNvPr id="27" name="组合 26"/>
            <p:cNvGrpSpPr/>
            <p:nvPr/>
          </p:nvGrpSpPr>
          <p:grpSpPr>
            <a:xfrm>
              <a:off x="2561734" y="1734585"/>
              <a:ext cx="1900359" cy="1255403"/>
              <a:chOff x="2802425" y="1871342"/>
              <a:chExt cx="1900359" cy="1255403"/>
            </a:xfrm>
          </p:grpSpPr>
          <p:pic>
            <p:nvPicPr>
              <p:cNvPr id="28" name="图片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02425" y="1871342"/>
                <a:ext cx="1882271" cy="1245881"/>
              </a:xfrm>
              <a:prstGeom prst="rect">
                <a:avLst/>
              </a:prstGeom>
            </p:spPr>
          </p:pic>
          <p:grpSp>
            <p:nvGrpSpPr>
              <p:cNvPr id="29" name="组合 60"/>
              <p:cNvGrpSpPr/>
              <p:nvPr/>
            </p:nvGrpSpPr>
            <p:grpSpPr>
              <a:xfrm>
                <a:off x="2804964" y="2745615"/>
                <a:ext cx="1897820" cy="381130"/>
                <a:chOff x="637503" y="1539619"/>
                <a:chExt cx="1377316" cy="278259"/>
              </a:xfrm>
            </p:grpSpPr>
            <p:sp>
              <p:nvSpPr>
                <p:cNvPr id="30" name="PA-矩形 74"/>
                <p:cNvSpPr/>
                <p:nvPr>
                  <p:custDataLst>
                    <p:tags r:id="rId4"/>
                  </p:custDataLst>
                </p:nvPr>
              </p:nvSpPr>
              <p:spPr>
                <a:xfrm>
                  <a:off x="637503" y="1596151"/>
                  <a:ext cx="1377316" cy="190437"/>
                </a:xfrm>
                <a:prstGeom prst="rect">
                  <a:avLst/>
                </a:prstGeom>
                <a:solidFill>
                  <a:srgbClr val="313469">
                    <a:alpha val="31000"/>
                  </a:srgbClr>
                </a:solidFill>
              </p:spPr>
              <p:txBody>
                <a:bodyPr wrap="square">
                  <a:spAutoFit/>
                </a:bodyPr>
                <a:lstStyle/>
                <a:p>
                  <a:pPr algn="ctr" defTabSz="913765">
                    <a:lnSpc>
                      <a:spcPct val="130000"/>
                    </a:lnSpc>
                    <a:defRPr/>
                  </a:pPr>
                  <a:endParaRPr lang="zh-CN" altLang="en-US" sz="935" dirty="0">
                    <a:solidFill>
                      <a:schemeClr val="bg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1" name="PA-矩形 75"/>
                <p:cNvSpPr/>
                <p:nvPr>
                  <p:custDataLst>
                    <p:tags r:id="rId5"/>
                  </p:custDataLst>
                </p:nvPr>
              </p:nvSpPr>
              <p:spPr>
                <a:xfrm>
                  <a:off x="1053395" y="1539619"/>
                  <a:ext cx="580748" cy="278259"/>
                </a:xfrm>
                <a:prstGeom prst="rect">
                  <a:avLst/>
                </a:prstGeom>
              </p:spPr>
              <p:txBody>
                <a:bodyPr wrap="none">
                  <a:spAutoFit/>
                </a:bodyPr>
                <a:lstStyle/>
                <a:p>
                  <a:pPr algn="ctr" defTabSz="913765">
                    <a:lnSpc>
                      <a:spcPct val="130000"/>
                    </a:lnSpc>
                    <a:defRPr/>
                  </a:pPr>
                  <a:r>
                    <a:rPr lang="zh-CN" altLang="en-US" sz="1600" dirty="0">
                      <a:solidFill>
                        <a:schemeClr val="bg1"/>
                      </a:solidFill>
                      <a:latin typeface="Times New Roman" panose="02020603050405020304" pitchFamily="18" charset="0"/>
                      <a:ea typeface="微软雅黑" panose="020B0503020204020204" charset="-122"/>
                      <a:sym typeface="Times New Roman" panose="02020603050405020304" pitchFamily="18" charset="0"/>
                    </a:rPr>
                    <a:t>青城山</a:t>
                  </a:r>
                </a:p>
              </p:txBody>
            </p:sp>
          </p:grpSp>
        </p:grpSp>
      </p:grpSp>
      <p:grpSp>
        <p:nvGrpSpPr>
          <p:cNvPr id="32" name="组合 31"/>
          <p:cNvGrpSpPr/>
          <p:nvPr/>
        </p:nvGrpSpPr>
        <p:grpSpPr>
          <a:xfrm>
            <a:off x="4919836" y="2004492"/>
            <a:ext cx="7175325" cy="3347350"/>
            <a:chOff x="5267119" y="1819262"/>
            <a:chExt cx="6235596" cy="3347350"/>
          </a:xfrm>
        </p:grpSpPr>
        <p:sp>
          <p:nvSpPr>
            <p:cNvPr id="34" name="矩形 33"/>
            <p:cNvSpPr/>
            <p:nvPr/>
          </p:nvSpPr>
          <p:spPr>
            <a:xfrm>
              <a:off x="5329695" y="1819262"/>
              <a:ext cx="6096001" cy="707886"/>
            </a:xfrm>
            <a:prstGeom prst="rect">
              <a:avLst/>
            </a:prstGeom>
          </p:spPr>
          <p:txBody>
            <a:bodyPr>
              <a:spAutoFit/>
            </a:bodyPr>
            <a:lstStyle/>
            <a:p>
              <a:pPr algn="ctr"/>
              <a:r>
                <a:rPr lang="zh-CN" altLang="en-US" sz="2400" dirty="0">
                  <a:solidFill>
                    <a:srgbClr val="2F5EB0"/>
                  </a:solidFill>
                  <a:latin typeface="微软雅黑" pitchFamily="34" charset="-122"/>
                  <a:ea typeface="微软雅黑" pitchFamily="34" charset="-122"/>
                  <a:cs typeface="仿宋_GB2312"/>
                  <a:sym typeface="Times New Roman" panose="02020603050405020304" pitchFamily="18" charset="0"/>
                </a:rPr>
                <a:t>连续</a:t>
              </a:r>
              <a:r>
                <a:rPr lang="en-US" altLang="zh-CN" sz="4000" b="1" dirty="0">
                  <a:solidFill>
                    <a:srgbClr val="2F5EB0"/>
                  </a:solidFill>
                  <a:latin typeface="微软雅黑" pitchFamily="34" charset="-122"/>
                  <a:ea typeface="微软雅黑" pitchFamily="34" charset="-122"/>
                  <a:cs typeface="+mn-ea"/>
                  <a:sym typeface="Times New Roman" panose="02020603050405020304" pitchFamily="18" charset="0"/>
                </a:rPr>
                <a:t>10</a:t>
              </a:r>
              <a:r>
                <a:rPr lang="zh-CN" altLang="en-US" sz="2800" b="1" dirty="0">
                  <a:solidFill>
                    <a:srgbClr val="2F5EB0"/>
                  </a:solidFill>
                  <a:latin typeface="微软雅黑" pitchFamily="34" charset="-122"/>
                  <a:ea typeface="微软雅黑" pitchFamily="34" charset="-122"/>
                  <a:cs typeface="+mn-ea"/>
                  <a:sym typeface="Times New Roman" panose="02020603050405020304" pitchFamily="18" charset="0"/>
                </a:rPr>
                <a:t>年</a:t>
              </a:r>
              <a:r>
                <a:rPr lang="zh-CN" altLang="en-US" sz="2400" dirty="0">
                  <a:solidFill>
                    <a:srgbClr val="2F5EB0"/>
                  </a:solidFill>
                  <a:latin typeface="微软雅黑" pitchFamily="34" charset="-122"/>
                  <a:ea typeface="微软雅黑" pitchFamily="34" charset="-122"/>
                  <a:cs typeface="仿宋_GB2312"/>
                  <a:sym typeface="Times New Roman" panose="02020603050405020304" pitchFamily="18" charset="0"/>
                </a:rPr>
                <a:t>蝉联“中国最具幸福感城市”</a:t>
              </a:r>
              <a:r>
                <a:rPr lang="zh-CN" altLang="en-US" sz="2400" dirty="0" smtClean="0">
                  <a:solidFill>
                    <a:srgbClr val="2F5EB0"/>
                  </a:solidFill>
                  <a:latin typeface="微软雅黑" pitchFamily="34" charset="-122"/>
                  <a:ea typeface="微软雅黑" pitchFamily="34" charset="-122"/>
                  <a:cs typeface="仿宋_GB2312"/>
                  <a:sym typeface="Times New Roman" panose="02020603050405020304" pitchFamily="18" charset="0"/>
                </a:rPr>
                <a:t>榜首</a:t>
              </a:r>
              <a:endParaRPr lang="en-US" altLang="zh-CN" sz="2400" dirty="0" smtClean="0">
                <a:solidFill>
                  <a:srgbClr val="2F5EB0"/>
                </a:solidFill>
                <a:latin typeface="微软雅黑" pitchFamily="34" charset="-122"/>
                <a:ea typeface="微软雅黑" pitchFamily="34" charset="-122"/>
                <a:cs typeface="仿宋_GB2312"/>
                <a:sym typeface="Times New Roman" panose="02020603050405020304" pitchFamily="18" charset="0"/>
              </a:endParaRPr>
            </a:p>
          </p:txBody>
        </p:sp>
        <p:sp>
          <p:nvSpPr>
            <p:cNvPr id="35" name="矩形 34"/>
            <p:cNvSpPr/>
            <p:nvPr/>
          </p:nvSpPr>
          <p:spPr>
            <a:xfrm>
              <a:off x="5370431" y="2853713"/>
              <a:ext cx="6096001" cy="523220"/>
            </a:xfrm>
            <a:prstGeom prst="rect">
              <a:avLst/>
            </a:prstGeom>
          </p:spPr>
          <p:txBody>
            <a:bodyPr>
              <a:spAutoFit/>
            </a:bodyPr>
            <a:lstStyle/>
            <a:p>
              <a:pPr algn="ctr"/>
              <a:r>
                <a:rPr lang="zh-CN" altLang="en-US" sz="2400" dirty="0">
                  <a:solidFill>
                    <a:srgbClr val="2F5EB0"/>
                  </a:solidFill>
                  <a:latin typeface="微软雅黑" pitchFamily="34" charset="-122"/>
                  <a:ea typeface="微软雅黑" pitchFamily="34" charset="-122"/>
                  <a:cs typeface="仿宋_GB2312"/>
                  <a:sym typeface="Times New Roman" panose="02020603050405020304" pitchFamily="18" charset="0"/>
                </a:rPr>
                <a:t>世界旅游组织评定的</a:t>
              </a:r>
              <a:r>
                <a:rPr lang="zh-CN" altLang="en-US" sz="2800" b="1" dirty="0">
                  <a:solidFill>
                    <a:srgbClr val="2F5EB0"/>
                  </a:solidFill>
                  <a:latin typeface="微软雅黑" pitchFamily="34" charset="-122"/>
                  <a:ea typeface="微软雅黑" pitchFamily="34" charset="-122"/>
                  <a:cs typeface="+mn-ea"/>
                  <a:sym typeface="Times New Roman" panose="02020603050405020304" pitchFamily="18" charset="0"/>
                </a:rPr>
                <a:t>“中国最佳旅游城市</a:t>
              </a:r>
              <a:r>
                <a:rPr lang="zh-CN" altLang="en-US" sz="2800" b="1" dirty="0" smtClean="0">
                  <a:solidFill>
                    <a:srgbClr val="2F5EB0"/>
                  </a:solidFill>
                  <a:latin typeface="微软雅黑" pitchFamily="34" charset="-122"/>
                  <a:ea typeface="微软雅黑" pitchFamily="34" charset="-122"/>
                  <a:cs typeface="+mn-ea"/>
                  <a:sym typeface="Times New Roman" panose="02020603050405020304" pitchFamily="18" charset="0"/>
                </a:rPr>
                <a:t>”</a:t>
              </a:r>
              <a:endParaRPr lang="en-US" altLang="zh-CN" sz="2800" b="1" dirty="0" smtClean="0">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36" name="矩形 35"/>
            <p:cNvSpPr/>
            <p:nvPr/>
          </p:nvSpPr>
          <p:spPr>
            <a:xfrm>
              <a:off x="5267119" y="3749467"/>
              <a:ext cx="6158577" cy="523220"/>
            </a:xfrm>
            <a:prstGeom prst="rect">
              <a:avLst/>
            </a:prstGeom>
          </p:spPr>
          <p:txBody>
            <a:bodyPr wrap="square">
              <a:spAutoFit/>
            </a:bodyPr>
            <a:lstStyle/>
            <a:p>
              <a:pPr algn="ctr"/>
              <a:r>
                <a:rPr lang="en-US" altLang="zh-CN" sz="2400" dirty="0">
                  <a:solidFill>
                    <a:srgbClr val="2F5EB0"/>
                  </a:solidFill>
                  <a:latin typeface="微软雅黑" pitchFamily="34" charset="-122"/>
                  <a:ea typeface="微软雅黑" pitchFamily="34" charset="-122"/>
                  <a:cs typeface="仿宋_GB2312"/>
                  <a:sym typeface="Times New Roman" panose="02020603050405020304" pitchFamily="18" charset="0"/>
                </a:rPr>
                <a:t>CNN</a:t>
              </a:r>
              <a:r>
                <a:rPr lang="zh-CN" altLang="en-US" sz="2400" dirty="0">
                  <a:solidFill>
                    <a:srgbClr val="2F5EB0"/>
                  </a:solidFill>
                  <a:latin typeface="微软雅黑" pitchFamily="34" charset="-122"/>
                  <a:ea typeface="微软雅黑" pitchFamily="34" charset="-122"/>
                  <a:cs typeface="仿宋_GB2312"/>
                  <a:sym typeface="Times New Roman" panose="02020603050405020304" pitchFamily="18" charset="0"/>
                </a:rPr>
                <a:t>评选的</a:t>
              </a:r>
              <a:r>
                <a:rPr lang="en-US" altLang="zh-CN" sz="2800" b="1" dirty="0">
                  <a:solidFill>
                    <a:srgbClr val="2F5EB0"/>
                  </a:solidFill>
                  <a:latin typeface="微软雅黑" pitchFamily="34" charset="-122"/>
                  <a:ea typeface="微软雅黑" pitchFamily="34" charset="-122"/>
                  <a:cs typeface="+mn-ea"/>
                  <a:sym typeface="Times New Roman" panose="02020603050405020304" pitchFamily="18" charset="0"/>
                </a:rPr>
                <a:t>2017</a:t>
              </a:r>
              <a:r>
                <a:rPr lang="zh-CN" altLang="en-US" sz="2800" b="1" dirty="0">
                  <a:solidFill>
                    <a:srgbClr val="2F5EB0"/>
                  </a:solidFill>
                  <a:latin typeface="微软雅黑" pitchFamily="34" charset="-122"/>
                  <a:ea typeface="微软雅黑" pitchFamily="34" charset="-122"/>
                  <a:cs typeface="+mn-ea"/>
                  <a:sym typeface="Times New Roman" panose="02020603050405020304" pitchFamily="18" charset="0"/>
                </a:rPr>
                <a:t>年全球首选</a:t>
              </a:r>
              <a:r>
                <a:rPr lang="en-US" altLang="zh-CN" sz="2800" b="1" dirty="0">
                  <a:solidFill>
                    <a:srgbClr val="2F5EB0"/>
                  </a:solidFill>
                  <a:latin typeface="微软雅黑" pitchFamily="34" charset="-122"/>
                  <a:ea typeface="微软雅黑" pitchFamily="34" charset="-122"/>
                  <a:cs typeface="+mn-ea"/>
                  <a:sym typeface="Times New Roman" panose="02020603050405020304" pitchFamily="18" charset="0"/>
                </a:rPr>
                <a:t>17</a:t>
              </a:r>
              <a:r>
                <a:rPr lang="zh-CN" altLang="en-US" sz="2800" b="1" dirty="0">
                  <a:solidFill>
                    <a:srgbClr val="2F5EB0"/>
                  </a:solidFill>
                  <a:latin typeface="微软雅黑" pitchFamily="34" charset="-122"/>
                  <a:ea typeface="微软雅黑" pitchFamily="34" charset="-122"/>
                  <a:cs typeface="+mn-ea"/>
                  <a:sym typeface="Times New Roman" panose="02020603050405020304" pitchFamily="18" charset="0"/>
                </a:rPr>
                <a:t>个目的地</a:t>
              </a:r>
              <a:r>
                <a:rPr lang="zh-CN" altLang="en-US" sz="2800" b="1" dirty="0" smtClean="0">
                  <a:solidFill>
                    <a:srgbClr val="2F5EB0"/>
                  </a:solidFill>
                  <a:latin typeface="微软雅黑" pitchFamily="34" charset="-122"/>
                  <a:ea typeface="微软雅黑" pitchFamily="34" charset="-122"/>
                  <a:cs typeface="+mn-ea"/>
                  <a:sym typeface="Times New Roman" panose="02020603050405020304" pitchFamily="18" charset="0"/>
                </a:rPr>
                <a:t>之一</a:t>
              </a:r>
              <a:endParaRPr lang="en-US" altLang="zh-CN" sz="2800" b="1" dirty="0" smtClean="0">
                <a:solidFill>
                  <a:srgbClr val="2F5EB0"/>
                </a:solidFill>
                <a:latin typeface="微软雅黑" pitchFamily="34" charset="-122"/>
                <a:ea typeface="微软雅黑" pitchFamily="34" charset="-122"/>
                <a:cs typeface="+mn-ea"/>
                <a:sym typeface="Times New Roman" panose="02020603050405020304" pitchFamily="18" charset="0"/>
              </a:endParaRPr>
            </a:p>
          </p:txBody>
        </p:sp>
        <p:sp>
          <p:nvSpPr>
            <p:cNvPr id="37" name="矩形 36"/>
            <p:cNvSpPr/>
            <p:nvPr/>
          </p:nvSpPr>
          <p:spPr>
            <a:xfrm>
              <a:off x="5361952" y="4446672"/>
              <a:ext cx="6096001" cy="707886"/>
            </a:xfrm>
            <a:prstGeom prst="rect">
              <a:avLst/>
            </a:prstGeom>
          </p:spPr>
          <p:txBody>
            <a:bodyPr>
              <a:spAutoFit/>
            </a:bodyPr>
            <a:lstStyle/>
            <a:p>
              <a:pPr algn="ctr"/>
              <a:r>
                <a:rPr lang="zh-CN" altLang="en-US" sz="2400" dirty="0">
                  <a:solidFill>
                    <a:srgbClr val="2F5EB0"/>
                  </a:solidFill>
                  <a:latin typeface="微软雅黑" pitchFamily="34" charset="-122"/>
                  <a:ea typeface="微软雅黑" pitchFamily="34" charset="-122"/>
                  <a:cs typeface="仿宋_GB2312"/>
                  <a:sym typeface="Times New Roman" panose="02020603050405020304" pitchFamily="18" charset="0"/>
                </a:rPr>
                <a:t>每年接待海内外游客超过</a:t>
              </a:r>
              <a:r>
                <a:rPr lang="en-US" altLang="zh-CN" sz="4000" b="1" dirty="0">
                  <a:solidFill>
                    <a:srgbClr val="2F5EB0"/>
                  </a:solidFill>
                  <a:latin typeface="微软雅黑" pitchFamily="34" charset="-122"/>
                  <a:ea typeface="微软雅黑" pitchFamily="34" charset="-122"/>
                  <a:cs typeface="+mn-ea"/>
                  <a:sym typeface="Times New Roman" panose="02020603050405020304" pitchFamily="18" charset="0"/>
                </a:rPr>
                <a:t>2</a:t>
              </a:r>
              <a:r>
                <a:rPr lang="zh-CN" altLang="en-US" sz="2800" b="1" dirty="0">
                  <a:solidFill>
                    <a:srgbClr val="2F5EB0"/>
                  </a:solidFill>
                  <a:latin typeface="微软雅黑" pitchFamily="34" charset="-122"/>
                  <a:ea typeface="微软雅黑" pitchFamily="34" charset="-122"/>
                  <a:cs typeface="+mn-ea"/>
                  <a:sym typeface="Times New Roman" panose="02020603050405020304" pitchFamily="18" charset="0"/>
                </a:rPr>
                <a:t>亿</a:t>
              </a:r>
              <a:r>
                <a:rPr lang="zh-CN" altLang="en-US" sz="2400" dirty="0" smtClean="0">
                  <a:solidFill>
                    <a:srgbClr val="2F5EB0"/>
                  </a:solidFill>
                  <a:latin typeface="微软雅黑" pitchFamily="34" charset="-122"/>
                  <a:ea typeface="微软雅黑" pitchFamily="34" charset="-122"/>
                  <a:cs typeface="仿宋_GB2312"/>
                  <a:sym typeface="Times New Roman" panose="02020603050405020304" pitchFamily="18" charset="0"/>
                </a:rPr>
                <a:t>人次</a:t>
              </a:r>
              <a:endParaRPr lang="en-US" altLang="zh-CN" sz="2400" dirty="0" smtClean="0">
                <a:solidFill>
                  <a:srgbClr val="2F5EB0"/>
                </a:solidFill>
                <a:latin typeface="微软雅黑" pitchFamily="34" charset="-122"/>
                <a:ea typeface="微软雅黑" pitchFamily="34" charset="-122"/>
                <a:cs typeface="仿宋_GB2312"/>
                <a:sym typeface="Times New Roman" panose="02020603050405020304" pitchFamily="18" charset="0"/>
              </a:endParaRPr>
            </a:p>
          </p:txBody>
        </p:sp>
        <p:cxnSp>
          <p:nvCxnSpPr>
            <p:cNvPr id="38" name="直接连接符 37"/>
            <p:cNvCxnSpPr/>
            <p:nvPr/>
          </p:nvCxnSpPr>
          <p:spPr>
            <a:xfrm>
              <a:off x="5421230" y="5166612"/>
              <a:ext cx="6081485" cy="0"/>
            </a:xfrm>
            <a:prstGeom prst="line">
              <a:avLst/>
            </a:prstGeom>
            <a:ln>
              <a:gradFill flip="none" rotWithShape="1">
                <a:gsLst>
                  <a:gs pos="0">
                    <a:srgbClr val="0707BF">
                      <a:alpha val="0"/>
                    </a:srgbClr>
                  </a:gs>
                  <a:gs pos="57000">
                    <a:srgbClr val="66FFFF"/>
                  </a:gs>
                  <a:gs pos="100000">
                    <a:srgbClr val="0707BF">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21229" y="4302516"/>
              <a:ext cx="6081485" cy="0"/>
            </a:xfrm>
            <a:prstGeom prst="line">
              <a:avLst/>
            </a:prstGeom>
            <a:ln>
              <a:gradFill flip="none" rotWithShape="1">
                <a:gsLst>
                  <a:gs pos="0">
                    <a:srgbClr val="0707BF">
                      <a:alpha val="0"/>
                    </a:srgbClr>
                  </a:gs>
                  <a:gs pos="57000">
                    <a:srgbClr val="66FFFF"/>
                  </a:gs>
                  <a:gs pos="100000">
                    <a:srgbClr val="0707BF">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421230" y="3438420"/>
              <a:ext cx="6081485" cy="0"/>
            </a:xfrm>
            <a:prstGeom prst="line">
              <a:avLst/>
            </a:prstGeom>
            <a:ln>
              <a:gradFill flip="none" rotWithShape="1">
                <a:gsLst>
                  <a:gs pos="0">
                    <a:srgbClr val="0707BF">
                      <a:alpha val="0"/>
                    </a:srgbClr>
                  </a:gs>
                  <a:gs pos="57000">
                    <a:srgbClr val="66FFFF"/>
                  </a:gs>
                  <a:gs pos="100000">
                    <a:srgbClr val="0707BF">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421229" y="2574324"/>
              <a:ext cx="6081485" cy="0"/>
            </a:xfrm>
            <a:prstGeom prst="line">
              <a:avLst/>
            </a:prstGeom>
            <a:ln>
              <a:gradFill flip="none" rotWithShape="1">
                <a:gsLst>
                  <a:gs pos="0">
                    <a:srgbClr val="0707BF">
                      <a:alpha val="0"/>
                    </a:srgbClr>
                  </a:gs>
                  <a:gs pos="57000">
                    <a:srgbClr val="66FFFF"/>
                  </a:gs>
                  <a:gs pos="100000">
                    <a:srgbClr val="0707BF">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43" name="标题 1">
            <a:extLst>
              <a:ext uri="{FF2B5EF4-FFF2-40B4-BE49-F238E27FC236}">
                <a16:creationId xmlns:a16="http://schemas.microsoft.com/office/drawing/2014/main" xmlns="" id="{F215B8D8-2507-4D71-BA82-2EFC69309A25}"/>
              </a:ext>
            </a:extLst>
          </p:cNvPr>
          <p:cNvSpPr txBox="1"/>
          <p:nvPr/>
        </p:nvSpPr>
        <p:spPr>
          <a:xfrm>
            <a:off x="50799" y="186033"/>
            <a:ext cx="284480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（五）营商环境优</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28604" y="1341562"/>
            <a:ext cx="6320726" cy="4495895"/>
            <a:chOff x="47654" y="1452316"/>
            <a:chExt cx="6320726" cy="4495895"/>
          </a:xfrm>
        </p:grpSpPr>
        <p:sp>
          <p:nvSpPr>
            <p:cNvPr id="2" name="PA-椭圆 5"/>
            <p:cNvSpPr/>
            <p:nvPr>
              <p:custDataLst>
                <p:tags r:id="rId8"/>
              </p:custDataLst>
            </p:nvPr>
          </p:nvSpPr>
          <p:spPr>
            <a:xfrm rot="5400000">
              <a:off x="2941995" y="4095430"/>
              <a:ext cx="1374194" cy="1374192"/>
            </a:xfrm>
            <a:prstGeom prst="ellipse">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pic>
          <p:nvPicPr>
            <p:cNvPr id="3" name="PA-图片 27"/>
            <p:cNvPicPr>
              <a:picLocks noChangeAspect="1"/>
            </p:cNvPicPr>
            <p:nvPr>
              <p:custDataLst>
                <p:tags r:id="rId9"/>
              </p:custDataLst>
            </p:nvPr>
          </p:nvPicPr>
          <p:blipFill rotWithShape="1">
            <a:blip r:embed="rId43" cstate="print">
              <a:extLst>
                <a:ext uri="{28A0092B-C50C-407E-A947-70E740481C1C}">
                  <a14:useLocalDpi xmlns:a14="http://schemas.microsoft.com/office/drawing/2010/main" val="0"/>
                </a:ext>
              </a:extLst>
            </a:blip>
            <a:srcRect l="16980" t="-4155" r="26875" b="19937"/>
            <a:stretch>
              <a:fillRect/>
            </a:stretch>
          </p:blipFill>
          <p:spPr>
            <a:xfrm>
              <a:off x="3024801" y="4162063"/>
              <a:ext cx="1224000" cy="1224000"/>
            </a:xfrm>
            <a:prstGeom prst="ellipse">
              <a:avLst/>
            </a:prstGeom>
            <a:solidFill>
              <a:srgbClr val="8D9FB7"/>
            </a:solidFill>
          </p:spPr>
        </p:pic>
        <p:grpSp>
          <p:nvGrpSpPr>
            <p:cNvPr id="4" name="PA-组合 32"/>
            <p:cNvGrpSpPr/>
            <p:nvPr>
              <p:custDataLst>
                <p:tags r:id="rId10"/>
              </p:custDataLst>
            </p:nvPr>
          </p:nvGrpSpPr>
          <p:grpSpPr>
            <a:xfrm>
              <a:off x="1973951" y="1942688"/>
              <a:ext cx="2026091" cy="2026092"/>
              <a:chOff x="7783210" y="3267148"/>
              <a:chExt cx="2026091" cy="2026092"/>
            </a:xfrm>
          </p:grpSpPr>
          <p:sp>
            <p:nvSpPr>
              <p:cNvPr id="5" name="PA-椭圆 4"/>
              <p:cNvSpPr/>
              <p:nvPr>
                <p:custDataLst>
                  <p:tags r:id="rId40"/>
                </p:custDataLst>
              </p:nvPr>
            </p:nvSpPr>
            <p:spPr>
              <a:xfrm rot="5400000">
                <a:off x="7783210" y="3267148"/>
                <a:ext cx="2026092" cy="2026091"/>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pic>
            <p:nvPicPr>
              <p:cNvPr id="6" name="PA-图片 113"/>
              <p:cNvPicPr>
                <a:picLocks noChangeAspect="1"/>
              </p:cNvPicPr>
              <p:nvPr>
                <p:custDataLst>
                  <p:tags r:id="rId41"/>
                </p:custDataLst>
              </p:nvPr>
            </p:nvPicPr>
            <p:blipFill rotWithShape="1">
              <a:blip r:embed="rId44" cstate="print">
                <a:extLst>
                  <a:ext uri="{28A0092B-C50C-407E-A947-70E740481C1C}">
                    <a14:useLocalDpi xmlns:a14="http://schemas.microsoft.com/office/drawing/2010/main" val="0"/>
                  </a:ext>
                </a:extLst>
              </a:blip>
              <a:srcRect l="11132" r="11132" b="3919"/>
              <a:stretch>
                <a:fillRect/>
              </a:stretch>
            </p:blipFill>
            <p:spPr>
              <a:xfrm>
                <a:off x="7852985" y="3326019"/>
                <a:ext cx="1907049" cy="1907049"/>
              </a:xfrm>
              <a:prstGeom prst="ellipse">
                <a:avLst/>
              </a:prstGeom>
            </p:spPr>
          </p:pic>
        </p:grpSp>
        <p:sp>
          <p:nvSpPr>
            <p:cNvPr id="7" name="PA-椭圆 7"/>
            <p:cNvSpPr/>
            <p:nvPr>
              <p:custDataLst>
                <p:tags r:id="rId11"/>
              </p:custDataLst>
            </p:nvPr>
          </p:nvSpPr>
          <p:spPr>
            <a:xfrm rot="5400000">
              <a:off x="2727099" y="5208289"/>
              <a:ext cx="739922" cy="739922"/>
            </a:xfrm>
            <a:prstGeom prst="ellipse">
              <a:avLst/>
            </a:pr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8" name="PA-椭圆 9"/>
            <p:cNvSpPr/>
            <p:nvPr>
              <p:custDataLst>
                <p:tags r:id="rId12"/>
              </p:custDataLst>
            </p:nvPr>
          </p:nvSpPr>
          <p:spPr>
            <a:xfrm rot="5400000">
              <a:off x="393904" y="3034200"/>
              <a:ext cx="952153" cy="952152"/>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9" name="PA-椭圆 10"/>
            <p:cNvSpPr/>
            <p:nvPr>
              <p:custDataLst>
                <p:tags r:id="rId13"/>
              </p:custDataLst>
            </p:nvPr>
          </p:nvSpPr>
          <p:spPr>
            <a:xfrm rot="5400000">
              <a:off x="1178912" y="2567093"/>
              <a:ext cx="705811" cy="705811"/>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0" name="PA-椭圆 15"/>
            <p:cNvSpPr/>
            <p:nvPr>
              <p:custDataLst>
                <p:tags r:id="rId14"/>
              </p:custDataLst>
            </p:nvPr>
          </p:nvSpPr>
          <p:spPr>
            <a:xfrm rot="5400000">
              <a:off x="242257" y="3582624"/>
              <a:ext cx="454832" cy="454831"/>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1" name="PA-椭圆 16"/>
            <p:cNvSpPr/>
            <p:nvPr>
              <p:custDataLst>
                <p:tags r:id="rId15"/>
              </p:custDataLst>
            </p:nvPr>
          </p:nvSpPr>
          <p:spPr>
            <a:xfrm rot="5400000">
              <a:off x="47654" y="3510196"/>
              <a:ext cx="297064" cy="297064"/>
            </a:xfrm>
            <a:prstGeom prst="ellipse">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2" name="PA-椭圆 17"/>
            <p:cNvSpPr/>
            <p:nvPr>
              <p:custDataLst>
                <p:tags r:id="rId16"/>
              </p:custDataLst>
            </p:nvPr>
          </p:nvSpPr>
          <p:spPr>
            <a:xfrm rot="5400000">
              <a:off x="4155551" y="5027993"/>
              <a:ext cx="281008" cy="281008"/>
            </a:xfrm>
            <a:prstGeom prst="ellipse">
              <a:avLst/>
            </a:prstGeom>
            <a:solidFill>
              <a:schemeClr val="accent5">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3" name="Oval 19"/>
            <p:cNvSpPr/>
            <p:nvPr/>
          </p:nvSpPr>
          <p:spPr>
            <a:xfrm rot="5400000">
              <a:off x="1333676" y="2819803"/>
              <a:ext cx="221771" cy="220932"/>
            </a:xfrm>
            <a:prstGeom prst="ellipse">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4" name="PA-椭圆 21"/>
            <p:cNvSpPr/>
            <p:nvPr>
              <p:custDataLst>
                <p:tags r:id="rId17"/>
              </p:custDataLst>
            </p:nvPr>
          </p:nvSpPr>
          <p:spPr>
            <a:xfrm rot="5400000">
              <a:off x="1571267" y="1976499"/>
              <a:ext cx="317776" cy="317776"/>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5" name="PA-弧形 23"/>
            <p:cNvSpPr/>
            <p:nvPr>
              <p:custDataLst>
                <p:tags r:id="rId18"/>
              </p:custDataLst>
            </p:nvPr>
          </p:nvSpPr>
          <p:spPr>
            <a:xfrm>
              <a:off x="714721" y="1788867"/>
              <a:ext cx="4069451" cy="4069453"/>
            </a:xfrm>
            <a:prstGeom prst="arc">
              <a:avLst>
                <a:gd name="adj1" fmla="val 16606887"/>
                <a:gd name="adj2" fmla="val 20088040"/>
              </a:avLst>
            </a:prstGeom>
            <a:ln w="19050">
              <a:solidFill>
                <a:schemeClr val="bg1">
                  <a:alpha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6" name="PA-弧形 24"/>
            <p:cNvSpPr/>
            <p:nvPr>
              <p:custDataLst>
                <p:tags r:id="rId19"/>
              </p:custDataLst>
            </p:nvPr>
          </p:nvSpPr>
          <p:spPr>
            <a:xfrm>
              <a:off x="732353" y="1788867"/>
              <a:ext cx="4069451" cy="4069453"/>
            </a:xfrm>
            <a:prstGeom prst="arc">
              <a:avLst>
                <a:gd name="adj1" fmla="val 12190797"/>
                <a:gd name="adj2" fmla="val 15501760"/>
              </a:avLst>
            </a:prstGeom>
            <a:ln w="19050">
              <a:solidFill>
                <a:schemeClr val="bg1">
                  <a:alpha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7" name="PA-弧形 25"/>
            <p:cNvSpPr/>
            <p:nvPr>
              <p:custDataLst>
                <p:tags r:id="rId20"/>
              </p:custDataLst>
            </p:nvPr>
          </p:nvSpPr>
          <p:spPr>
            <a:xfrm>
              <a:off x="732353" y="1797373"/>
              <a:ext cx="4069451" cy="4069453"/>
            </a:xfrm>
            <a:prstGeom prst="arc">
              <a:avLst>
                <a:gd name="adj1" fmla="val 4949846"/>
                <a:gd name="adj2" fmla="val 10410258"/>
              </a:avLst>
            </a:prstGeom>
            <a:ln w="19050">
              <a:solidFill>
                <a:schemeClr val="bg1">
                  <a:alpha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8" name="PA-弧形 26"/>
            <p:cNvSpPr/>
            <p:nvPr>
              <p:custDataLst>
                <p:tags r:id="rId21"/>
              </p:custDataLst>
            </p:nvPr>
          </p:nvSpPr>
          <p:spPr>
            <a:xfrm>
              <a:off x="738849" y="1797373"/>
              <a:ext cx="4069451" cy="4069453"/>
            </a:xfrm>
            <a:prstGeom prst="arc">
              <a:avLst>
                <a:gd name="adj1" fmla="val 498896"/>
                <a:gd name="adj2" fmla="val 3477127"/>
              </a:avLst>
            </a:prstGeom>
            <a:ln w="19050">
              <a:solidFill>
                <a:schemeClr val="bg1">
                  <a:alpha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19" name="PA-矩形 29"/>
            <p:cNvSpPr/>
            <p:nvPr>
              <p:custDataLst>
                <p:tags r:id="rId22"/>
              </p:custDataLst>
            </p:nvPr>
          </p:nvSpPr>
          <p:spPr>
            <a:xfrm>
              <a:off x="1963134" y="3748751"/>
              <a:ext cx="633508" cy="630942"/>
            </a:xfrm>
            <a:prstGeom prst="rect">
              <a:avLst/>
            </a:prstGeom>
          </p:spPr>
          <p:txBody>
            <a:bodyPr wrap="none" anchor="ctr">
              <a:spAutoFit/>
            </a:bodyPr>
            <a:lstStyle/>
            <a:p>
              <a:pPr algn="ctr"/>
              <a:r>
                <a:rPr lang="en-US" sz="3500" dirty="0">
                  <a:ln w="25400">
                    <a:solidFill>
                      <a:srgbClr val="FEFEFE"/>
                    </a:solidFill>
                  </a:ln>
                  <a:solidFill>
                    <a:srgbClr val="2F5EB0"/>
                  </a:solidFill>
                  <a:latin typeface="微软雅黑" pitchFamily="34" charset="-122"/>
                  <a:ea typeface="微软雅黑" pitchFamily="34" charset="-122"/>
                </a:rPr>
                <a:t></a:t>
              </a:r>
            </a:p>
          </p:txBody>
        </p:sp>
        <p:grpSp>
          <p:nvGrpSpPr>
            <p:cNvPr id="20" name="PA-组合 35"/>
            <p:cNvGrpSpPr/>
            <p:nvPr>
              <p:custDataLst>
                <p:tags r:id="rId23"/>
              </p:custDataLst>
            </p:nvPr>
          </p:nvGrpSpPr>
          <p:grpSpPr>
            <a:xfrm>
              <a:off x="1097553" y="3747626"/>
              <a:ext cx="1837874" cy="1837875"/>
              <a:chOff x="8747535" y="1574837"/>
              <a:chExt cx="1837874" cy="1837875"/>
            </a:xfrm>
          </p:grpSpPr>
          <p:sp>
            <p:nvSpPr>
              <p:cNvPr id="21" name="PA-椭圆 3"/>
              <p:cNvSpPr/>
              <p:nvPr>
                <p:custDataLst>
                  <p:tags r:id="rId37"/>
                </p:custDataLst>
              </p:nvPr>
            </p:nvSpPr>
            <p:spPr>
              <a:xfrm rot="5400000">
                <a:off x="8747534" y="1574838"/>
                <a:ext cx="1837875" cy="1837874"/>
              </a:xfrm>
              <a:prstGeom prst="ellipse">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sp>
            <p:nvSpPr>
              <p:cNvPr id="22" name="PA-矩形 27"/>
              <p:cNvSpPr/>
              <p:nvPr>
                <p:custDataLst>
                  <p:tags r:id="rId38"/>
                </p:custDataLst>
              </p:nvPr>
            </p:nvSpPr>
            <p:spPr>
              <a:xfrm>
                <a:off x="9355672" y="1630259"/>
                <a:ext cx="633508" cy="630942"/>
              </a:xfrm>
              <a:prstGeom prst="rect">
                <a:avLst/>
              </a:prstGeom>
            </p:spPr>
            <p:txBody>
              <a:bodyPr wrap="none" anchor="ctr">
                <a:spAutoFit/>
              </a:bodyPr>
              <a:lstStyle/>
              <a:p>
                <a:pPr algn="ctr"/>
                <a:r>
                  <a:rPr lang="en-US" sz="3500" dirty="0">
                    <a:ln w="25400">
                      <a:solidFill>
                        <a:srgbClr val="FEFEFE"/>
                      </a:solidFill>
                    </a:ln>
                    <a:solidFill>
                      <a:srgbClr val="2F5EB0"/>
                    </a:solidFill>
                    <a:latin typeface="微软雅黑" pitchFamily="34" charset="-122"/>
                    <a:ea typeface="微软雅黑" pitchFamily="34" charset="-122"/>
                  </a:rPr>
                  <a:t></a:t>
                </a:r>
              </a:p>
            </p:txBody>
          </p:sp>
          <p:pic>
            <p:nvPicPr>
              <p:cNvPr id="23" name="PA-图片 24"/>
              <p:cNvPicPr>
                <a:picLocks noChangeAspect="1"/>
              </p:cNvPicPr>
              <p:nvPr>
                <p:custDataLst>
                  <p:tags r:id="rId39"/>
                </p:custDataLst>
              </p:nvPr>
            </p:nvPicPr>
            <p:blipFill rotWithShape="1">
              <a:blip r:embed="rId45" cstate="print">
                <a:extLst>
                  <a:ext uri="{28A0092B-C50C-407E-A947-70E740481C1C}">
                    <a14:useLocalDpi xmlns:a14="http://schemas.microsoft.com/office/drawing/2010/main" val="0"/>
                  </a:ext>
                </a:extLst>
              </a:blip>
              <a:srcRect l="35946" r="20244"/>
              <a:stretch>
                <a:fillRect/>
              </a:stretch>
            </p:blipFill>
            <p:spPr>
              <a:xfrm>
                <a:off x="8791380" y="1605744"/>
                <a:ext cx="1745635" cy="1745635"/>
              </a:xfrm>
              <a:prstGeom prst="ellipse">
                <a:avLst/>
              </a:prstGeom>
            </p:spPr>
          </p:pic>
        </p:grpSp>
        <p:grpSp>
          <p:nvGrpSpPr>
            <p:cNvPr id="24" name="PA-组合 36"/>
            <p:cNvGrpSpPr/>
            <p:nvPr>
              <p:custDataLst>
                <p:tags r:id="rId24"/>
              </p:custDataLst>
            </p:nvPr>
          </p:nvGrpSpPr>
          <p:grpSpPr>
            <a:xfrm>
              <a:off x="158016" y="4454308"/>
              <a:ext cx="1635760" cy="966288"/>
              <a:chOff x="8273442" y="1090360"/>
              <a:chExt cx="1635760" cy="966288"/>
            </a:xfrm>
          </p:grpSpPr>
          <p:sp>
            <p:nvSpPr>
              <p:cNvPr id="25" name="PA-椭圆 11"/>
              <p:cNvSpPr/>
              <p:nvPr>
                <p:custDataLst>
                  <p:tags r:id="rId35"/>
                </p:custDataLst>
              </p:nvPr>
            </p:nvSpPr>
            <p:spPr>
              <a:xfrm rot="5400000">
                <a:off x="8756508" y="1350837"/>
                <a:ext cx="705811" cy="705811"/>
              </a:xfrm>
              <a:prstGeom prst="ellipse">
                <a:avLst/>
              </a:prstGeom>
              <a:solidFill>
                <a:srgbClr val="00B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itchFamily="34" charset="-122"/>
                  <a:ea typeface="微软雅黑" pitchFamily="34" charset="-122"/>
                </a:endParaRPr>
              </a:p>
            </p:txBody>
          </p:sp>
          <p:sp>
            <p:nvSpPr>
              <p:cNvPr id="26" name="PA-矩形 114"/>
              <p:cNvSpPr/>
              <p:nvPr>
                <p:custDataLst>
                  <p:tags r:id="rId36"/>
                </p:custDataLst>
              </p:nvPr>
            </p:nvSpPr>
            <p:spPr>
              <a:xfrm>
                <a:off x="8273442" y="1090360"/>
                <a:ext cx="1635760" cy="261610"/>
              </a:xfrm>
              <a:prstGeom prst="rect">
                <a:avLst/>
              </a:prstGeom>
            </p:spPr>
            <p:txBody>
              <a:bodyPr wrap="square">
                <a:spAutoFit/>
              </a:bodyPr>
              <a:lstStyle/>
              <a:p>
                <a:pPr algn="l"/>
                <a:r>
                  <a:rPr lang="zh-CN" altLang="en-US" sz="1100" b="1" dirty="0">
                    <a:solidFill>
                      <a:srgbClr val="2F5EB0"/>
                    </a:solidFill>
                    <a:latin typeface="微软雅黑" pitchFamily="34" charset="-122"/>
                    <a:ea typeface="微软雅黑" pitchFamily="34" charset="-122"/>
                    <a:cs typeface="+mn-ea"/>
                  </a:rPr>
                  <a:t>电子科技</a:t>
                </a:r>
                <a:r>
                  <a:rPr lang="zh-CN" altLang="en-US" sz="1100" b="1" dirty="0" smtClean="0">
                    <a:solidFill>
                      <a:srgbClr val="2F5EB0"/>
                    </a:solidFill>
                    <a:latin typeface="微软雅黑" pitchFamily="34" charset="-122"/>
                    <a:ea typeface="微软雅黑" pitchFamily="34" charset="-122"/>
                    <a:cs typeface="+mn-ea"/>
                  </a:rPr>
                  <a:t>大学</a:t>
                </a:r>
                <a:endParaRPr lang="zh-CN" altLang="en-US" sz="1100" b="1" dirty="0">
                  <a:solidFill>
                    <a:srgbClr val="2F5EB0"/>
                  </a:solidFill>
                  <a:latin typeface="微软雅黑" pitchFamily="34" charset="-122"/>
                  <a:ea typeface="微软雅黑" pitchFamily="34" charset="-122"/>
                  <a:cs typeface="+mn-ea"/>
                </a:endParaRPr>
              </a:p>
            </p:txBody>
          </p:sp>
        </p:grpSp>
        <p:grpSp>
          <p:nvGrpSpPr>
            <p:cNvPr id="27" name="PA-组合 34"/>
            <p:cNvGrpSpPr/>
            <p:nvPr>
              <p:custDataLst>
                <p:tags r:id="rId25"/>
              </p:custDataLst>
            </p:nvPr>
          </p:nvGrpSpPr>
          <p:grpSpPr>
            <a:xfrm>
              <a:off x="3977460" y="2978199"/>
              <a:ext cx="1249763" cy="1249763"/>
              <a:chOff x="10734297" y="2728725"/>
              <a:chExt cx="1037061" cy="1037061"/>
            </a:xfrm>
          </p:grpSpPr>
          <p:sp>
            <p:nvSpPr>
              <p:cNvPr id="28" name="PA-椭圆 6"/>
              <p:cNvSpPr/>
              <p:nvPr>
                <p:custDataLst>
                  <p:tags r:id="rId33"/>
                </p:custDataLst>
              </p:nvPr>
            </p:nvSpPr>
            <p:spPr>
              <a:xfrm rot="5400000">
                <a:off x="10734297" y="2728725"/>
                <a:ext cx="1037061" cy="1037061"/>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EB0"/>
                  </a:solidFill>
                  <a:latin typeface="微软雅黑" pitchFamily="34" charset="-122"/>
                  <a:ea typeface="微软雅黑" pitchFamily="34" charset="-122"/>
                </a:endParaRPr>
              </a:p>
            </p:txBody>
          </p:sp>
          <p:pic>
            <p:nvPicPr>
              <p:cNvPr id="29" name="PA-图片 29"/>
              <p:cNvPicPr>
                <a:picLocks noChangeAspect="1"/>
              </p:cNvPicPr>
              <p:nvPr>
                <p:custDataLst>
                  <p:tags r:id="rId34"/>
                </p:custDataLst>
              </p:nvPr>
            </p:nvPicPr>
            <p:blipFill rotWithShape="1">
              <a:blip r:embed="rId46" cstate="print">
                <a:extLst>
                  <a:ext uri="{28A0092B-C50C-407E-A947-70E740481C1C}">
                    <a14:useLocalDpi xmlns:a14="http://schemas.microsoft.com/office/drawing/2010/main" val="0"/>
                  </a:ext>
                </a:extLst>
              </a:blip>
              <a:srcRect l="18750" t="1231" r="18750" b="-1231"/>
              <a:stretch>
                <a:fillRect/>
              </a:stretch>
            </p:blipFill>
            <p:spPr>
              <a:xfrm>
                <a:off x="10762468" y="2771588"/>
                <a:ext cx="970795" cy="970795"/>
              </a:xfrm>
              <a:prstGeom prst="ellipse">
                <a:avLst/>
              </a:prstGeom>
            </p:spPr>
          </p:pic>
        </p:grpSp>
        <p:grpSp>
          <p:nvGrpSpPr>
            <p:cNvPr id="30" name="PA-组合 30"/>
            <p:cNvGrpSpPr/>
            <p:nvPr>
              <p:custDataLst>
                <p:tags r:id="rId26"/>
              </p:custDataLst>
            </p:nvPr>
          </p:nvGrpSpPr>
          <p:grpSpPr>
            <a:xfrm>
              <a:off x="2262150" y="1452316"/>
              <a:ext cx="1403834" cy="739922"/>
              <a:chOff x="7601521" y="3495915"/>
              <a:chExt cx="1403834" cy="739922"/>
            </a:xfrm>
          </p:grpSpPr>
          <p:sp>
            <p:nvSpPr>
              <p:cNvPr id="31" name="PA-椭圆 8"/>
              <p:cNvSpPr/>
              <p:nvPr>
                <p:custDataLst>
                  <p:tags r:id="rId31"/>
                </p:custDataLst>
              </p:nvPr>
            </p:nvSpPr>
            <p:spPr>
              <a:xfrm rot="5400000">
                <a:off x="7601521" y="3495915"/>
                <a:ext cx="739922" cy="739922"/>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EB0"/>
                  </a:solidFill>
                  <a:latin typeface="微软雅黑" pitchFamily="34" charset="-122"/>
                  <a:ea typeface="微软雅黑" pitchFamily="34" charset="-122"/>
                </a:endParaRPr>
              </a:p>
            </p:txBody>
          </p:sp>
          <p:sp>
            <p:nvSpPr>
              <p:cNvPr id="32" name="PA-矩形 25"/>
              <p:cNvSpPr/>
              <p:nvPr>
                <p:custDataLst>
                  <p:tags r:id="rId32"/>
                </p:custDataLst>
              </p:nvPr>
            </p:nvSpPr>
            <p:spPr>
              <a:xfrm>
                <a:off x="8256432" y="3658335"/>
                <a:ext cx="748923" cy="261610"/>
              </a:xfrm>
              <a:prstGeom prst="rect">
                <a:avLst/>
              </a:prstGeom>
            </p:spPr>
            <p:txBody>
              <a:bodyPr wrap="none">
                <a:spAutoFit/>
              </a:bodyPr>
              <a:lstStyle/>
              <a:p>
                <a:pPr algn="l"/>
                <a:r>
                  <a:rPr lang="zh-CN" altLang="zh-CN" sz="1100" b="1" dirty="0" smtClean="0">
                    <a:solidFill>
                      <a:srgbClr val="2F5EB0"/>
                    </a:solidFill>
                    <a:latin typeface="微软雅黑" pitchFamily="34" charset="-122"/>
                    <a:ea typeface="微软雅黑" pitchFamily="34" charset="-122"/>
                    <a:cs typeface="+mn-ea"/>
                  </a:rPr>
                  <a:t>四川大学</a:t>
                </a:r>
                <a:endParaRPr lang="zh-CN" altLang="zh-CN" sz="1100" b="1" dirty="0">
                  <a:solidFill>
                    <a:srgbClr val="2F5EB0"/>
                  </a:solidFill>
                  <a:latin typeface="微软雅黑" pitchFamily="34" charset="-122"/>
                  <a:ea typeface="微软雅黑" pitchFamily="34" charset="-122"/>
                  <a:cs typeface="+mn-ea"/>
                </a:endParaRPr>
              </a:p>
            </p:txBody>
          </p:sp>
        </p:grpSp>
        <p:sp>
          <p:nvSpPr>
            <p:cNvPr id="33" name="PA-椭圆 14"/>
            <p:cNvSpPr/>
            <p:nvPr>
              <p:custDataLst>
                <p:tags r:id="rId27"/>
              </p:custDataLst>
            </p:nvPr>
          </p:nvSpPr>
          <p:spPr>
            <a:xfrm rot="5400000">
              <a:off x="4475895" y="4036897"/>
              <a:ext cx="556082" cy="556082"/>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EB0"/>
                </a:solidFill>
                <a:latin typeface="微软雅黑" pitchFamily="34" charset="-122"/>
                <a:ea typeface="微软雅黑" pitchFamily="34" charset="-122"/>
              </a:endParaRPr>
            </a:p>
          </p:txBody>
        </p:sp>
        <p:sp>
          <p:nvSpPr>
            <p:cNvPr id="34" name="PA-矩形 31"/>
            <p:cNvSpPr/>
            <p:nvPr>
              <p:custDataLst>
                <p:tags r:id="rId28"/>
              </p:custDataLst>
            </p:nvPr>
          </p:nvSpPr>
          <p:spPr>
            <a:xfrm>
              <a:off x="1842845" y="5652022"/>
              <a:ext cx="1031051" cy="261610"/>
            </a:xfrm>
            <a:prstGeom prst="rect">
              <a:avLst/>
            </a:prstGeom>
          </p:spPr>
          <p:txBody>
            <a:bodyPr wrap="none">
              <a:spAutoFit/>
            </a:bodyPr>
            <a:lstStyle/>
            <a:p>
              <a:pPr algn="l"/>
              <a:r>
                <a:rPr lang="zh-CN" altLang="zh-CN" sz="1100" b="1" dirty="0">
                  <a:solidFill>
                    <a:srgbClr val="2F5EB0"/>
                  </a:solidFill>
                  <a:latin typeface="微软雅黑" pitchFamily="34" charset="-122"/>
                  <a:ea typeface="微软雅黑" pitchFamily="34" charset="-122"/>
                  <a:cs typeface="+mn-ea"/>
                </a:rPr>
                <a:t>西南交通</a:t>
              </a:r>
              <a:r>
                <a:rPr lang="zh-CN" altLang="zh-CN" sz="1100" b="1" dirty="0" smtClean="0">
                  <a:solidFill>
                    <a:srgbClr val="2F5EB0"/>
                  </a:solidFill>
                  <a:latin typeface="微软雅黑" pitchFamily="34" charset="-122"/>
                  <a:ea typeface="微软雅黑" pitchFamily="34" charset="-122"/>
                  <a:cs typeface="+mn-ea"/>
                </a:rPr>
                <a:t>大学</a:t>
              </a:r>
              <a:endParaRPr lang="zh-CN" altLang="zh-CN" sz="1100" b="1" dirty="0">
                <a:solidFill>
                  <a:srgbClr val="2F5EB0"/>
                </a:solidFill>
                <a:latin typeface="微软雅黑" pitchFamily="34" charset="-122"/>
                <a:ea typeface="微软雅黑" pitchFamily="34" charset="-122"/>
                <a:cs typeface="+mn-ea"/>
              </a:endParaRPr>
            </a:p>
          </p:txBody>
        </p:sp>
        <p:sp>
          <p:nvSpPr>
            <p:cNvPr id="35" name="PA-矩形 33"/>
            <p:cNvSpPr/>
            <p:nvPr>
              <p:custDataLst>
                <p:tags r:id="rId29"/>
              </p:custDataLst>
            </p:nvPr>
          </p:nvSpPr>
          <p:spPr>
            <a:xfrm>
              <a:off x="4941535" y="4143034"/>
              <a:ext cx="1426845" cy="261610"/>
            </a:xfrm>
            <a:prstGeom prst="rect">
              <a:avLst/>
            </a:prstGeom>
          </p:spPr>
          <p:txBody>
            <a:bodyPr wrap="square">
              <a:spAutoFit/>
            </a:bodyPr>
            <a:lstStyle/>
            <a:p>
              <a:pPr algn="l"/>
              <a:r>
                <a:rPr lang="zh-CN" altLang="zh-CN" sz="1100" b="1" dirty="0">
                  <a:solidFill>
                    <a:srgbClr val="2F5EB0"/>
                  </a:solidFill>
                  <a:latin typeface="微软雅黑" pitchFamily="34" charset="-122"/>
                  <a:ea typeface="微软雅黑" pitchFamily="34" charset="-122"/>
                  <a:cs typeface="+mn-ea"/>
                </a:rPr>
                <a:t>西南财经</a:t>
              </a:r>
              <a:r>
                <a:rPr lang="zh-CN" altLang="zh-CN" sz="1100" b="1" dirty="0" smtClean="0">
                  <a:solidFill>
                    <a:srgbClr val="2F5EB0"/>
                  </a:solidFill>
                  <a:latin typeface="微软雅黑" pitchFamily="34" charset="-122"/>
                  <a:ea typeface="微软雅黑" pitchFamily="34" charset="-122"/>
                  <a:cs typeface="+mn-ea"/>
                </a:rPr>
                <a:t>大学</a:t>
              </a:r>
              <a:endParaRPr lang="zh-CN" altLang="zh-CN" sz="1100" b="1" dirty="0">
                <a:solidFill>
                  <a:srgbClr val="2F5EB0"/>
                </a:solidFill>
                <a:latin typeface="微软雅黑" pitchFamily="34" charset="-122"/>
                <a:ea typeface="微软雅黑" pitchFamily="34" charset="-122"/>
                <a:cs typeface="+mn-ea"/>
              </a:endParaRPr>
            </a:p>
          </p:txBody>
        </p:sp>
        <p:pic>
          <p:nvPicPr>
            <p:cNvPr id="36" name="PA-图片 117" descr="2222"/>
            <p:cNvPicPr>
              <a:picLocks noChangeAspect="1"/>
            </p:cNvPicPr>
            <p:nvPr>
              <p:custDataLst>
                <p:tags r:id="rId30"/>
              </p:custDataLst>
            </p:nvPr>
          </p:nvPicPr>
          <p:blipFill rotWithShape="1">
            <a:blip r:embed="rId47" cstate="print"/>
            <a:srcRect l="2719" r="14719"/>
            <a:stretch>
              <a:fillRect/>
            </a:stretch>
          </p:blipFill>
          <p:spPr>
            <a:xfrm>
              <a:off x="413162" y="3041154"/>
              <a:ext cx="933814" cy="933814"/>
            </a:xfrm>
            <a:prstGeom prst="ellipse">
              <a:avLst/>
            </a:prstGeom>
          </p:spPr>
        </p:pic>
      </p:grpSp>
      <p:grpSp>
        <p:nvGrpSpPr>
          <p:cNvPr id="40" name="组合 39"/>
          <p:cNvGrpSpPr/>
          <p:nvPr/>
        </p:nvGrpSpPr>
        <p:grpSpPr>
          <a:xfrm>
            <a:off x="8865418" y="1216596"/>
            <a:ext cx="2756410" cy="3064465"/>
            <a:chOff x="9031692" y="725659"/>
            <a:chExt cx="2756410" cy="3064465"/>
          </a:xfrm>
        </p:grpSpPr>
        <p:pic>
          <p:nvPicPr>
            <p:cNvPr id="41" name="图片 40"/>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031692" y="725659"/>
              <a:ext cx="2756410" cy="3064465"/>
            </a:xfrm>
            <a:prstGeom prst="rect">
              <a:avLst/>
            </a:prstGeom>
          </p:spPr>
        </p:pic>
        <p:sp>
          <p:nvSpPr>
            <p:cNvPr id="42" name="矩形 41"/>
            <p:cNvSpPr/>
            <p:nvPr/>
          </p:nvSpPr>
          <p:spPr>
            <a:xfrm>
              <a:off x="9045121" y="1955509"/>
              <a:ext cx="2729552" cy="272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endParaRPr>
            </a:p>
          </p:txBody>
        </p:sp>
      </p:grpSp>
      <p:grpSp>
        <p:nvGrpSpPr>
          <p:cNvPr id="49" name="组合 48"/>
          <p:cNvGrpSpPr/>
          <p:nvPr/>
        </p:nvGrpSpPr>
        <p:grpSpPr>
          <a:xfrm>
            <a:off x="4339579" y="1436273"/>
            <a:ext cx="3915867" cy="1082311"/>
            <a:chOff x="4272411" y="1392560"/>
            <a:chExt cx="3314511" cy="1082311"/>
          </a:xfrm>
        </p:grpSpPr>
        <p:grpSp>
          <p:nvGrpSpPr>
            <p:cNvPr id="50" name="PA-组合 42"/>
            <p:cNvGrpSpPr/>
            <p:nvPr>
              <p:custDataLst>
                <p:tags r:id="rId4"/>
              </p:custDataLst>
            </p:nvPr>
          </p:nvGrpSpPr>
          <p:grpSpPr>
            <a:xfrm>
              <a:off x="4501663" y="1392560"/>
              <a:ext cx="3085259" cy="1082311"/>
              <a:chOff x="5458265" y="3671527"/>
              <a:chExt cx="3085259" cy="1082311"/>
            </a:xfrm>
          </p:grpSpPr>
          <p:sp>
            <p:nvSpPr>
              <p:cNvPr id="52" name="PA-圆角矩形 38"/>
              <p:cNvSpPr/>
              <p:nvPr>
                <p:custDataLst>
                  <p:tags r:id="rId5"/>
                </p:custDataLst>
              </p:nvPr>
            </p:nvSpPr>
            <p:spPr>
              <a:xfrm>
                <a:off x="5458265" y="3671527"/>
                <a:ext cx="3085259" cy="1004609"/>
              </a:xfrm>
              <a:prstGeom prst="roundRect">
                <a:avLst>
                  <a:gd name="adj" fmla="val 17425"/>
                </a:avLst>
              </a:prstGeom>
              <a:solidFill>
                <a:schemeClr val="accent1">
                  <a:lumMod val="75000"/>
                  <a:alpha val="76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endParaRPr>
              </a:p>
            </p:txBody>
          </p:sp>
          <p:grpSp>
            <p:nvGrpSpPr>
              <p:cNvPr id="53" name="组合 70"/>
              <p:cNvGrpSpPr/>
              <p:nvPr/>
            </p:nvGrpSpPr>
            <p:grpSpPr>
              <a:xfrm>
                <a:off x="5616709" y="3871488"/>
                <a:ext cx="2853317" cy="882350"/>
                <a:chOff x="822902" y="1578728"/>
                <a:chExt cx="2853317" cy="882350"/>
              </a:xfrm>
            </p:grpSpPr>
            <p:sp>
              <p:nvSpPr>
                <p:cNvPr id="54" name="PA-矩形 71"/>
                <p:cNvSpPr/>
                <p:nvPr>
                  <p:custDataLst>
                    <p:tags r:id="rId6"/>
                  </p:custDataLst>
                </p:nvPr>
              </p:nvSpPr>
              <p:spPr>
                <a:xfrm>
                  <a:off x="896619" y="1630081"/>
                  <a:ext cx="2779600" cy="830997"/>
                </a:xfrm>
                <a:prstGeom prst="rect">
                  <a:avLst/>
                </a:prstGeom>
              </p:spPr>
              <p:txBody>
                <a:bodyPr wrap="square">
                  <a:spAutoFit/>
                </a:bodyPr>
                <a:lstStyle/>
                <a:p>
                  <a:r>
                    <a:rPr lang="zh-CN" altLang="en-US" sz="2000" dirty="0">
                      <a:solidFill>
                        <a:schemeClr val="bg1"/>
                      </a:solidFill>
                      <a:latin typeface="微软雅黑" pitchFamily="34" charset="-122"/>
                      <a:ea typeface="微软雅黑" pitchFamily="34" charset="-122"/>
                      <a:cs typeface="+mn-ea"/>
                      <a:sym typeface="+mn-lt"/>
                    </a:rPr>
                    <a:t>全市人才总量</a:t>
                  </a:r>
                  <a:r>
                    <a:rPr lang="en-US" altLang="zh-CN" sz="2400" b="1" dirty="0">
                      <a:solidFill>
                        <a:schemeClr val="bg1"/>
                      </a:solidFill>
                      <a:latin typeface="微软雅黑" pitchFamily="34" charset="-122"/>
                      <a:ea typeface="微软雅黑" pitchFamily="34" charset="-122"/>
                      <a:cs typeface="Times New Roman" panose="02020603050405020304" pitchFamily="18" charset="0"/>
                    </a:rPr>
                    <a:t>500</a:t>
                  </a:r>
                  <a:r>
                    <a:rPr lang="zh-CN" altLang="en-US" sz="2400" b="1" dirty="0">
                      <a:solidFill>
                        <a:schemeClr val="bg1"/>
                      </a:solidFill>
                      <a:latin typeface="微软雅黑" pitchFamily="34" charset="-122"/>
                      <a:ea typeface="微软雅黑" pitchFamily="34" charset="-122"/>
                      <a:cs typeface="Times New Roman" panose="02020603050405020304" pitchFamily="18" charset="0"/>
                    </a:rPr>
                    <a:t>万</a:t>
                  </a:r>
                  <a:r>
                    <a:rPr lang="en-US" altLang="zh-CN" sz="2400" b="1" dirty="0">
                      <a:solidFill>
                        <a:schemeClr val="bg1"/>
                      </a:solidFill>
                      <a:latin typeface="微软雅黑" pitchFamily="34" charset="-122"/>
                      <a:ea typeface="微软雅黑" pitchFamily="34" charset="-122"/>
                      <a:cs typeface="Times New Roman" panose="02020603050405020304" pitchFamily="18" charset="0"/>
                    </a:rPr>
                    <a:t>+</a:t>
                  </a:r>
                  <a:endParaRPr lang="zh-CN" altLang="en-US" sz="2000" b="1" dirty="0">
                    <a:solidFill>
                      <a:schemeClr val="bg1"/>
                    </a:solidFill>
                    <a:latin typeface="微软雅黑" pitchFamily="34" charset="-122"/>
                    <a:ea typeface="微软雅黑" pitchFamily="34" charset="-122"/>
                    <a:cs typeface="Times New Roman" panose="02020603050405020304" pitchFamily="18" charset="0"/>
                  </a:endParaRPr>
                </a:p>
              </p:txBody>
            </p:sp>
            <p:cxnSp>
              <p:nvCxnSpPr>
                <p:cNvPr id="55" name="PA-直接连接符 73"/>
                <p:cNvCxnSpPr/>
                <p:nvPr>
                  <p:custDataLst>
                    <p:tags r:id="rId7"/>
                  </p:custDataLst>
                </p:nvPr>
              </p:nvCxnSpPr>
              <p:spPr>
                <a:xfrm flipH="1">
                  <a:off x="822902" y="1578728"/>
                  <a:ext cx="3055" cy="66701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51" name="直接连接符 50"/>
            <p:cNvCxnSpPr/>
            <p:nvPr/>
          </p:nvCxnSpPr>
          <p:spPr>
            <a:xfrm>
              <a:off x="4272411" y="2368691"/>
              <a:ext cx="3234601" cy="10313"/>
            </a:xfrm>
            <a:prstGeom prst="line">
              <a:avLst/>
            </a:prstGeom>
            <a:ln w="12700">
              <a:gradFill>
                <a:gsLst>
                  <a:gs pos="80000">
                    <a:schemeClr val="bg1"/>
                  </a:gs>
                  <a:gs pos="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5342604" y="2764539"/>
            <a:ext cx="3848946" cy="1601359"/>
            <a:chOff x="5500468" y="2881390"/>
            <a:chExt cx="3848946" cy="1601359"/>
          </a:xfrm>
        </p:grpSpPr>
        <p:grpSp>
          <p:nvGrpSpPr>
            <p:cNvPr id="57" name="组合 4"/>
            <p:cNvGrpSpPr/>
            <p:nvPr/>
          </p:nvGrpSpPr>
          <p:grpSpPr>
            <a:xfrm>
              <a:off x="5500468" y="2881390"/>
              <a:ext cx="3406723" cy="988007"/>
              <a:chOff x="5500468" y="1981058"/>
              <a:chExt cx="3406723" cy="988007"/>
            </a:xfrm>
          </p:grpSpPr>
          <p:sp>
            <p:nvSpPr>
              <p:cNvPr id="59" name="PA-圆角矩形 38"/>
              <p:cNvSpPr/>
              <p:nvPr>
                <p:custDataLst>
                  <p:tags r:id="rId1"/>
                </p:custDataLst>
              </p:nvPr>
            </p:nvSpPr>
            <p:spPr>
              <a:xfrm>
                <a:off x="5500468" y="1981058"/>
                <a:ext cx="3406723" cy="988007"/>
              </a:xfrm>
              <a:prstGeom prst="roundRect">
                <a:avLst>
                  <a:gd name="adj" fmla="val 17425"/>
                </a:avLst>
              </a:prstGeom>
              <a:solidFill>
                <a:schemeClr val="accent1">
                  <a:lumMod val="75000"/>
                  <a:alpha val="76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微软雅黑" pitchFamily="34" charset="-122"/>
                  <a:ea typeface="微软雅黑" pitchFamily="34" charset="-122"/>
                </a:endParaRPr>
              </a:p>
            </p:txBody>
          </p:sp>
          <p:sp>
            <p:nvSpPr>
              <p:cNvPr id="60" name="PA-矩形 84"/>
              <p:cNvSpPr/>
              <p:nvPr>
                <p:custDataLst>
                  <p:tags r:id="rId2"/>
                </p:custDataLst>
              </p:nvPr>
            </p:nvSpPr>
            <p:spPr>
              <a:xfrm>
                <a:off x="5758013" y="2015259"/>
                <a:ext cx="2965741" cy="867289"/>
              </a:xfrm>
              <a:prstGeom prst="rect">
                <a:avLst/>
              </a:prstGeom>
            </p:spPr>
            <p:txBody>
              <a:bodyPr wrap="square">
                <a:spAutoFit/>
              </a:bodyPr>
              <a:lstStyle/>
              <a:p>
                <a:pPr>
                  <a:lnSpc>
                    <a:spcPct val="120000"/>
                  </a:lnSpc>
                </a:pPr>
                <a:r>
                  <a:rPr lang="en-US" altLang="zh-CN" sz="2000" dirty="0">
                    <a:solidFill>
                      <a:schemeClr val="bg1"/>
                    </a:solidFill>
                    <a:latin typeface="微软雅黑" pitchFamily="34" charset="-122"/>
                    <a:ea typeface="微软雅黑" pitchFamily="34" charset="-122"/>
                    <a:cs typeface="+mn-ea"/>
                  </a:rPr>
                  <a:t>2019</a:t>
                </a:r>
                <a:r>
                  <a:rPr lang="zh-CN" altLang="en-US" sz="2000" dirty="0">
                    <a:solidFill>
                      <a:schemeClr val="bg1"/>
                    </a:solidFill>
                    <a:latin typeface="微软雅黑" pitchFamily="34" charset="-122"/>
                    <a:ea typeface="微软雅黑" pitchFamily="34" charset="-122"/>
                    <a:cs typeface="+mn-ea"/>
                  </a:rPr>
                  <a:t>年大学生理想就业城市排名榜</a:t>
                </a:r>
                <a:r>
                  <a:rPr lang="zh-CN" altLang="en-US" sz="2400" b="1" dirty="0">
                    <a:solidFill>
                      <a:schemeClr val="bg1"/>
                    </a:solidFill>
                    <a:latin typeface="微软雅黑" pitchFamily="34" charset="-122"/>
                    <a:ea typeface="微软雅黑" pitchFamily="34" charset="-122"/>
                    <a:cs typeface="Times New Roman" panose="02020603050405020304" pitchFamily="18" charset="0"/>
                  </a:rPr>
                  <a:t>第</a:t>
                </a:r>
                <a:r>
                  <a:rPr lang="en-US" altLang="zh-CN" sz="2400" b="1" dirty="0">
                    <a:solidFill>
                      <a:schemeClr val="bg1"/>
                    </a:solidFill>
                    <a:latin typeface="微软雅黑" pitchFamily="34" charset="-122"/>
                    <a:ea typeface="微软雅黑" pitchFamily="34" charset="-122"/>
                    <a:cs typeface="Times New Roman" panose="02020603050405020304" pitchFamily="18" charset="0"/>
                  </a:rPr>
                  <a:t>4</a:t>
                </a:r>
                <a:r>
                  <a:rPr lang="zh-CN" altLang="en-US" sz="2400" b="1" dirty="0" smtClean="0">
                    <a:solidFill>
                      <a:schemeClr val="bg1"/>
                    </a:solidFill>
                    <a:latin typeface="微软雅黑" pitchFamily="34" charset="-122"/>
                    <a:ea typeface="微软雅黑" pitchFamily="34" charset="-122"/>
                    <a:cs typeface="Times New Roman" panose="02020603050405020304" pitchFamily="18" charset="0"/>
                  </a:rPr>
                  <a:t>位</a:t>
                </a:r>
                <a:endParaRPr lang="en-US" altLang="zh-CN" sz="2400" b="1" dirty="0">
                  <a:solidFill>
                    <a:schemeClr val="bg1"/>
                  </a:solidFill>
                  <a:latin typeface="微软雅黑" pitchFamily="34" charset="-122"/>
                  <a:ea typeface="微软雅黑" pitchFamily="34" charset="-122"/>
                  <a:cs typeface="Times New Roman" panose="02020603050405020304" pitchFamily="18" charset="0"/>
                </a:endParaRPr>
              </a:p>
            </p:txBody>
          </p:sp>
          <p:cxnSp>
            <p:nvCxnSpPr>
              <p:cNvPr id="61" name="PA-直接连接符 73"/>
              <p:cNvCxnSpPr/>
              <p:nvPr>
                <p:custDataLst>
                  <p:tags r:id="rId3"/>
                </p:custDataLst>
              </p:nvPr>
            </p:nvCxnSpPr>
            <p:spPr>
              <a:xfrm>
                <a:off x="5673692" y="2079361"/>
                <a:ext cx="0" cy="81703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8" name="直接连接符 57"/>
            <p:cNvCxnSpPr/>
            <p:nvPr/>
          </p:nvCxnSpPr>
          <p:spPr>
            <a:xfrm>
              <a:off x="5727062" y="4482749"/>
              <a:ext cx="3622352" cy="0"/>
            </a:xfrm>
            <a:prstGeom prst="line">
              <a:avLst/>
            </a:prstGeom>
            <a:ln w="12700">
              <a:gradFill>
                <a:gsLst>
                  <a:gs pos="2000">
                    <a:schemeClr val="bg1"/>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grpSp>
      <p:sp>
        <p:nvSpPr>
          <p:cNvPr id="63" name="标题 1">
            <a:extLst>
              <a:ext uri="{FF2B5EF4-FFF2-40B4-BE49-F238E27FC236}">
                <a16:creationId xmlns:a16="http://schemas.microsoft.com/office/drawing/2014/main" xmlns="" id="{F215B8D8-2507-4D71-BA82-2EFC69309A25}"/>
              </a:ext>
            </a:extLst>
          </p:cNvPr>
          <p:cNvSpPr txBox="1"/>
          <p:nvPr/>
        </p:nvSpPr>
        <p:spPr>
          <a:xfrm>
            <a:off x="50799" y="186033"/>
            <a:ext cx="3524127"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（六）人才可得性强</a:t>
            </a:r>
            <a:endParaRPr lang="en-US" altLang="en-US" sz="2600" dirty="0">
              <a:solidFill>
                <a:schemeClr val="bg1"/>
              </a:solidFill>
              <a:cs typeface="华文宋体" panose="02010600040101010101" charset="-122"/>
            </a:endParaRPr>
          </a:p>
        </p:txBody>
      </p:sp>
      <p:sp>
        <p:nvSpPr>
          <p:cNvPr id="46" name="矩形 45"/>
          <p:cNvSpPr/>
          <p:nvPr/>
        </p:nvSpPr>
        <p:spPr>
          <a:xfrm>
            <a:off x="4458256" y="4212624"/>
            <a:ext cx="7397590" cy="2505301"/>
          </a:xfrm>
          <a:prstGeom prst="rect">
            <a:avLst/>
          </a:prstGeom>
        </p:spPr>
        <p:txBody>
          <a:bodyPr wrap="square">
            <a:spAutoFit/>
          </a:bodyPr>
          <a:lstStyle/>
          <a:p>
            <a:pPr>
              <a:lnSpc>
                <a:spcPct val="140000"/>
              </a:lnSpc>
            </a:pPr>
            <a:r>
              <a:rPr lang="zh-CN" altLang="en-US" sz="2000" dirty="0">
                <a:solidFill>
                  <a:srgbClr val="2F5EB0"/>
                </a:solidFill>
                <a:latin typeface="微软雅黑" pitchFamily="34" charset="-122"/>
                <a:ea typeface="微软雅黑" pitchFamily="34" charset="-122"/>
                <a:cs typeface="+mn-ea"/>
                <a:sym typeface="+mn-lt"/>
              </a:rPr>
              <a:t>高校</a:t>
            </a:r>
            <a:r>
              <a:rPr lang="en-US" altLang="zh-CN" sz="2800" b="1" dirty="0">
                <a:solidFill>
                  <a:srgbClr val="2F5EB0"/>
                </a:solidFill>
                <a:latin typeface="微软雅黑" pitchFamily="34" charset="-122"/>
                <a:ea typeface="微软雅黑" pitchFamily="34" charset="-122"/>
                <a:cs typeface="Times New Roman" panose="02020603050405020304" pitchFamily="18" charset="0"/>
                <a:sym typeface="+mn-lt"/>
              </a:rPr>
              <a:t>56</a:t>
            </a:r>
            <a:r>
              <a:rPr lang="zh-CN" altLang="en-US" dirty="0" smtClean="0">
                <a:solidFill>
                  <a:srgbClr val="2F5EB0"/>
                </a:solidFill>
                <a:latin typeface="微软雅黑" pitchFamily="34" charset="-122"/>
                <a:ea typeface="微软雅黑" pitchFamily="34" charset="-122"/>
                <a:cs typeface="+mn-ea"/>
                <a:sym typeface="+mn-lt"/>
              </a:rPr>
              <a:t>家    </a:t>
            </a:r>
            <a:r>
              <a:rPr lang="zh-CN" altLang="en-US" dirty="0" smtClean="0">
                <a:solidFill>
                  <a:srgbClr val="2F5EB0"/>
                </a:solidFill>
                <a:latin typeface="微软雅黑" pitchFamily="34" charset="-122"/>
                <a:ea typeface="微软雅黑" pitchFamily="34" charset="-122"/>
                <a:cs typeface="+mn-ea"/>
              </a:rPr>
              <a:t>在校学生约</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75</a:t>
            </a:r>
            <a:r>
              <a:rPr lang="zh-CN" altLang="en-US" dirty="0" smtClean="0">
                <a:solidFill>
                  <a:srgbClr val="2F5EB0"/>
                </a:solidFill>
                <a:latin typeface="微软雅黑" pitchFamily="34" charset="-122"/>
                <a:ea typeface="微软雅黑" pitchFamily="34" charset="-122"/>
                <a:cs typeface="+mn-ea"/>
              </a:rPr>
              <a:t>万人   每年</a:t>
            </a:r>
            <a:r>
              <a:rPr lang="ja-JP" altLang="en-US" dirty="0" smtClean="0">
                <a:solidFill>
                  <a:srgbClr val="2F5EB0"/>
                </a:solidFill>
                <a:latin typeface="微软雅黑" pitchFamily="34" charset="-122"/>
                <a:ea typeface="微软雅黑" pitchFamily="34" charset="-122"/>
                <a:cs typeface="+mn-ea"/>
              </a:rPr>
              <a:t>新</a:t>
            </a:r>
            <a:r>
              <a:rPr lang="zh-CN" altLang="en-US" dirty="0" smtClean="0">
                <a:solidFill>
                  <a:srgbClr val="2F5EB0"/>
                </a:solidFill>
                <a:latin typeface="微软雅黑" pitchFamily="34" charset="-122"/>
                <a:ea typeface="微软雅黑" pitchFamily="34" charset="-122"/>
                <a:cs typeface="+mn-ea"/>
              </a:rPr>
              <a:t>毕业生</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25</a:t>
            </a:r>
            <a:r>
              <a:rPr lang="zh-CN" altLang="en-US" dirty="0" smtClean="0">
                <a:solidFill>
                  <a:srgbClr val="2F5EB0"/>
                </a:solidFill>
                <a:latin typeface="微软雅黑" pitchFamily="34" charset="-122"/>
                <a:ea typeface="微软雅黑" pitchFamily="34" charset="-122"/>
                <a:cs typeface="+mn-ea"/>
              </a:rPr>
              <a:t>万</a:t>
            </a:r>
            <a:r>
              <a:rPr lang="ja-JP" altLang="en-US" dirty="0" smtClean="0">
                <a:solidFill>
                  <a:srgbClr val="2F5EB0"/>
                </a:solidFill>
                <a:latin typeface="微软雅黑" pitchFamily="34" charset="-122"/>
                <a:ea typeface="微软雅黑" pitchFamily="34" charset="-122"/>
                <a:cs typeface="+mn-ea"/>
              </a:rPr>
              <a:t>人</a:t>
            </a:r>
            <a:endParaRPr lang="en-US" altLang="ja-JP" dirty="0" smtClean="0">
              <a:solidFill>
                <a:srgbClr val="2F5EB0"/>
              </a:solidFill>
              <a:latin typeface="微软雅黑" pitchFamily="34" charset="-122"/>
              <a:ea typeface="微软雅黑" pitchFamily="34" charset="-122"/>
              <a:cs typeface="+mn-ea"/>
            </a:endParaRPr>
          </a:p>
          <a:p>
            <a:pPr>
              <a:lnSpc>
                <a:spcPct val="140000"/>
              </a:lnSpc>
            </a:pPr>
            <a:r>
              <a:rPr lang="zh-CN" altLang="en-US" dirty="0" smtClean="0">
                <a:solidFill>
                  <a:srgbClr val="2F5EB0"/>
                </a:solidFill>
                <a:latin typeface="微软雅黑" pitchFamily="34" charset="-122"/>
                <a:ea typeface="微软雅黑" pitchFamily="34" charset="-122"/>
                <a:cs typeface="+mn-ea"/>
              </a:rPr>
              <a:t>四川省高校</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110</a:t>
            </a:r>
            <a:r>
              <a:rPr lang="zh-CN" altLang="en-US" dirty="0" smtClean="0">
                <a:solidFill>
                  <a:srgbClr val="2F5EB0"/>
                </a:solidFill>
                <a:latin typeface="微软雅黑" pitchFamily="34" charset="-122"/>
                <a:ea typeface="微软雅黑" pitchFamily="34" charset="-122"/>
                <a:cs typeface="+mn-ea"/>
              </a:rPr>
              <a:t>家   在校学生超</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180</a:t>
            </a:r>
            <a:r>
              <a:rPr lang="zh-CN" altLang="en-US" dirty="0" smtClean="0">
                <a:solidFill>
                  <a:srgbClr val="2F5EB0"/>
                </a:solidFill>
                <a:latin typeface="微软雅黑" pitchFamily="34" charset="-122"/>
                <a:ea typeface="微软雅黑" pitchFamily="34" charset="-122"/>
                <a:cs typeface="+mn-ea"/>
              </a:rPr>
              <a:t>万人</a:t>
            </a:r>
            <a:endParaRPr lang="en-US" altLang="zh-CN" dirty="0" smtClean="0">
              <a:solidFill>
                <a:srgbClr val="2F5EB0"/>
              </a:solidFill>
              <a:latin typeface="微软雅黑" pitchFamily="34" charset="-122"/>
              <a:ea typeface="微软雅黑" pitchFamily="34" charset="-122"/>
              <a:cs typeface="+mn-ea"/>
            </a:endParaRPr>
          </a:p>
          <a:p>
            <a:pPr>
              <a:lnSpc>
                <a:spcPct val="140000"/>
              </a:lnSpc>
            </a:pPr>
            <a:r>
              <a:rPr lang="zh-CN" altLang="en-US" dirty="0" smtClean="0">
                <a:solidFill>
                  <a:srgbClr val="2F5EB0"/>
                </a:solidFill>
                <a:latin typeface="微软雅黑" pitchFamily="34" charset="-122"/>
                <a:ea typeface="微软雅黑" pitchFamily="34" charset="-122"/>
                <a:cs typeface="+mn-ea"/>
              </a:rPr>
              <a:t>中专</a:t>
            </a:r>
            <a:r>
              <a:rPr lang="ja-JP" altLang="en-US" dirty="0" smtClean="0">
                <a:solidFill>
                  <a:srgbClr val="2F5EB0"/>
                </a:solidFill>
                <a:latin typeface="微软雅黑" pitchFamily="34" charset="-122"/>
                <a:ea typeface="微软雅黑" pitchFamily="34" charset="-122"/>
                <a:cs typeface="+mn-ea"/>
              </a:rPr>
              <a:t>学校</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125</a:t>
            </a:r>
            <a:r>
              <a:rPr lang="zh-CN" altLang="en-US" dirty="0" smtClean="0">
                <a:solidFill>
                  <a:srgbClr val="2F5EB0"/>
                </a:solidFill>
                <a:latin typeface="微软雅黑" pitchFamily="34" charset="-122"/>
                <a:ea typeface="微软雅黑" pitchFamily="34" charset="-122"/>
                <a:cs typeface="+mn-ea"/>
              </a:rPr>
              <a:t>所    在校学生超</a:t>
            </a:r>
            <a:r>
              <a:rPr lang="en-US" altLang="zh-CN" sz="2800" b="1" dirty="0" smtClean="0">
                <a:solidFill>
                  <a:srgbClr val="2F5EB0"/>
                </a:solidFill>
                <a:latin typeface="微软雅黑" pitchFamily="34" charset="-122"/>
                <a:ea typeface="微软雅黑" pitchFamily="34" charset="-122"/>
                <a:cs typeface="Times New Roman" panose="02020603050405020304" pitchFamily="18" charset="0"/>
              </a:rPr>
              <a:t>28</a:t>
            </a:r>
            <a:r>
              <a:rPr lang="zh-CN" altLang="en-US" dirty="0" smtClean="0">
                <a:solidFill>
                  <a:srgbClr val="2F5EB0"/>
                </a:solidFill>
                <a:latin typeface="微软雅黑" pitchFamily="34" charset="-122"/>
                <a:ea typeface="微软雅黑" pitchFamily="34" charset="-122"/>
                <a:cs typeface="+mn-ea"/>
              </a:rPr>
              <a:t>万人</a:t>
            </a:r>
            <a:endParaRPr lang="en-US" altLang="zh-CN" dirty="0" smtClean="0">
              <a:solidFill>
                <a:srgbClr val="2F5EB0"/>
              </a:solidFill>
              <a:latin typeface="微软雅黑" pitchFamily="34" charset="-122"/>
              <a:ea typeface="微软雅黑" pitchFamily="34" charset="-122"/>
              <a:cs typeface="+mn-ea"/>
            </a:endParaRPr>
          </a:p>
          <a:p>
            <a:pPr>
              <a:lnSpc>
                <a:spcPct val="140000"/>
              </a:lnSpc>
            </a:pPr>
            <a:r>
              <a:rPr lang="en-US" altLang="zh-CN" dirty="0" smtClean="0">
                <a:solidFill>
                  <a:srgbClr val="2F5EB0"/>
                </a:solidFill>
                <a:latin typeface="微软雅黑" pitchFamily="34" charset="-122"/>
                <a:ea typeface="微软雅黑" pitchFamily="34" charset="-122"/>
                <a:sym typeface="Times New Roman" panose="02020603050405020304" pitchFamily="18" charset="0"/>
              </a:rPr>
              <a:t>2018</a:t>
            </a:r>
            <a:r>
              <a:rPr lang="zh-CN" altLang="en-US" dirty="0" smtClean="0">
                <a:solidFill>
                  <a:srgbClr val="2F5EB0"/>
                </a:solidFill>
                <a:latin typeface="微软雅黑" pitchFamily="34" charset="-122"/>
                <a:ea typeface="微软雅黑" pitchFamily="34" charset="-122"/>
                <a:sym typeface="Times New Roman" panose="02020603050405020304" pitchFamily="18" charset="0"/>
              </a:rPr>
              <a:t>年度累计吸引</a:t>
            </a:r>
            <a:r>
              <a:rPr lang="en-US" altLang="zh-CN" sz="2800" b="1" dirty="0" smtClean="0">
                <a:solidFill>
                  <a:srgbClr val="2F5EB0"/>
                </a:solidFill>
                <a:latin typeface="微软雅黑" pitchFamily="34" charset="-122"/>
                <a:ea typeface="微软雅黑" pitchFamily="34" charset="-122"/>
                <a:sym typeface="Times New Roman" panose="02020603050405020304" pitchFamily="18" charset="0"/>
              </a:rPr>
              <a:t>25</a:t>
            </a:r>
            <a:r>
              <a:rPr lang="zh-CN" altLang="en-US" sz="2800" b="1" dirty="0" smtClean="0">
                <a:solidFill>
                  <a:srgbClr val="2F5EB0"/>
                </a:solidFill>
                <a:latin typeface="微软雅黑" pitchFamily="34" charset="-122"/>
                <a:ea typeface="微软雅黑" pitchFamily="34" charset="-122"/>
                <a:sym typeface="Times New Roman" panose="02020603050405020304" pitchFamily="18" charset="0"/>
              </a:rPr>
              <a:t>万</a:t>
            </a:r>
            <a:r>
              <a:rPr lang="zh-CN" altLang="en-US" dirty="0" smtClean="0">
                <a:solidFill>
                  <a:srgbClr val="2F5EB0"/>
                </a:solidFill>
                <a:latin typeface="微软雅黑" pitchFamily="34" charset="-122"/>
                <a:ea typeface="微软雅黑" pitchFamily="34" charset="-122"/>
                <a:sym typeface="Times New Roman" panose="02020603050405020304" pitchFamily="18" charset="0"/>
              </a:rPr>
              <a:t>青年人才落户</a:t>
            </a:r>
            <a:endParaRPr lang="en-US" altLang="zh-CN" dirty="0" smtClean="0">
              <a:solidFill>
                <a:srgbClr val="2F5EB0"/>
              </a:solidFill>
              <a:latin typeface="微软雅黑" pitchFamily="34" charset="-122"/>
              <a:ea typeface="微软雅黑" pitchFamily="34" charset="-122"/>
              <a:sym typeface="Times New Roman" panose="02020603050405020304" pitchFamily="18" charset="0"/>
            </a:endParaRPr>
          </a:p>
        </p:txBody>
      </p:sp>
      <p:pic>
        <p:nvPicPr>
          <p:cNvPr id="68" name="图片 67"/>
          <p:cNvPicPr>
            <a:picLocks noChangeAspect="1"/>
          </p:cNvPicPr>
          <p:nvPr/>
        </p:nvPicPr>
        <p:blipFill rotWithShape="1">
          <a:blip r:embed="rId49" cstate="print">
            <a:extLst>
              <a:ext uri="{28A0092B-C50C-407E-A947-70E740481C1C}">
                <a14:useLocalDpi xmlns:a14="http://schemas.microsoft.com/office/drawing/2010/main" val="0"/>
              </a:ext>
            </a:extLst>
          </a:blip>
          <a:srcRect l="1870" t="3924" r="1870" b="4307"/>
          <a:stretch>
            <a:fillRect/>
          </a:stretch>
        </p:blipFill>
        <p:spPr>
          <a:xfrm>
            <a:off x="9479582" y="5229994"/>
            <a:ext cx="2304841" cy="1289823"/>
          </a:xfrm>
          <a:prstGeom prst="roundRect">
            <a:avLst>
              <a:gd name="adj" fmla="val 23419"/>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827528" y="3082500"/>
            <a:ext cx="629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anose="020B0503020204020204" pitchFamily="34" charset="-122"/>
                <a:ea typeface="微软雅黑" panose="020B0503020204020204" pitchFamily="34" charset="-122"/>
              </a:rPr>
              <a:t>二、成都通航产业发展情况</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（一）发展机遇</a:t>
            </a:r>
            <a:endParaRPr lang="en-US" altLang="en-US" sz="2600" dirty="0">
              <a:solidFill>
                <a:schemeClr val="bg1"/>
              </a:solidFill>
              <a:cs typeface="华文宋体" panose="02010600040101010101" charset="-122"/>
            </a:endParaRPr>
          </a:p>
        </p:txBody>
      </p:sp>
      <p:sp>
        <p:nvSpPr>
          <p:cNvPr id="6" name="AutoShape 4"/>
          <p:cNvSpPr>
            <a:spLocks noChangeArrowheads="1"/>
          </p:cNvSpPr>
          <p:nvPr/>
        </p:nvSpPr>
        <p:spPr bwMode="gray">
          <a:xfrm>
            <a:off x="326058" y="1142554"/>
            <a:ext cx="11520000" cy="2520280"/>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zh-CN" altLang="en-US">
              <a:latin typeface="微软雅黑" pitchFamily="34" charset="-122"/>
              <a:ea typeface="微软雅黑" pitchFamily="34" charset="-122"/>
            </a:endParaRPr>
          </a:p>
        </p:txBody>
      </p:sp>
      <p:grpSp>
        <p:nvGrpSpPr>
          <p:cNvPr id="18" name="组合 17"/>
          <p:cNvGrpSpPr/>
          <p:nvPr/>
        </p:nvGrpSpPr>
        <p:grpSpPr>
          <a:xfrm>
            <a:off x="656886" y="1858318"/>
            <a:ext cx="1224136" cy="1068388"/>
            <a:chOff x="1618518" y="1989634"/>
            <a:chExt cx="1224136" cy="1068388"/>
          </a:xfrm>
        </p:grpSpPr>
        <p:grpSp>
          <p:nvGrpSpPr>
            <p:cNvPr id="17" name="组合 16"/>
            <p:cNvGrpSpPr/>
            <p:nvPr/>
          </p:nvGrpSpPr>
          <p:grpSpPr>
            <a:xfrm>
              <a:off x="1618518" y="1989634"/>
              <a:ext cx="1224136" cy="1068388"/>
              <a:chOff x="1618518" y="1401378"/>
              <a:chExt cx="1224136" cy="1068388"/>
            </a:xfrm>
          </p:grpSpPr>
          <p:sp>
            <p:nvSpPr>
              <p:cNvPr id="7" name="AutoShape 5"/>
              <p:cNvSpPr>
                <a:spLocks noChangeArrowheads="1"/>
              </p:cNvSpPr>
              <p:nvPr/>
            </p:nvSpPr>
            <p:spPr bwMode="gray">
              <a:xfrm>
                <a:off x="1680940" y="1401378"/>
                <a:ext cx="1071563" cy="1068388"/>
              </a:xfrm>
              <a:prstGeom prst="roundRect">
                <a:avLst>
                  <a:gd name="adj" fmla="val 11921"/>
                </a:avLst>
              </a:prstGeom>
              <a:gradFill rotWithShape="1">
                <a:gsLst>
                  <a:gs pos="0">
                    <a:srgbClr val="0066CC"/>
                  </a:gs>
                  <a:gs pos="100000">
                    <a:srgbClr val="0066CC">
                      <a:gamma/>
                      <a:shade val="69804"/>
                      <a:invGamma/>
                    </a:srgbClr>
                  </a:gs>
                </a:gsLst>
                <a:lin ang="5400000" scaled="1"/>
              </a:gradFill>
              <a:ln w="38100">
                <a:solidFill>
                  <a:schemeClr val="tx1"/>
                </a:solid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9" name="Text Box 7"/>
              <p:cNvSpPr txBox="1">
                <a:spLocks noChangeArrowheads="1"/>
              </p:cNvSpPr>
              <p:nvPr/>
            </p:nvSpPr>
            <p:spPr bwMode="gray">
              <a:xfrm>
                <a:off x="1618518" y="1521010"/>
                <a:ext cx="1224136" cy="830997"/>
              </a:xfrm>
              <a:prstGeom prst="rect">
                <a:avLst/>
              </a:prstGeom>
              <a:noFill/>
              <a:ln w="9525" algn="ctr">
                <a:noFill/>
                <a:miter lim="800000"/>
                <a:headEnd/>
                <a:tailEnd/>
              </a:ln>
              <a:effectLst/>
            </p:spPr>
            <p:txBody>
              <a:bodyPr wrap="square">
                <a:spAutoFit/>
              </a:bodyPr>
              <a:lstStyle/>
              <a:p>
                <a:pPr algn="ctr" eaLnBrk="0" hangingPunct="0"/>
                <a:r>
                  <a:rPr lang="zh-CN" altLang="en-US" sz="2400" b="1" dirty="0" smtClean="0">
                    <a:solidFill>
                      <a:schemeClr val="bg1"/>
                    </a:solidFill>
                    <a:latin typeface="微软雅黑" pitchFamily="34" charset="-122"/>
                    <a:ea typeface="微软雅黑" pitchFamily="34" charset="-122"/>
                  </a:rPr>
                  <a:t>国家</a:t>
                </a:r>
                <a:endParaRPr lang="en-US" altLang="zh-CN" sz="2400" b="1" dirty="0" smtClean="0">
                  <a:solidFill>
                    <a:schemeClr val="bg1"/>
                  </a:solidFill>
                  <a:latin typeface="微软雅黑" pitchFamily="34" charset="-122"/>
                  <a:ea typeface="微软雅黑" pitchFamily="34" charset="-122"/>
                </a:endParaRPr>
              </a:p>
              <a:p>
                <a:pPr algn="ctr" eaLnBrk="0" hangingPunct="0"/>
                <a:r>
                  <a:rPr lang="zh-CN" altLang="en-US" sz="2400" b="1" dirty="0" smtClean="0">
                    <a:solidFill>
                      <a:schemeClr val="bg1"/>
                    </a:solidFill>
                    <a:latin typeface="微软雅黑" pitchFamily="34" charset="-122"/>
                    <a:ea typeface="微软雅黑" pitchFamily="34" charset="-122"/>
                  </a:rPr>
                  <a:t>目标</a:t>
                </a:r>
                <a:endParaRPr lang="en-US" altLang="zh-CN" sz="2400" b="1" dirty="0">
                  <a:solidFill>
                    <a:schemeClr val="bg1"/>
                  </a:solidFill>
                  <a:effectLst>
                    <a:outerShdw blurRad="38100" dist="38100" dir="2700000" algn="tl">
                      <a:srgbClr val="000000"/>
                    </a:outerShdw>
                  </a:effectLst>
                  <a:latin typeface="微软雅黑" pitchFamily="34" charset="-122"/>
                  <a:ea typeface="微软雅黑" pitchFamily="34" charset="-122"/>
                </a:endParaRPr>
              </a:p>
            </p:txBody>
          </p:sp>
        </p:grpSp>
        <p:sp>
          <p:nvSpPr>
            <p:cNvPr id="8" name="Freeform 6"/>
            <p:cNvSpPr>
              <a:spLocks/>
            </p:cNvSpPr>
            <p:nvPr/>
          </p:nvSpPr>
          <p:spPr bwMode="gray">
            <a:xfrm>
              <a:off x="1747615" y="2055094"/>
              <a:ext cx="534988" cy="53498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66CC">
                    <a:gamma/>
                    <a:tint val="54510"/>
                    <a:invGamma/>
                  </a:srgbClr>
                </a:gs>
                <a:gs pos="50000">
                  <a:srgbClr val="0066CC">
                    <a:alpha val="0"/>
                  </a:srgbClr>
                </a:gs>
                <a:gs pos="100000">
                  <a:srgbClr val="0066CC">
                    <a:gamma/>
                    <a:tint val="54510"/>
                    <a:invGamma/>
                  </a:srgbClr>
                </a:gs>
              </a:gsLst>
              <a:lin ang="2700000" scaled="1"/>
            </a:gradFill>
            <a:ln w="0">
              <a:noFill/>
              <a:prstDash val="solid"/>
              <a:round/>
              <a:headEnd/>
              <a:tailEnd/>
            </a:ln>
          </p:spPr>
          <p:txBody>
            <a:bodyPr/>
            <a:lstStyle/>
            <a:p>
              <a:endParaRPr lang="zh-CN" altLang="en-US">
                <a:latin typeface="微软雅黑" pitchFamily="34" charset="-122"/>
                <a:ea typeface="微软雅黑" pitchFamily="34" charset="-122"/>
              </a:endParaRPr>
            </a:p>
          </p:txBody>
        </p:sp>
      </p:grpSp>
      <p:sp>
        <p:nvSpPr>
          <p:cNvPr id="19" name="矩形 18"/>
          <p:cNvSpPr/>
          <p:nvPr/>
        </p:nvSpPr>
        <p:spPr>
          <a:xfrm>
            <a:off x="621962" y="2972346"/>
            <a:ext cx="1332416" cy="499624"/>
          </a:xfrm>
          <a:prstGeom prst="rect">
            <a:avLst/>
          </a:prstGeom>
        </p:spPr>
        <p:txBody>
          <a:bodyPr wrap="none">
            <a:spAutoFit/>
          </a:bodyPr>
          <a:lstStyle/>
          <a:p>
            <a:pPr>
              <a:lnSpc>
                <a:spcPct val="150000"/>
              </a:lnSpc>
            </a:pPr>
            <a:r>
              <a:rPr lang="zh-CN" altLang="en-US" sz="2000" b="1" dirty="0" smtClean="0">
                <a:solidFill>
                  <a:schemeClr val="accent1">
                    <a:lumMod val="50000"/>
                  </a:schemeClr>
                </a:solidFill>
                <a:latin typeface="微软雅黑" pitchFamily="34" charset="-122"/>
                <a:ea typeface="微软雅黑" pitchFamily="34" charset="-122"/>
              </a:rPr>
              <a:t>至</a:t>
            </a:r>
            <a:r>
              <a:rPr lang="en-US" altLang="zh-CN" sz="2000" b="1" dirty="0" smtClean="0">
                <a:solidFill>
                  <a:schemeClr val="accent1">
                    <a:lumMod val="50000"/>
                  </a:schemeClr>
                </a:solidFill>
                <a:latin typeface="微软雅黑" pitchFamily="34" charset="-122"/>
                <a:ea typeface="微软雅黑" pitchFamily="34" charset="-122"/>
              </a:rPr>
              <a:t>2020</a:t>
            </a:r>
            <a:r>
              <a:rPr lang="zh-CN" altLang="en-US" sz="2000" b="1" dirty="0" smtClean="0">
                <a:solidFill>
                  <a:schemeClr val="accent1">
                    <a:lumMod val="50000"/>
                  </a:schemeClr>
                </a:solidFill>
                <a:latin typeface="微软雅黑" pitchFamily="34" charset="-122"/>
                <a:ea typeface="微软雅黑" pitchFamily="34" charset="-122"/>
              </a:rPr>
              <a:t>年</a:t>
            </a:r>
            <a:endParaRPr lang="en-US" altLang="zh-CN" sz="2000" b="1" dirty="0" smtClean="0">
              <a:solidFill>
                <a:schemeClr val="accent1">
                  <a:lumMod val="50000"/>
                </a:schemeClr>
              </a:solidFill>
              <a:latin typeface="微软雅黑" pitchFamily="34" charset="-122"/>
              <a:ea typeface="微软雅黑" pitchFamily="34" charset="-122"/>
            </a:endParaRPr>
          </a:p>
        </p:txBody>
      </p:sp>
      <p:sp>
        <p:nvSpPr>
          <p:cNvPr id="25" name="AutoShape 109"/>
          <p:cNvSpPr>
            <a:spLocks noChangeArrowheads="1"/>
          </p:cNvSpPr>
          <p:nvPr/>
        </p:nvSpPr>
        <p:spPr bwMode="gray">
          <a:xfrm>
            <a:off x="5807174" y="1654990"/>
            <a:ext cx="2520000" cy="1872000"/>
          </a:xfrm>
          <a:prstGeom prst="roundRect">
            <a:avLst>
              <a:gd name="adj" fmla="val 16667"/>
            </a:avLst>
          </a:prstGeom>
          <a:solidFill>
            <a:schemeClr val="accent1"/>
          </a:solidFill>
          <a:ln w="9525">
            <a:no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34" name="Text Box 118"/>
          <p:cNvSpPr txBox="1">
            <a:spLocks noChangeArrowheads="1"/>
          </p:cNvSpPr>
          <p:nvPr/>
        </p:nvSpPr>
        <p:spPr bwMode="gray">
          <a:xfrm>
            <a:off x="6032835" y="2270621"/>
            <a:ext cx="1973263" cy="307777"/>
          </a:xfrm>
          <a:prstGeom prst="rect">
            <a:avLst/>
          </a:prstGeom>
          <a:noFill/>
          <a:ln w="9525" algn="ctr">
            <a:noFill/>
            <a:miter lim="800000"/>
            <a:headEnd/>
            <a:tailEnd/>
          </a:ln>
          <a:effectLst/>
        </p:spPr>
        <p:txBody>
          <a:bodyPr wrap="square">
            <a:spAutoFit/>
          </a:bodyPr>
          <a:lstStyle/>
          <a:p>
            <a:pPr algn="ctr"/>
            <a:r>
              <a:rPr lang="zh-CN" altLang="en-US" sz="1400" b="1" dirty="0" smtClean="0">
                <a:solidFill>
                  <a:schemeClr val="bg1"/>
                </a:solidFill>
                <a:latin typeface="微软雅黑" pitchFamily="34" charset="-122"/>
                <a:ea typeface="微软雅黑" pitchFamily="34" charset="-122"/>
              </a:rPr>
              <a:t>安全、有序、协调</a:t>
            </a:r>
            <a:endParaRPr lang="en-US" altLang="zh-CN" sz="1400" b="1" dirty="0" smtClean="0">
              <a:solidFill>
                <a:schemeClr val="bg1"/>
              </a:solidFill>
              <a:latin typeface="微软雅黑" pitchFamily="34" charset="-122"/>
              <a:ea typeface="微软雅黑" pitchFamily="34" charset="-122"/>
            </a:endParaRPr>
          </a:p>
        </p:txBody>
      </p:sp>
      <p:grpSp>
        <p:nvGrpSpPr>
          <p:cNvPr id="123" name="组合 122"/>
          <p:cNvGrpSpPr/>
          <p:nvPr/>
        </p:nvGrpSpPr>
        <p:grpSpPr>
          <a:xfrm>
            <a:off x="6670126" y="1327718"/>
            <a:ext cx="642937" cy="642938"/>
            <a:chOff x="7959849" y="-746670"/>
            <a:chExt cx="642937" cy="642938"/>
          </a:xfrm>
        </p:grpSpPr>
        <p:grpSp>
          <p:nvGrpSpPr>
            <p:cNvPr id="121" name="组合 120"/>
            <p:cNvGrpSpPr/>
            <p:nvPr/>
          </p:nvGrpSpPr>
          <p:grpSpPr>
            <a:xfrm>
              <a:off x="7959849" y="-746670"/>
              <a:ext cx="642937" cy="642938"/>
              <a:chOff x="6599262" y="189434"/>
              <a:chExt cx="642937" cy="642938"/>
            </a:xfrm>
          </p:grpSpPr>
          <p:sp>
            <p:nvSpPr>
              <p:cNvPr id="115" name="Oval 62"/>
              <p:cNvSpPr>
                <a:spLocks noChangeArrowheads="1"/>
              </p:cNvSpPr>
              <p:nvPr/>
            </p:nvSpPr>
            <p:spPr bwMode="gray">
              <a:xfrm>
                <a:off x="6599262" y="189434"/>
                <a:ext cx="642937" cy="642938"/>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116" name="Oval 63"/>
              <p:cNvSpPr>
                <a:spLocks noChangeArrowheads="1"/>
              </p:cNvSpPr>
              <p:nvPr/>
            </p:nvSpPr>
            <p:spPr bwMode="gray">
              <a:xfrm>
                <a:off x="6605999" y="194246"/>
                <a:ext cx="621762" cy="62272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117" name="Oval 64"/>
              <p:cNvSpPr>
                <a:spLocks noChangeArrowheads="1"/>
              </p:cNvSpPr>
              <p:nvPr/>
            </p:nvSpPr>
            <p:spPr bwMode="gray">
              <a:xfrm>
                <a:off x="6613699" y="198096"/>
                <a:ext cx="607325" cy="60732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118" name="Oval 65"/>
              <p:cNvSpPr>
                <a:spLocks noChangeArrowheads="1"/>
              </p:cNvSpPr>
              <p:nvPr/>
            </p:nvSpPr>
            <p:spPr bwMode="gray">
              <a:xfrm>
                <a:off x="6620437" y="203871"/>
                <a:ext cx="577488" cy="56690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119" name="Oval 66"/>
              <p:cNvSpPr>
                <a:spLocks noChangeArrowheads="1"/>
              </p:cNvSpPr>
              <p:nvPr/>
            </p:nvSpPr>
            <p:spPr bwMode="gray">
              <a:xfrm>
                <a:off x="6654123" y="219271"/>
                <a:ext cx="513002" cy="46102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dirty="0"/>
              </a:p>
            </p:txBody>
          </p:sp>
        </p:grpSp>
        <p:sp>
          <p:nvSpPr>
            <p:cNvPr id="33" name="Text Box 117"/>
            <p:cNvSpPr txBox="1">
              <a:spLocks noChangeArrowheads="1"/>
            </p:cNvSpPr>
            <p:nvPr/>
          </p:nvSpPr>
          <p:spPr bwMode="gray">
            <a:xfrm>
              <a:off x="7980114" y="-594146"/>
              <a:ext cx="595313" cy="338138"/>
            </a:xfrm>
            <a:prstGeom prst="rect">
              <a:avLst/>
            </a:prstGeom>
            <a:noFill/>
            <a:ln w="9525" algn="ctr">
              <a:noFill/>
              <a:miter lim="800000"/>
              <a:headEnd/>
              <a:tailEnd/>
            </a:ln>
            <a:effectLst/>
          </p:spPr>
          <p:txBody>
            <a:bodyPr wrap="none">
              <a:spAutoFit/>
            </a:bodyPr>
            <a:lstStyle/>
            <a:p>
              <a:r>
                <a:rPr lang="zh-CN" altLang="en-US" sz="1600" b="1" dirty="0" smtClean="0">
                  <a:solidFill>
                    <a:srgbClr val="C00000"/>
                  </a:solidFill>
                  <a:latin typeface="微软雅黑" pitchFamily="34" charset="-122"/>
                  <a:ea typeface="微软雅黑" pitchFamily="34" charset="-122"/>
                </a:rPr>
                <a:t>格局</a:t>
              </a:r>
              <a:endParaRPr lang="en-US" altLang="zh-CN" sz="1600" b="1" dirty="0">
                <a:solidFill>
                  <a:srgbClr val="C00000"/>
                </a:solidFill>
                <a:latin typeface="微软雅黑" pitchFamily="34" charset="-122"/>
                <a:ea typeface="微软雅黑" pitchFamily="34" charset="-122"/>
              </a:endParaRPr>
            </a:p>
          </p:txBody>
        </p:sp>
      </p:grpSp>
      <p:sp>
        <p:nvSpPr>
          <p:cNvPr id="66" name="AutoShape 4"/>
          <p:cNvSpPr>
            <a:spLocks noChangeArrowheads="1"/>
          </p:cNvSpPr>
          <p:nvPr/>
        </p:nvSpPr>
        <p:spPr bwMode="gray">
          <a:xfrm>
            <a:off x="331654" y="4047084"/>
            <a:ext cx="11520000" cy="2520280"/>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zh-CN" altLang="en-US">
              <a:latin typeface="微软雅黑" pitchFamily="34" charset="-122"/>
              <a:ea typeface="微软雅黑" pitchFamily="34" charset="-122"/>
            </a:endParaRPr>
          </a:p>
        </p:txBody>
      </p:sp>
      <p:sp>
        <p:nvSpPr>
          <p:cNvPr id="68" name="矩形 67"/>
          <p:cNvSpPr/>
          <p:nvPr/>
        </p:nvSpPr>
        <p:spPr>
          <a:xfrm>
            <a:off x="513770" y="5928990"/>
            <a:ext cx="1467068" cy="499624"/>
          </a:xfrm>
          <a:prstGeom prst="rect">
            <a:avLst/>
          </a:prstGeom>
        </p:spPr>
        <p:txBody>
          <a:bodyPr wrap="none">
            <a:spAutoFit/>
          </a:bodyPr>
          <a:lstStyle/>
          <a:p>
            <a:pPr>
              <a:lnSpc>
                <a:spcPct val="150000"/>
              </a:lnSpc>
            </a:pPr>
            <a:r>
              <a:rPr lang="zh-CN" altLang="en-US" sz="2000" b="1" dirty="0" smtClean="0">
                <a:solidFill>
                  <a:schemeClr val="accent1">
                    <a:lumMod val="50000"/>
                  </a:schemeClr>
                </a:solidFill>
                <a:latin typeface="微软雅黑" pitchFamily="34" charset="-122"/>
                <a:ea typeface="微软雅黑" pitchFamily="34" charset="-122"/>
              </a:rPr>
              <a:t>十三五期间</a:t>
            </a:r>
            <a:endParaRPr lang="en-US" altLang="zh-CN" sz="2000" b="1" dirty="0" smtClean="0">
              <a:solidFill>
                <a:schemeClr val="accent1">
                  <a:lumMod val="50000"/>
                </a:schemeClr>
              </a:solidFill>
              <a:latin typeface="微软雅黑" pitchFamily="34" charset="-122"/>
              <a:ea typeface="微软雅黑" pitchFamily="34" charset="-122"/>
            </a:endParaRPr>
          </a:p>
        </p:txBody>
      </p:sp>
      <p:grpSp>
        <p:nvGrpSpPr>
          <p:cNvPr id="70" name="Group 121"/>
          <p:cNvGrpSpPr>
            <a:grpSpLocks/>
          </p:cNvGrpSpPr>
          <p:nvPr/>
        </p:nvGrpSpPr>
        <p:grpSpPr bwMode="auto">
          <a:xfrm>
            <a:off x="9042975" y="4222102"/>
            <a:ext cx="2519367" cy="2232028"/>
            <a:chOff x="3586" y="1288"/>
            <a:chExt cx="1587" cy="1406"/>
          </a:xfrm>
        </p:grpSpPr>
        <p:sp>
          <p:nvSpPr>
            <p:cNvPr id="81" name="AutoShape 97"/>
            <p:cNvSpPr>
              <a:spLocks noChangeArrowheads="1"/>
            </p:cNvSpPr>
            <p:nvPr/>
          </p:nvSpPr>
          <p:spPr bwMode="gray">
            <a:xfrm>
              <a:off x="3586" y="1515"/>
              <a:ext cx="1587" cy="1179"/>
            </a:xfrm>
            <a:prstGeom prst="roundRect">
              <a:avLst>
                <a:gd name="adj" fmla="val 16667"/>
              </a:avLst>
            </a:prstGeom>
            <a:solidFill>
              <a:schemeClr val="tx2">
                <a:lumMod val="40000"/>
                <a:lumOff val="60000"/>
              </a:schemeClr>
            </a:solidFill>
            <a:ln w="9525">
              <a:noFill/>
              <a:round/>
              <a:headEnd/>
              <a:tailEnd/>
            </a:ln>
            <a:effectLst/>
          </p:spPr>
          <p:txBody>
            <a:bodyPr wrap="none" anchor="ctr"/>
            <a:lstStyle/>
            <a:p>
              <a:endParaRPr lang="zh-CN" altLang="en-US">
                <a:latin typeface="微软雅黑" pitchFamily="34" charset="-122"/>
                <a:ea typeface="微软雅黑" pitchFamily="34" charset="-122"/>
              </a:endParaRPr>
            </a:p>
          </p:txBody>
        </p:sp>
        <p:grpSp>
          <p:nvGrpSpPr>
            <p:cNvPr id="82" name="Group 100"/>
            <p:cNvGrpSpPr>
              <a:grpSpLocks/>
            </p:cNvGrpSpPr>
            <p:nvPr/>
          </p:nvGrpSpPr>
          <p:grpSpPr bwMode="auto">
            <a:xfrm>
              <a:off x="4181" y="1288"/>
              <a:ext cx="405" cy="392"/>
              <a:chOff x="1289" y="587"/>
              <a:chExt cx="668" cy="647"/>
            </a:xfrm>
          </p:grpSpPr>
          <p:sp>
            <p:nvSpPr>
              <p:cNvPr id="85" name="Oval 101"/>
              <p:cNvSpPr>
                <a:spLocks noChangeArrowheads="1"/>
              </p:cNvSpPr>
              <p:nvPr/>
            </p:nvSpPr>
            <p:spPr bwMode="gray">
              <a:xfrm>
                <a:off x="1289" y="612"/>
                <a:ext cx="668" cy="607"/>
              </a:xfrm>
              <a:prstGeom prst="ellipse">
                <a:avLst/>
              </a:prstGeom>
              <a:solidFill>
                <a:srgbClr val="333333"/>
              </a:solidFill>
              <a:ln w="38100" algn="ctr">
                <a:noFill/>
                <a:round/>
                <a:headEnd/>
                <a:tailEnd/>
              </a:ln>
              <a:effectLst/>
            </p:spPr>
            <p:txBody>
              <a:bodyPr anchor="ctr">
                <a:spAutoFit/>
              </a:bodyPr>
              <a:lstStyle/>
              <a:p>
                <a:endParaRPr lang="zh-CN" altLang="en-US">
                  <a:latin typeface="微软雅黑" pitchFamily="34" charset="-122"/>
                  <a:ea typeface="微软雅黑" pitchFamily="34" charset="-122"/>
                </a:endParaRPr>
              </a:p>
            </p:txBody>
          </p:sp>
          <p:sp>
            <p:nvSpPr>
              <p:cNvPr id="86" name="Oval 10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87" name="Oval 10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88" name="Oval 10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89" name="Oval 10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grpSp>
        <p:sp>
          <p:nvSpPr>
            <p:cNvPr id="83" name="Text Box 106"/>
            <p:cNvSpPr txBox="1">
              <a:spLocks noChangeArrowheads="1"/>
            </p:cNvSpPr>
            <p:nvPr/>
          </p:nvSpPr>
          <p:spPr bwMode="gray">
            <a:xfrm>
              <a:off x="4219" y="1334"/>
              <a:ext cx="343" cy="330"/>
            </a:xfrm>
            <a:prstGeom prst="rect">
              <a:avLst/>
            </a:prstGeom>
            <a:noFill/>
            <a:ln w="9525" algn="ctr">
              <a:noFill/>
              <a:miter lim="800000"/>
              <a:headEnd/>
              <a:tailEnd/>
            </a:ln>
            <a:effectLst/>
          </p:spPr>
          <p:txBody>
            <a:bodyPr wrap="none">
              <a:spAutoFit/>
            </a:bodyPr>
            <a:lstStyle/>
            <a:p>
              <a:r>
                <a:rPr lang="zh-CN" altLang="en-US" sz="1400" b="1" dirty="0" smtClean="0">
                  <a:solidFill>
                    <a:srgbClr val="C00000"/>
                  </a:solidFill>
                  <a:latin typeface="微软雅黑" pitchFamily="34" charset="-122"/>
                  <a:ea typeface="微软雅黑" pitchFamily="34" charset="-122"/>
                </a:rPr>
                <a:t>培训</a:t>
              </a:r>
              <a:endParaRPr lang="en-US" altLang="zh-CN" sz="1400" b="1" dirty="0" smtClean="0">
                <a:solidFill>
                  <a:srgbClr val="C00000"/>
                </a:solidFill>
                <a:latin typeface="微软雅黑" pitchFamily="34" charset="-122"/>
                <a:ea typeface="微软雅黑" pitchFamily="34" charset="-122"/>
              </a:endParaRPr>
            </a:p>
            <a:p>
              <a:r>
                <a:rPr lang="zh-CN" altLang="en-US" sz="1400" b="1" dirty="0" smtClean="0">
                  <a:solidFill>
                    <a:srgbClr val="C00000"/>
                  </a:solidFill>
                  <a:latin typeface="微软雅黑" pitchFamily="34" charset="-122"/>
                  <a:ea typeface="微软雅黑" pitchFamily="34" charset="-122"/>
                </a:rPr>
                <a:t>教育</a:t>
              </a:r>
              <a:endParaRPr lang="en-US" altLang="zh-CN" sz="1400" b="1" dirty="0">
                <a:solidFill>
                  <a:srgbClr val="C00000"/>
                </a:solidFill>
                <a:latin typeface="微软雅黑" pitchFamily="34" charset="-122"/>
                <a:ea typeface="微软雅黑" pitchFamily="34" charset="-122"/>
              </a:endParaRPr>
            </a:p>
          </p:txBody>
        </p:sp>
        <p:sp>
          <p:nvSpPr>
            <p:cNvPr id="84" name="Text Box 107"/>
            <p:cNvSpPr txBox="1">
              <a:spLocks noChangeArrowheads="1"/>
            </p:cNvSpPr>
            <p:nvPr/>
          </p:nvSpPr>
          <p:spPr bwMode="gray">
            <a:xfrm>
              <a:off x="3642" y="1836"/>
              <a:ext cx="1497" cy="441"/>
            </a:xfrm>
            <a:prstGeom prst="rect">
              <a:avLst/>
            </a:prstGeom>
            <a:noFill/>
            <a:ln w="9525" algn="ctr">
              <a:noFill/>
              <a:miter lim="800000"/>
              <a:headEnd/>
              <a:tailEnd/>
            </a:ln>
            <a:effectLst/>
          </p:spPr>
          <p:txBody>
            <a:bodyPr wrap="square">
              <a:spAutoFit/>
            </a:bodyPr>
            <a:lstStyle/>
            <a:p>
              <a:pPr algn="just">
                <a:lnSpc>
                  <a:spcPct val="150000"/>
                </a:lnSpc>
              </a:pPr>
              <a:r>
                <a:rPr lang="zh-CN" altLang="en-US" sz="1400" b="1" dirty="0" smtClean="0">
                  <a:solidFill>
                    <a:schemeClr val="bg1"/>
                  </a:solidFill>
                  <a:latin typeface="微软雅黑" pitchFamily="34" charset="-122"/>
                  <a:ea typeface="微软雅黑" pitchFamily="34" charset="-122"/>
                </a:rPr>
                <a:t>打造面向全国的通用航空专业人才培养和职业教育基地</a:t>
              </a:r>
              <a:endParaRPr lang="en-US" altLang="zh-CN" sz="1400" b="1" dirty="0" smtClean="0">
                <a:solidFill>
                  <a:schemeClr val="bg1"/>
                </a:solidFill>
                <a:latin typeface="微软雅黑" pitchFamily="34" charset="-122"/>
                <a:ea typeface="微软雅黑" pitchFamily="34" charset="-122"/>
              </a:endParaRPr>
            </a:p>
          </p:txBody>
        </p:sp>
      </p:grpSp>
      <p:grpSp>
        <p:nvGrpSpPr>
          <p:cNvPr id="107" name="组合 106"/>
          <p:cNvGrpSpPr/>
          <p:nvPr/>
        </p:nvGrpSpPr>
        <p:grpSpPr>
          <a:xfrm>
            <a:off x="5824190" y="4198342"/>
            <a:ext cx="2520000" cy="2243088"/>
            <a:chOff x="5913090" y="4027190"/>
            <a:chExt cx="2520000" cy="2243088"/>
          </a:xfrm>
        </p:grpSpPr>
        <p:sp>
          <p:nvSpPr>
            <p:cNvPr id="72" name="AutoShape 109"/>
            <p:cNvSpPr>
              <a:spLocks noChangeArrowheads="1"/>
            </p:cNvSpPr>
            <p:nvPr/>
          </p:nvSpPr>
          <p:spPr bwMode="gray">
            <a:xfrm>
              <a:off x="5913090" y="4398278"/>
              <a:ext cx="2520000" cy="1872000"/>
            </a:xfrm>
            <a:prstGeom prst="roundRect">
              <a:avLst>
                <a:gd name="adj" fmla="val 16667"/>
              </a:avLst>
            </a:prstGeom>
            <a:solidFill>
              <a:schemeClr val="accent1"/>
            </a:solidFill>
            <a:ln w="9525">
              <a:noFill/>
              <a:round/>
              <a:headEnd/>
              <a:tailEnd/>
            </a:ln>
            <a:effectLst/>
          </p:spPr>
          <p:txBody>
            <a:bodyPr wrap="none" anchor="ctr"/>
            <a:lstStyle/>
            <a:p>
              <a:endParaRPr lang="zh-CN" altLang="en-US">
                <a:latin typeface="微软雅黑" pitchFamily="34" charset="-122"/>
                <a:ea typeface="微软雅黑" pitchFamily="34" charset="-122"/>
              </a:endParaRPr>
            </a:p>
          </p:txBody>
        </p:sp>
        <p:grpSp>
          <p:nvGrpSpPr>
            <p:cNvPr id="73" name="组合 60"/>
            <p:cNvGrpSpPr/>
            <p:nvPr/>
          </p:nvGrpSpPr>
          <p:grpSpPr>
            <a:xfrm>
              <a:off x="6818398" y="4027190"/>
              <a:ext cx="642938" cy="622300"/>
              <a:chOff x="6263680" y="4149874"/>
              <a:chExt cx="642938" cy="622300"/>
            </a:xfrm>
          </p:grpSpPr>
          <p:sp>
            <p:nvSpPr>
              <p:cNvPr id="75" name="Oval 112"/>
              <p:cNvSpPr>
                <a:spLocks noChangeArrowheads="1"/>
              </p:cNvSpPr>
              <p:nvPr/>
            </p:nvSpPr>
            <p:spPr bwMode="gray">
              <a:xfrm>
                <a:off x="6263680" y="4173687"/>
                <a:ext cx="642938" cy="584200"/>
              </a:xfrm>
              <a:prstGeom prst="ellipse">
                <a:avLst/>
              </a:prstGeom>
              <a:solidFill>
                <a:srgbClr val="333333"/>
              </a:solidFill>
              <a:ln w="38100" algn="ctr">
                <a:noFill/>
                <a:round/>
                <a:headEnd/>
                <a:tailEnd/>
              </a:ln>
              <a:effectLst/>
            </p:spPr>
            <p:txBody>
              <a:bodyPr anchor="ctr">
                <a:spAutoFit/>
              </a:bodyPr>
              <a:lstStyle/>
              <a:p>
                <a:endParaRPr lang="zh-CN" altLang="en-US">
                  <a:latin typeface="微软雅黑" pitchFamily="34" charset="-122"/>
                  <a:ea typeface="微软雅黑" pitchFamily="34" charset="-122"/>
                </a:endParaRPr>
              </a:p>
            </p:txBody>
          </p:sp>
          <p:sp>
            <p:nvSpPr>
              <p:cNvPr id="76" name="Oval 113"/>
              <p:cNvSpPr>
                <a:spLocks noChangeArrowheads="1"/>
              </p:cNvSpPr>
              <p:nvPr/>
            </p:nvSpPr>
            <p:spPr bwMode="gray">
              <a:xfrm>
                <a:off x="6270030" y="4149874"/>
                <a:ext cx="622300" cy="62230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77" name="Oval 114"/>
              <p:cNvSpPr>
                <a:spLocks noChangeArrowheads="1"/>
              </p:cNvSpPr>
              <p:nvPr/>
            </p:nvSpPr>
            <p:spPr bwMode="gray">
              <a:xfrm>
                <a:off x="6277967" y="4153049"/>
                <a:ext cx="608013" cy="608013"/>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78" name="Oval 115"/>
              <p:cNvSpPr>
                <a:spLocks noChangeArrowheads="1"/>
              </p:cNvSpPr>
              <p:nvPr/>
            </p:nvSpPr>
            <p:spPr bwMode="gray">
              <a:xfrm>
                <a:off x="6284317" y="4159399"/>
                <a:ext cx="577850" cy="56673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latin typeface="微软雅黑" pitchFamily="34" charset="-122"/>
                  <a:ea typeface="微软雅黑" pitchFamily="34" charset="-122"/>
                </a:endParaRPr>
              </a:p>
            </p:txBody>
          </p:sp>
          <p:sp>
            <p:nvSpPr>
              <p:cNvPr id="79" name="Oval 116"/>
              <p:cNvSpPr>
                <a:spLocks noChangeArrowheads="1"/>
              </p:cNvSpPr>
              <p:nvPr/>
            </p:nvSpPr>
            <p:spPr bwMode="gray">
              <a:xfrm>
                <a:off x="6319242" y="4175274"/>
                <a:ext cx="512763" cy="46037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dirty="0">
                  <a:solidFill>
                    <a:schemeClr val="accent1"/>
                  </a:solidFill>
                  <a:latin typeface="微软雅黑" pitchFamily="34" charset="-122"/>
                  <a:ea typeface="微软雅黑" pitchFamily="34" charset="-122"/>
                </a:endParaRPr>
              </a:p>
            </p:txBody>
          </p:sp>
          <p:sp>
            <p:nvSpPr>
              <p:cNvPr id="80" name="Text Box 117"/>
              <p:cNvSpPr txBox="1">
                <a:spLocks noChangeArrowheads="1"/>
              </p:cNvSpPr>
              <p:nvPr/>
            </p:nvSpPr>
            <p:spPr bwMode="gray">
              <a:xfrm>
                <a:off x="6301780" y="4227662"/>
                <a:ext cx="543739" cy="523220"/>
              </a:xfrm>
              <a:prstGeom prst="rect">
                <a:avLst/>
              </a:prstGeom>
              <a:noFill/>
              <a:ln w="9525" algn="ctr">
                <a:noFill/>
                <a:miter lim="800000"/>
                <a:headEnd/>
                <a:tailEnd/>
              </a:ln>
              <a:effectLst/>
            </p:spPr>
            <p:txBody>
              <a:bodyPr wrap="none">
                <a:spAutoFi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运营</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400" b="1" dirty="0" smtClean="0">
                    <a:solidFill>
                      <a:srgbClr val="C00000"/>
                    </a:solidFill>
                    <a:latin typeface="微软雅黑" panose="020B0503020204020204" pitchFamily="34" charset="-122"/>
                    <a:ea typeface="微软雅黑" panose="020B0503020204020204" pitchFamily="34" charset="-122"/>
                  </a:rPr>
                  <a:t>服务</a:t>
                </a:r>
                <a:endParaRPr lang="en-US" altLang="zh-CN" sz="1400" b="1" dirty="0">
                  <a:solidFill>
                    <a:srgbClr val="C00000"/>
                  </a:solidFill>
                  <a:latin typeface="微软雅黑" pitchFamily="34" charset="-122"/>
                  <a:ea typeface="微软雅黑" pitchFamily="34" charset="-122"/>
                </a:endParaRPr>
              </a:p>
            </p:txBody>
          </p:sp>
        </p:grpSp>
        <p:sp>
          <p:nvSpPr>
            <p:cNvPr id="74" name="Text Box 118"/>
            <p:cNvSpPr txBox="1">
              <a:spLocks noChangeArrowheads="1"/>
            </p:cNvSpPr>
            <p:nvPr/>
          </p:nvSpPr>
          <p:spPr bwMode="gray">
            <a:xfrm>
              <a:off x="5989290" y="4896242"/>
              <a:ext cx="2366430" cy="738664"/>
            </a:xfrm>
            <a:prstGeom prst="rect">
              <a:avLst/>
            </a:prstGeom>
            <a:noFill/>
            <a:ln w="9525" algn="ctr">
              <a:noFill/>
              <a:miter lim="800000"/>
              <a:headEnd/>
              <a:tailEnd/>
            </a:ln>
            <a:effectLst/>
          </p:spPr>
          <p:txBody>
            <a:bodyPr wrap="square">
              <a:spAutoFit/>
            </a:bodyPr>
            <a:lstStyle/>
            <a:p>
              <a:pPr>
                <a:lnSpc>
                  <a:spcPct val="150000"/>
                </a:lnSpc>
              </a:pPr>
              <a:r>
                <a:rPr lang="zh-CN" altLang="en-US" sz="1400" b="1" dirty="0" smtClean="0">
                  <a:solidFill>
                    <a:schemeClr val="bg1"/>
                  </a:solidFill>
                  <a:latin typeface="微软雅黑" pitchFamily="34" charset="-122"/>
                  <a:ea typeface="微软雅黑" pitchFamily="34" charset="-122"/>
                </a:rPr>
                <a:t>开展通用航空高端运营服务</a:t>
              </a:r>
              <a:endParaRPr lang="en-US" altLang="zh-CN" sz="1400" b="1" dirty="0" smtClean="0">
                <a:solidFill>
                  <a:schemeClr val="bg1"/>
                </a:solidFill>
                <a:latin typeface="微软雅黑" pitchFamily="34" charset="-122"/>
                <a:ea typeface="微软雅黑" pitchFamily="34" charset="-122"/>
              </a:endParaRPr>
            </a:p>
            <a:p>
              <a:pPr>
                <a:lnSpc>
                  <a:spcPct val="150000"/>
                </a:lnSpc>
              </a:pPr>
              <a:endParaRPr lang="en-US" altLang="zh-CN" sz="1400" b="1" dirty="0" smtClean="0">
                <a:solidFill>
                  <a:schemeClr val="bg1"/>
                </a:solidFill>
                <a:latin typeface="微软雅黑" pitchFamily="34" charset="-122"/>
                <a:ea typeface="微软雅黑" pitchFamily="34" charset="-122"/>
              </a:endParaRPr>
            </a:p>
          </p:txBody>
        </p:sp>
      </p:grpSp>
      <p:grpSp>
        <p:nvGrpSpPr>
          <p:cNvPr id="104" name="组合 103"/>
          <p:cNvGrpSpPr/>
          <p:nvPr/>
        </p:nvGrpSpPr>
        <p:grpSpPr>
          <a:xfrm>
            <a:off x="690463" y="4751338"/>
            <a:ext cx="1071563" cy="1068387"/>
            <a:chOff x="744836" y="4558556"/>
            <a:chExt cx="1071563" cy="1068387"/>
          </a:xfrm>
        </p:grpSpPr>
        <p:sp>
          <p:nvSpPr>
            <p:cNvPr id="13" name="AutoShape 11"/>
            <p:cNvSpPr>
              <a:spLocks noChangeArrowheads="1"/>
            </p:cNvSpPr>
            <p:nvPr/>
          </p:nvSpPr>
          <p:spPr bwMode="gray">
            <a:xfrm>
              <a:off x="744836" y="4558556"/>
              <a:ext cx="1071563" cy="1068387"/>
            </a:xfrm>
            <a:prstGeom prst="roundRect">
              <a:avLst>
                <a:gd name="adj" fmla="val 11921"/>
              </a:avLst>
            </a:prstGeom>
            <a:gradFill rotWithShape="1">
              <a:gsLst>
                <a:gs pos="0">
                  <a:srgbClr val="009999"/>
                </a:gs>
                <a:gs pos="100000">
                  <a:srgbClr val="009999">
                    <a:gamma/>
                    <a:shade val="69804"/>
                    <a:invGamma/>
                  </a:srgbClr>
                </a:gs>
              </a:gsLst>
              <a:lin ang="5400000" scaled="1"/>
            </a:gradFill>
            <a:ln w="38100">
              <a:solidFill>
                <a:schemeClr val="tx1"/>
              </a:solid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14" name="Freeform 12"/>
            <p:cNvSpPr>
              <a:spLocks/>
            </p:cNvSpPr>
            <p:nvPr/>
          </p:nvSpPr>
          <p:spPr bwMode="gray">
            <a:xfrm>
              <a:off x="811511" y="4626818"/>
              <a:ext cx="534988" cy="53498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9999">
                    <a:gamma/>
                    <a:tint val="42353"/>
                    <a:invGamma/>
                  </a:srgbClr>
                </a:gs>
                <a:gs pos="100000">
                  <a:srgbClr val="009999">
                    <a:alpha val="0"/>
                  </a:srgbClr>
                </a:gs>
              </a:gsLst>
              <a:lin ang="2700000" scaled="1"/>
            </a:gradFill>
            <a:ln w="0">
              <a:noFill/>
              <a:prstDash val="solid"/>
              <a:round/>
              <a:headEnd/>
              <a:tailEnd/>
            </a:ln>
          </p:spPr>
          <p:txBody>
            <a:bodyPr/>
            <a:lstStyle/>
            <a:p>
              <a:endParaRPr lang="zh-CN" altLang="en-US">
                <a:latin typeface="微软雅黑" pitchFamily="34" charset="-122"/>
                <a:ea typeface="微软雅黑" pitchFamily="34" charset="-122"/>
              </a:endParaRPr>
            </a:p>
          </p:txBody>
        </p:sp>
        <p:sp>
          <p:nvSpPr>
            <p:cNvPr id="15" name="Text Box 13"/>
            <p:cNvSpPr txBox="1">
              <a:spLocks noChangeArrowheads="1"/>
            </p:cNvSpPr>
            <p:nvPr/>
          </p:nvSpPr>
          <p:spPr bwMode="gray">
            <a:xfrm>
              <a:off x="877099" y="4687838"/>
              <a:ext cx="800219" cy="830997"/>
            </a:xfrm>
            <a:prstGeom prst="rect">
              <a:avLst/>
            </a:prstGeom>
            <a:noFill/>
            <a:ln w="9525" algn="ctr">
              <a:noFill/>
              <a:miter lim="800000"/>
              <a:headEnd/>
              <a:tailEnd/>
            </a:ln>
            <a:effectLst/>
          </p:spPr>
          <p:txBody>
            <a:bodyPr wrap="none">
              <a:spAutoFit/>
            </a:bodyPr>
            <a:lstStyle/>
            <a:p>
              <a:pPr algn="ctr" eaLnBrk="0" hangingPunct="0"/>
              <a:r>
                <a:rPr lang="zh-CN" altLang="en-US" sz="2400" b="1" dirty="0" smtClean="0">
                  <a:solidFill>
                    <a:schemeClr val="bg1"/>
                  </a:solidFill>
                  <a:latin typeface="微软雅黑" pitchFamily="34" charset="-122"/>
                  <a:ea typeface="微软雅黑" pitchFamily="34" charset="-122"/>
                </a:rPr>
                <a:t>四川</a:t>
              </a:r>
              <a:endParaRPr lang="en-US" altLang="zh-CN" sz="2400" b="1" dirty="0" smtClean="0">
                <a:solidFill>
                  <a:schemeClr val="bg1"/>
                </a:solidFill>
                <a:latin typeface="微软雅黑" pitchFamily="34" charset="-122"/>
                <a:ea typeface="微软雅黑" pitchFamily="34" charset="-122"/>
              </a:endParaRPr>
            </a:p>
            <a:p>
              <a:pPr algn="ctr" eaLnBrk="0" hangingPunct="0"/>
              <a:r>
                <a:rPr lang="zh-CN" altLang="en-US" sz="2400" b="1" dirty="0" smtClean="0">
                  <a:solidFill>
                    <a:schemeClr val="bg1"/>
                  </a:solidFill>
                  <a:latin typeface="微软雅黑" pitchFamily="34" charset="-122"/>
                  <a:ea typeface="微软雅黑" pitchFamily="34" charset="-122"/>
                </a:rPr>
                <a:t>目标</a:t>
              </a:r>
              <a:endParaRPr lang="en-US" altLang="zh-CN" sz="2400" b="1" dirty="0" smtClean="0">
                <a:solidFill>
                  <a:schemeClr val="bg1"/>
                </a:solidFill>
                <a:latin typeface="微软雅黑" pitchFamily="34" charset="-122"/>
                <a:ea typeface="微软雅黑" pitchFamily="34" charset="-122"/>
              </a:endParaRPr>
            </a:p>
          </p:txBody>
        </p:sp>
      </p:grpSp>
      <p:grpSp>
        <p:nvGrpSpPr>
          <p:cNvPr id="22" name="Group 121"/>
          <p:cNvGrpSpPr>
            <a:grpSpLocks/>
          </p:cNvGrpSpPr>
          <p:nvPr/>
        </p:nvGrpSpPr>
        <p:grpSpPr bwMode="auto">
          <a:xfrm>
            <a:off x="9022006" y="1643129"/>
            <a:ext cx="2519367" cy="1871665"/>
            <a:chOff x="3733" y="1515"/>
            <a:chExt cx="1587" cy="1179"/>
          </a:xfrm>
        </p:grpSpPr>
        <p:sp>
          <p:nvSpPr>
            <p:cNvPr id="36" name="AutoShape 97"/>
            <p:cNvSpPr>
              <a:spLocks noChangeArrowheads="1"/>
            </p:cNvSpPr>
            <p:nvPr/>
          </p:nvSpPr>
          <p:spPr bwMode="gray">
            <a:xfrm>
              <a:off x="3733" y="1515"/>
              <a:ext cx="1587" cy="1179"/>
            </a:xfrm>
            <a:prstGeom prst="roundRect">
              <a:avLst>
                <a:gd name="adj" fmla="val 16667"/>
              </a:avLst>
            </a:prstGeom>
            <a:solidFill>
              <a:schemeClr val="tx2">
                <a:lumMod val="40000"/>
                <a:lumOff val="60000"/>
              </a:schemeClr>
            </a:solidFill>
            <a:ln w="9525">
              <a:no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41" name="Text Box 107"/>
            <p:cNvSpPr txBox="1">
              <a:spLocks noChangeArrowheads="1"/>
            </p:cNvSpPr>
            <p:nvPr/>
          </p:nvSpPr>
          <p:spPr bwMode="gray">
            <a:xfrm>
              <a:off x="3760" y="1730"/>
              <a:ext cx="1531" cy="872"/>
            </a:xfrm>
            <a:prstGeom prst="rect">
              <a:avLst/>
            </a:prstGeom>
            <a:noFill/>
            <a:ln w="9525" algn="ctr">
              <a:noFill/>
              <a:miter lim="800000"/>
              <a:headEnd/>
              <a:tailEnd/>
            </a:ln>
            <a:effectLst/>
          </p:spPr>
          <p:txBody>
            <a:bodyPr wrap="square">
              <a:spAutoFit/>
            </a:bodyPr>
            <a:lstStyle/>
            <a:p>
              <a:pPr algn="just">
                <a:lnSpc>
                  <a:spcPct val="150000"/>
                </a:lnSpc>
              </a:pPr>
              <a:r>
                <a:rPr lang="zh-CN" altLang="en-US" sz="1400" b="1" dirty="0" smtClean="0">
                  <a:solidFill>
                    <a:schemeClr val="bg1"/>
                  </a:solidFill>
                  <a:latin typeface="微软雅黑" pitchFamily="34" charset="-122"/>
                  <a:ea typeface="微软雅黑" pitchFamily="34" charset="-122"/>
                </a:rPr>
                <a:t>加强航空制造、运营管理、飞行培训合作，</a:t>
              </a:r>
              <a:endParaRPr lang="en-US" altLang="zh-CN" sz="1400" b="1" dirty="0" smtClean="0">
                <a:solidFill>
                  <a:schemeClr val="bg1"/>
                </a:solidFill>
                <a:latin typeface="微软雅黑" pitchFamily="34" charset="-122"/>
                <a:ea typeface="微软雅黑" pitchFamily="34" charset="-122"/>
              </a:endParaRPr>
            </a:p>
            <a:p>
              <a:pPr algn="just">
                <a:lnSpc>
                  <a:spcPct val="150000"/>
                </a:lnSpc>
              </a:pPr>
              <a:r>
                <a:rPr lang="zh-CN" altLang="en-US" sz="1400" b="1" dirty="0" smtClean="0">
                  <a:solidFill>
                    <a:schemeClr val="bg1"/>
                  </a:solidFill>
                  <a:latin typeface="微软雅黑" pitchFamily="34" charset="-122"/>
                  <a:ea typeface="微软雅黑" pitchFamily="34" charset="-122"/>
                </a:rPr>
                <a:t>创建国际研发合作平台、国际通用航空工程中心</a:t>
              </a:r>
              <a:endParaRPr lang="en-US" altLang="zh-CN" sz="1400" b="1" dirty="0" smtClean="0">
                <a:solidFill>
                  <a:schemeClr val="bg1"/>
                </a:solidFill>
                <a:latin typeface="微软雅黑" pitchFamily="34" charset="-122"/>
                <a:ea typeface="微软雅黑" pitchFamily="34" charset="-122"/>
              </a:endParaRPr>
            </a:p>
          </p:txBody>
        </p:sp>
      </p:grpSp>
      <p:grpSp>
        <p:nvGrpSpPr>
          <p:cNvPr id="124" name="组合 123"/>
          <p:cNvGrpSpPr/>
          <p:nvPr/>
        </p:nvGrpSpPr>
        <p:grpSpPr>
          <a:xfrm>
            <a:off x="9954485" y="1304986"/>
            <a:ext cx="642937" cy="642938"/>
            <a:chOff x="7959849" y="-746670"/>
            <a:chExt cx="642937" cy="642938"/>
          </a:xfrm>
        </p:grpSpPr>
        <p:grpSp>
          <p:nvGrpSpPr>
            <p:cNvPr id="125" name="组合 120"/>
            <p:cNvGrpSpPr/>
            <p:nvPr/>
          </p:nvGrpSpPr>
          <p:grpSpPr>
            <a:xfrm>
              <a:off x="7959849" y="-746670"/>
              <a:ext cx="642937" cy="642938"/>
              <a:chOff x="6599262" y="189434"/>
              <a:chExt cx="642937" cy="642938"/>
            </a:xfrm>
          </p:grpSpPr>
          <p:sp>
            <p:nvSpPr>
              <p:cNvPr id="127" name="Oval 62"/>
              <p:cNvSpPr>
                <a:spLocks noChangeArrowheads="1"/>
              </p:cNvSpPr>
              <p:nvPr/>
            </p:nvSpPr>
            <p:spPr bwMode="gray">
              <a:xfrm>
                <a:off x="6599262" y="189434"/>
                <a:ext cx="642937" cy="642938"/>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128" name="Oval 63"/>
              <p:cNvSpPr>
                <a:spLocks noChangeArrowheads="1"/>
              </p:cNvSpPr>
              <p:nvPr/>
            </p:nvSpPr>
            <p:spPr bwMode="gray">
              <a:xfrm>
                <a:off x="6605999" y="194246"/>
                <a:ext cx="621762" cy="62272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129" name="Oval 64"/>
              <p:cNvSpPr>
                <a:spLocks noChangeArrowheads="1"/>
              </p:cNvSpPr>
              <p:nvPr/>
            </p:nvSpPr>
            <p:spPr bwMode="gray">
              <a:xfrm>
                <a:off x="6613699" y="198096"/>
                <a:ext cx="607325" cy="60732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130" name="Oval 65"/>
              <p:cNvSpPr>
                <a:spLocks noChangeArrowheads="1"/>
              </p:cNvSpPr>
              <p:nvPr/>
            </p:nvSpPr>
            <p:spPr bwMode="gray">
              <a:xfrm>
                <a:off x="6620437" y="203871"/>
                <a:ext cx="577488" cy="56690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131" name="Oval 66"/>
              <p:cNvSpPr>
                <a:spLocks noChangeArrowheads="1"/>
              </p:cNvSpPr>
              <p:nvPr/>
            </p:nvSpPr>
            <p:spPr bwMode="gray">
              <a:xfrm>
                <a:off x="6654123" y="219271"/>
                <a:ext cx="513002" cy="46102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dirty="0"/>
              </a:p>
            </p:txBody>
          </p:sp>
        </p:grpSp>
        <p:sp>
          <p:nvSpPr>
            <p:cNvPr id="126" name="Text Box 117"/>
            <p:cNvSpPr txBox="1">
              <a:spLocks noChangeArrowheads="1"/>
            </p:cNvSpPr>
            <p:nvPr/>
          </p:nvSpPr>
          <p:spPr bwMode="gray">
            <a:xfrm>
              <a:off x="7980114" y="-594146"/>
              <a:ext cx="595035" cy="338554"/>
            </a:xfrm>
            <a:prstGeom prst="rect">
              <a:avLst/>
            </a:prstGeom>
            <a:noFill/>
            <a:ln w="9525" algn="ctr">
              <a:noFill/>
              <a:miter lim="800000"/>
              <a:headEnd/>
              <a:tailEnd/>
            </a:ln>
            <a:effectLst/>
          </p:spPr>
          <p:txBody>
            <a:bodyPr wrap="none">
              <a:spAutoFit/>
            </a:bodyPr>
            <a:lstStyle/>
            <a:p>
              <a:r>
                <a:rPr lang="zh-CN" altLang="en-US" sz="1600" b="1" dirty="0" smtClean="0">
                  <a:solidFill>
                    <a:srgbClr val="C00000"/>
                  </a:solidFill>
                  <a:latin typeface="微软雅黑" pitchFamily="34" charset="-122"/>
                  <a:ea typeface="微软雅黑" pitchFamily="34" charset="-122"/>
                </a:rPr>
                <a:t>合作</a:t>
              </a:r>
              <a:endParaRPr lang="en-US" altLang="zh-CN" sz="1600" b="1" dirty="0">
                <a:solidFill>
                  <a:srgbClr val="C00000"/>
                </a:solidFill>
                <a:latin typeface="微软雅黑" pitchFamily="34" charset="-122"/>
                <a:ea typeface="微软雅黑" pitchFamily="34" charset="-122"/>
              </a:endParaRPr>
            </a:p>
          </p:txBody>
        </p:sp>
      </p:grpSp>
      <p:grpSp>
        <p:nvGrpSpPr>
          <p:cNvPr id="63" name="组合 62"/>
          <p:cNvGrpSpPr/>
          <p:nvPr/>
        </p:nvGrpSpPr>
        <p:grpSpPr>
          <a:xfrm>
            <a:off x="2529506" y="1649662"/>
            <a:ext cx="2520000" cy="1872000"/>
            <a:chOff x="2888183" y="3189264"/>
            <a:chExt cx="2520000" cy="1872000"/>
          </a:xfrm>
        </p:grpSpPr>
        <p:sp>
          <p:nvSpPr>
            <p:cNvPr id="48" name="AutoShape 85"/>
            <p:cNvSpPr>
              <a:spLocks noChangeArrowheads="1"/>
            </p:cNvSpPr>
            <p:nvPr/>
          </p:nvSpPr>
          <p:spPr bwMode="gray">
            <a:xfrm>
              <a:off x="2888183" y="3189264"/>
              <a:ext cx="2520000" cy="1872000"/>
            </a:xfrm>
            <a:prstGeom prst="roundRect">
              <a:avLst>
                <a:gd name="adj" fmla="val 16667"/>
              </a:avLst>
            </a:prstGeom>
            <a:solidFill>
              <a:srgbClr val="0070C0"/>
            </a:solidFill>
            <a:ln w="9525">
              <a:noFill/>
              <a:round/>
              <a:headEnd/>
              <a:tailEnd/>
            </a:ln>
            <a:effectLst/>
          </p:spPr>
          <p:txBody>
            <a:bodyPr wrap="none" anchor="ctr"/>
            <a:lstStyle/>
            <a:p>
              <a:pPr algn="just"/>
              <a:endParaRPr lang="zh-CN" altLang="en-US" dirty="0">
                <a:latin typeface="微软雅黑" pitchFamily="34" charset="-122"/>
                <a:ea typeface="微软雅黑" pitchFamily="34" charset="-122"/>
              </a:endParaRPr>
            </a:p>
          </p:txBody>
        </p:sp>
        <p:sp>
          <p:nvSpPr>
            <p:cNvPr id="53" name="Text Box 95"/>
            <p:cNvSpPr txBox="1">
              <a:spLocks noChangeArrowheads="1"/>
            </p:cNvSpPr>
            <p:nvPr/>
          </p:nvSpPr>
          <p:spPr bwMode="gray">
            <a:xfrm>
              <a:off x="2923109" y="3424659"/>
              <a:ext cx="2461320" cy="1384300"/>
            </a:xfrm>
            <a:prstGeom prst="rect">
              <a:avLst/>
            </a:prstGeom>
            <a:noFill/>
            <a:ln w="9525" algn="ctr">
              <a:noFill/>
              <a:miter lim="800000"/>
              <a:headEnd/>
              <a:tailEnd/>
            </a:ln>
            <a:effectLst/>
          </p:spPr>
          <p:txBody>
            <a:bodyPr wrap="square">
              <a:spAutoFit/>
            </a:bodyPr>
            <a:lstStyle/>
            <a:p>
              <a:pPr algn="just">
                <a:lnSpc>
                  <a:spcPct val="150000"/>
                </a:lnSpc>
              </a:pPr>
              <a:r>
                <a:rPr lang="zh-CN" altLang="en-US" sz="1400" b="1" dirty="0" smtClean="0">
                  <a:solidFill>
                    <a:schemeClr val="bg1"/>
                  </a:solidFill>
                  <a:latin typeface="微软雅黑" pitchFamily="34" charset="-122"/>
                  <a:ea typeface="微软雅黑" pitchFamily="34" charset="-122"/>
                </a:rPr>
                <a:t>通用机场</a:t>
              </a:r>
              <a:r>
                <a:rPr lang="en-US" altLang="zh-CN" sz="1400" b="1" dirty="0" smtClean="0">
                  <a:solidFill>
                    <a:schemeClr val="bg1"/>
                  </a:solidFill>
                  <a:latin typeface="微软雅黑" pitchFamily="34" charset="-122"/>
                  <a:ea typeface="微软雅黑" pitchFamily="34" charset="-122"/>
                </a:rPr>
                <a:t>500</a:t>
              </a:r>
              <a:r>
                <a:rPr lang="zh-CN" altLang="en-US" sz="1400" b="1" dirty="0" smtClean="0">
                  <a:solidFill>
                    <a:schemeClr val="bg1"/>
                  </a:solidFill>
                  <a:latin typeface="微软雅黑" pitchFamily="34" charset="-122"/>
                  <a:ea typeface="微软雅黑" pitchFamily="34" charset="-122"/>
                </a:rPr>
                <a:t>个以上</a:t>
              </a:r>
              <a:endParaRPr lang="en-US" altLang="zh-CN" sz="1400" b="1" dirty="0" smtClean="0">
                <a:solidFill>
                  <a:schemeClr val="bg1"/>
                </a:solidFill>
                <a:latin typeface="微软雅黑" pitchFamily="34" charset="-122"/>
                <a:ea typeface="微软雅黑" pitchFamily="34" charset="-122"/>
              </a:endParaRPr>
            </a:p>
            <a:p>
              <a:pPr algn="just">
                <a:lnSpc>
                  <a:spcPct val="150000"/>
                </a:lnSpc>
              </a:pPr>
              <a:r>
                <a:rPr lang="zh-CN" altLang="en-US" sz="1400" b="1" dirty="0" smtClean="0">
                  <a:solidFill>
                    <a:schemeClr val="bg1"/>
                  </a:solidFill>
                  <a:latin typeface="微软雅黑" pitchFamily="34" charset="-122"/>
                  <a:ea typeface="微软雅黑" pitchFamily="34" charset="-122"/>
                </a:rPr>
                <a:t>通用航空器</a:t>
              </a:r>
              <a:r>
                <a:rPr lang="en-US" altLang="zh-CN" sz="1400" b="1" dirty="0" smtClean="0">
                  <a:solidFill>
                    <a:schemeClr val="bg1"/>
                  </a:solidFill>
                  <a:latin typeface="微软雅黑" pitchFamily="34" charset="-122"/>
                  <a:ea typeface="微软雅黑" pitchFamily="34" charset="-122"/>
                </a:rPr>
                <a:t>5000</a:t>
              </a:r>
              <a:r>
                <a:rPr lang="zh-CN" altLang="en-US" sz="1400" b="1" dirty="0" smtClean="0">
                  <a:solidFill>
                    <a:schemeClr val="bg1"/>
                  </a:solidFill>
                  <a:latin typeface="微软雅黑" pitchFamily="34" charset="-122"/>
                  <a:ea typeface="微软雅黑" pitchFamily="34" charset="-122"/>
                </a:rPr>
                <a:t>架以上</a:t>
              </a:r>
              <a:endParaRPr lang="en-US" altLang="zh-CN" sz="1400" b="1" dirty="0" smtClean="0">
                <a:solidFill>
                  <a:schemeClr val="bg1"/>
                </a:solidFill>
                <a:latin typeface="微软雅黑" pitchFamily="34" charset="-122"/>
                <a:ea typeface="微软雅黑" pitchFamily="34" charset="-122"/>
              </a:endParaRPr>
            </a:p>
            <a:p>
              <a:pPr algn="just">
                <a:lnSpc>
                  <a:spcPct val="150000"/>
                </a:lnSpc>
              </a:pPr>
              <a:r>
                <a:rPr lang="zh-CN" altLang="en-US" sz="1400" b="1" dirty="0" smtClean="0">
                  <a:solidFill>
                    <a:schemeClr val="bg1"/>
                  </a:solidFill>
                  <a:latin typeface="微软雅黑" pitchFamily="34" charset="-122"/>
                  <a:ea typeface="微软雅黑" pitchFamily="34" charset="-122"/>
                </a:rPr>
                <a:t>年飞行量</a:t>
              </a:r>
              <a:r>
                <a:rPr lang="en-US" altLang="zh-CN" sz="1400" b="1" dirty="0" smtClean="0">
                  <a:solidFill>
                    <a:schemeClr val="bg1"/>
                  </a:solidFill>
                  <a:latin typeface="微软雅黑" pitchFamily="34" charset="-122"/>
                  <a:ea typeface="微软雅黑" pitchFamily="34" charset="-122"/>
                </a:rPr>
                <a:t>200</a:t>
              </a:r>
              <a:r>
                <a:rPr lang="zh-CN" altLang="en-US" sz="1400" b="1" dirty="0" smtClean="0">
                  <a:solidFill>
                    <a:schemeClr val="bg1"/>
                  </a:solidFill>
                  <a:latin typeface="微软雅黑" pitchFamily="34" charset="-122"/>
                  <a:ea typeface="微软雅黑" pitchFamily="34" charset="-122"/>
                </a:rPr>
                <a:t>万小时以上</a:t>
              </a:r>
              <a:endParaRPr lang="en-US" altLang="zh-CN" sz="1400" b="1" dirty="0" smtClean="0">
                <a:solidFill>
                  <a:schemeClr val="bg1"/>
                </a:solidFill>
                <a:latin typeface="微软雅黑" pitchFamily="34" charset="-122"/>
                <a:ea typeface="微软雅黑" pitchFamily="34" charset="-122"/>
              </a:endParaRPr>
            </a:p>
            <a:p>
              <a:pPr algn="just">
                <a:lnSpc>
                  <a:spcPct val="150000"/>
                </a:lnSpc>
              </a:pPr>
              <a:r>
                <a:rPr lang="zh-CN" altLang="en-US" sz="1400" b="1" dirty="0" smtClean="0">
                  <a:solidFill>
                    <a:schemeClr val="bg1"/>
                  </a:solidFill>
                  <a:latin typeface="微软雅黑" pitchFamily="34" charset="-122"/>
                  <a:ea typeface="微软雅黑" pitchFamily="34" charset="-122"/>
                </a:rPr>
                <a:t>经济规模超过</a:t>
              </a:r>
              <a:r>
                <a:rPr lang="en-US" altLang="zh-CN" sz="1400" b="1" dirty="0" smtClean="0">
                  <a:solidFill>
                    <a:schemeClr val="bg1"/>
                  </a:solidFill>
                  <a:latin typeface="微软雅黑" pitchFamily="34" charset="-122"/>
                  <a:ea typeface="微软雅黑" pitchFamily="34" charset="-122"/>
                </a:rPr>
                <a:t>1</a:t>
              </a:r>
              <a:r>
                <a:rPr lang="zh-CN" altLang="en-US" sz="1400" b="1" dirty="0" smtClean="0">
                  <a:solidFill>
                    <a:schemeClr val="bg1"/>
                  </a:solidFill>
                  <a:latin typeface="微软雅黑" pitchFamily="34" charset="-122"/>
                  <a:ea typeface="微软雅黑" pitchFamily="34" charset="-122"/>
                </a:rPr>
                <a:t>万亿元</a:t>
              </a:r>
              <a:endParaRPr lang="en-US" altLang="zh-CN" sz="1400" b="1" dirty="0" smtClean="0">
                <a:solidFill>
                  <a:schemeClr val="bg1"/>
                </a:solidFill>
                <a:latin typeface="微软雅黑" pitchFamily="34" charset="-122"/>
                <a:ea typeface="微软雅黑" pitchFamily="34" charset="-122"/>
              </a:endParaRPr>
            </a:p>
          </p:txBody>
        </p:sp>
      </p:grpSp>
      <p:grpSp>
        <p:nvGrpSpPr>
          <p:cNvPr id="132" name="组合 131"/>
          <p:cNvGrpSpPr/>
          <p:nvPr/>
        </p:nvGrpSpPr>
        <p:grpSpPr>
          <a:xfrm>
            <a:off x="3436045" y="1314946"/>
            <a:ext cx="642937" cy="642938"/>
            <a:chOff x="7959849" y="-746670"/>
            <a:chExt cx="642937" cy="642938"/>
          </a:xfrm>
        </p:grpSpPr>
        <p:grpSp>
          <p:nvGrpSpPr>
            <p:cNvPr id="133" name="组合 120"/>
            <p:cNvGrpSpPr/>
            <p:nvPr/>
          </p:nvGrpSpPr>
          <p:grpSpPr>
            <a:xfrm>
              <a:off x="7959849" y="-746670"/>
              <a:ext cx="642937" cy="642938"/>
              <a:chOff x="6599262" y="189434"/>
              <a:chExt cx="642937" cy="642938"/>
            </a:xfrm>
          </p:grpSpPr>
          <p:sp>
            <p:nvSpPr>
              <p:cNvPr id="135" name="Oval 62"/>
              <p:cNvSpPr>
                <a:spLocks noChangeArrowheads="1"/>
              </p:cNvSpPr>
              <p:nvPr/>
            </p:nvSpPr>
            <p:spPr bwMode="gray">
              <a:xfrm>
                <a:off x="6599262" y="189434"/>
                <a:ext cx="642937" cy="642938"/>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136" name="Oval 63"/>
              <p:cNvSpPr>
                <a:spLocks noChangeArrowheads="1"/>
              </p:cNvSpPr>
              <p:nvPr/>
            </p:nvSpPr>
            <p:spPr bwMode="gray">
              <a:xfrm>
                <a:off x="6605999" y="194246"/>
                <a:ext cx="621762" cy="62272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137" name="Oval 64"/>
              <p:cNvSpPr>
                <a:spLocks noChangeArrowheads="1"/>
              </p:cNvSpPr>
              <p:nvPr/>
            </p:nvSpPr>
            <p:spPr bwMode="gray">
              <a:xfrm>
                <a:off x="6613699" y="198096"/>
                <a:ext cx="607325" cy="60732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138" name="Oval 65"/>
              <p:cNvSpPr>
                <a:spLocks noChangeArrowheads="1"/>
              </p:cNvSpPr>
              <p:nvPr/>
            </p:nvSpPr>
            <p:spPr bwMode="gray">
              <a:xfrm>
                <a:off x="6620437" y="203871"/>
                <a:ext cx="577488" cy="56690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139" name="Oval 66"/>
              <p:cNvSpPr>
                <a:spLocks noChangeArrowheads="1"/>
              </p:cNvSpPr>
              <p:nvPr/>
            </p:nvSpPr>
            <p:spPr bwMode="gray">
              <a:xfrm>
                <a:off x="6654123" y="219271"/>
                <a:ext cx="513002" cy="46102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dirty="0"/>
              </a:p>
            </p:txBody>
          </p:sp>
        </p:grpSp>
        <p:sp>
          <p:nvSpPr>
            <p:cNvPr id="134" name="Text Box 117"/>
            <p:cNvSpPr txBox="1">
              <a:spLocks noChangeArrowheads="1"/>
            </p:cNvSpPr>
            <p:nvPr/>
          </p:nvSpPr>
          <p:spPr bwMode="gray">
            <a:xfrm>
              <a:off x="7980114" y="-594146"/>
              <a:ext cx="595035" cy="338554"/>
            </a:xfrm>
            <a:prstGeom prst="rect">
              <a:avLst/>
            </a:prstGeom>
            <a:noFill/>
            <a:ln w="9525" algn="ctr">
              <a:noFill/>
              <a:miter lim="800000"/>
              <a:headEnd/>
              <a:tailEnd/>
            </a:ln>
            <a:effectLst/>
          </p:spPr>
          <p:txBody>
            <a:bodyPr wrap="none">
              <a:spAutoFit/>
            </a:bodyPr>
            <a:lstStyle/>
            <a:p>
              <a:r>
                <a:rPr lang="zh-CN" altLang="en-US" sz="1600" b="1" dirty="0" smtClean="0">
                  <a:solidFill>
                    <a:srgbClr val="C00000"/>
                  </a:solidFill>
                  <a:latin typeface="微软雅黑" pitchFamily="34" charset="-122"/>
                  <a:ea typeface="微软雅黑" pitchFamily="34" charset="-122"/>
                </a:rPr>
                <a:t>规模</a:t>
              </a:r>
              <a:endParaRPr lang="en-US" altLang="zh-CN" sz="1600" b="1" dirty="0">
                <a:solidFill>
                  <a:srgbClr val="C00000"/>
                </a:solidFill>
                <a:latin typeface="微软雅黑" pitchFamily="34" charset="-122"/>
                <a:ea typeface="微软雅黑" pitchFamily="34" charset="-122"/>
              </a:endParaRPr>
            </a:p>
          </p:txBody>
        </p:sp>
      </p:grpSp>
      <p:grpSp>
        <p:nvGrpSpPr>
          <p:cNvPr id="148" name="组合 147"/>
          <p:cNvGrpSpPr/>
          <p:nvPr/>
        </p:nvGrpSpPr>
        <p:grpSpPr>
          <a:xfrm>
            <a:off x="2537222" y="4231084"/>
            <a:ext cx="2525488" cy="2193122"/>
            <a:chOff x="2600722" y="4091384"/>
            <a:chExt cx="2525488" cy="2193122"/>
          </a:xfrm>
        </p:grpSpPr>
        <p:grpSp>
          <p:nvGrpSpPr>
            <p:cNvPr id="106" name="组合 105"/>
            <p:cNvGrpSpPr/>
            <p:nvPr/>
          </p:nvGrpSpPr>
          <p:grpSpPr>
            <a:xfrm>
              <a:off x="2600722" y="4412506"/>
              <a:ext cx="2525488" cy="1872000"/>
              <a:chOff x="2600722" y="4725938"/>
              <a:chExt cx="2525488" cy="1872000"/>
            </a:xfrm>
          </p:grpSpPr>
          <p:sp>
            <p:nvSpPr>
              <p:cNvPr id="92" name="AutoShape 85"/>
              <p:cNvSpPr>
                <a:spLocks noChangeArrowheads="1"/>
              </p:cNvSpPr>
              <p:nvPr/>
            </p:nvSpPr>
            <p:spPr bwMode="gray">
              <a:xfrm>
                <a:off x="2600722" y="4725938"/>
                <a:ext cx="2520000" cy="1872000"/>
              </a:xfrm>
              <a:prstGeom prst="roundRect">
                <a:avLst>
                  <a:gd name="adj" fmla="val 16667"/>
                </a:avLst>
              </a:prstGeom>
              <a:solidFill>
                <a:srgbClr val="0070C0"/>
              </a:solidFill>
              <a:ln w="9525">
                <a:no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91" name="Text Box 95"/>
              <p:cNvSpPr txBox="1">
                <a:spLocks noChangeArrowheads="1"/>
              </p:cNvSpPr>
              <p:nvPr/>
            </p:nvSpPr>
            <p:spPr bwMode="gray">
              <a:xfrm>
                <a:off x="2638822" y="5026546"/>
                <a:ext cx="2487388" cy="1492716"/>
              </a:xfrm>
              <a:prstGeom prst="rect">
                <a:avLst/>
              </a:prstGeom>
              <a:noFill/>
              <a:ln w="9525" algn="ctr">
                <a:noFill/>
                <a:miter lim="800000"/>
                <a:headEnd/>
                <a:tailEnd/>
              </a:ln>
              <a:effectLst/>
            </p:spPr>
            <p:txBody>
              <a:bodyPr wrap="square">
                <a:spAutoFit/>
              </a:bodyPr>
              <a:lstStyle/>
              <a:p>
                <a:pPr algn="just">
                  <a:lnSpc>
                    <a:spcPct val="130000"/>
                  </a:lnSpc>
                </a:pPr>
                <a:r>
                  <a:rPr lang="zh-CN" altLang="en-US" sz="1400" b="1" dirty="0" smtClean="0">
                    <a:solidFill>
                      <a:schemeClr val="bg1"/>
                    </a:solidFill>
                    <a:latin typeface="微软雅黑" pitchFamily="34" charset="-122"/>
                    <a:ea typeface="微软雅黑" pitchFamily="34" charset="-122"/>
                  </a:rPr>
                  <a:t>通用机场、通航基地机场、应急救援中心机场</a:t>
                </a:r>
                <a:r>
                  <a:rPr lang="en-US" altLang="zh-CN" sz="1400" b="1" dirty="0" smtClean="0">
                    <a:solidFill>
                      <a:schemeClr val="bg1"/>
                    </a:solidFill>
                    <a:latin typeface="微软雅黑" pitchFamily="34" charset="-122"/>
                    <a:ea typeface="微软雅黑" pitchFamily="34" charset="-122"/>
                  </a:rPr>
                  <a:t>30</a:t>
                </a:r>
                <a:r>
                  <a:rPr lang="zh-CN" altLang="en-US" sz="1400" b="1" dirty="0" smtClean="0">
                    <a:solidFill>
                      <a:schemeClr val="bg1"/>
                    </a:solidFill>
                    <a:latin typeface="微软雅黑" pitchFamily="34" charset="-122"/>
                    <a:ea typeface="微软雅黑" pitchFamily="34" charset="-122"/>
                  </a:rPr>
                  <a:t>个以上</a:t>
                </a:r>
                <a:endParaRPr lang="en-US" altLang="zh-CN" sz="1400" b="1" dirty="0" smtClean="0">
                  <a:solidFill>
                    <a:schemeClr val="bg1"/>
                  </a:solidFill>
                  <a:latin typeface="微软雅黑" pitchFamily="34" charset="-122"/>
                  <a:ea typeface="微软雅黑" pitchFamily="34" charset="-122"/>
                </a:endParaRPr>
              </a:p>
              <a:p>
                <a:pPr algn="just">
                  <a:lnSpc>
                    <a:spcPct val="130000"/>
                  </a:lnSpc>
                </a:pPr>
                <a:r>
                  <a:rPr lang="zh-CN" altLang="en-US" sz="1400" b="1" dirty="0" smtClean="0">
                    <a:solidFill>
                      <a:schemeClr val="bg1"/>
                    </a:solidFill>
                    <a:latin typeface="微软雅黑" pitchFamily="34" charset="-122"/>
                    <a:ea typeface="微软雅黑" pitchFamily="34" charset="-122"/>
                  </a:rPr>
                  <a:t>高端公务机产业基地</a:t>
                </a:r>
                <a:endParaRPr lang="en-US" altLang="zh-CN" sz="1400" b="1" dirty="0" smtClean="0">
                  <a:solidFill>
                    <a:schemeClr val="bg1"/>
                  </a:solidFill>
                  <a:latin typeface="微软雅黑" pitchFamily="34" charset="-122"/>
                  <a:ea typeface="微软雅黑" pitchFamily="34" charset="-122"/>
                </a:endParaRPr>
              </a:p>
              <a:p>
                <a:pPr algn="just">
                  <a:lnSpc>
                    <a:spcPct val="130000"/>
                  </a:lnSpc>
                </a:pPr>
                <a:r>
                  <a:rPr lang="zh-CN" altLang="en-US" sz="1400" b="1" dirty="0" smtClean="0">
                    <a:solidFill>
                      <a:schemeClr val="bg1"/>
                    </a:solidFill>
                    <a:latin typeface="微软雅黑" pitchFamily="34" charset="-122"/>
                    <a:ea typeface="微软雅黑" pitchFamily="34" charset="-122"/>
                  </a:rPr>
                  <a:t>通用飞机组装基地</a:t>
                </a:r>
                <a:endParaRPr lang="en-US" altLang="zh-CN" sz="1400" b="1" dirty="0" smtClean="0">
                  <a:solidFill>
                    <a:schemeClr val="bg1"/>
                  </a:solidFill>
                  <a:latin typeface="微软雅黑" pitchFamily="34" charset="-122"/>
                  <a:ea typeface="微软雅黑" pitchFamily="34" charset="-122"/>
                </a:endParaRPr>
              </a:p>
              <a:p>
                <a:pPr algn="just">
                  <a:lnSpc>
                    <a:spcPct val="130000"/>
                  </a:lnSpc>
                </a:pPr>
                <a:r>
                  <a:rPr lang="zh-CN" altLang="en-US" sz="1400" b="1" dirty="0" smtClean="0">
                    <a:solidFill>
                      <a:schemeClr val="bg1"/>
                    </a:solidFill>
                    <a:latin typeface="微软雅黑" pitchFamily="34" charset="-122"/>
                    <a:ea typeface="微软雅黑" pitchFamily="34" charset="-122"/>
                  </a:rPr>
                  <a:t>航空产业园，</a:t>
                </a:r>
                <a:r>
                  <a:rPr lang="en-US" altLang="zh-CN" sz="1400" b="1" dirty="0" smtClean="0">
                    <a:solidFill>
                      <a:schemeClr val="bg1"/>
                    </a:solidFill>
                    <a:latin typeface="微软雅黑" pitchFamily="34" charset="-122"/>
                    <a:ea typeface="微软雅黑" pitchFamily="34" charset="-122"/>
                  </a:rPr>
                  <a:t>5</a:t>
                </a:r>
                <a:r>
                  <a:rPr lang="zh-CN" altLang="en-US" sz="1400" b="1" dirty="0" smtClean="0">
                    <a:solidFill>
                      <a:schemeClr val="bg1"/>
                    </a:solidFill>
                    <a:latin typeface="微软雅黑" pitchFamily="34" charset="-122"/>
                    <a:ea typeface="微软雅黑" pitchFamily="34" charset="-122"/>
                  </a:rPr>
                  <a:t>个航空小镇</a:t>
                </a:r>
                <a:r>
                  <a:rPr lang="zh-CN" altLang="en-US" sz="1400" dirty="0" smtClean="0">
                    <a:solidFill>
                      <a:schemeClr val="accent1">
                        <a:lumMod val="75000"/>
                      </a:schemeClr>
                    </a:solidFill>
                    <a:latin typeface="微软雅黑" panose="020B0503020204020204" pitchFamily="34" charset="-122"/>
                    <a:ea typeface="微软雅黑" panose="020B0503020204020204" pitchFamily="34" charset="-122"/>
                  </a:rPr>
                  <a:t>　</a:t>
                </a:r>
                <a:endParaRPr lang="en-US" altLang="zh-CN" sz="1400" b="1" dirty="0" smtClean="0">
                  <a:solidFill>
                    <a:schemeClr val="bg1"/>
                  </a:solidFill>
                  <a:latin typeface="微软雅黑" pitchFamily="34" charset="-122"/>
                  <a:ea typeface="微软雅黑" pitchFamily="34" charset="-122"/>
                </a:endParaRPr>
              </a:p>
            </p:txBody>
          </p:sp>
        </p:grpSp>
        <p:grpSp>
          <p:nvGrpSpPr>
            <p:cNvPr id="140" name="组合 139"/>
            <p:cNvGrpSpPr/>
            <p:nvPr/>
          </p:nvGrpSpPr>
          <p:grpSpPr>
            <a:xfrm>
              <a:off x="3508053" y="4091384"/>
              <a:ext cx="642937" cy="642938"/>
              <a:chOff x="7959849" y="-746670"/>
              <a:chExt cx="642937" cy="642938"/>
            </a:xfrm>
          </p:grpSpPr>
          <p:grpSp>
            <p:nvGrpSpPr>
              <p:cNvPr id="141" name="组合 120"/>
              <p:cNvGrpSpPr/>
              <p:nvPr/>
            </p:nvGrpSpPr>
            <p:grpSpPr>
              <a:xfrm>
                <a:off x="7959849" y="-746670"/>
                <a:ext cx="642937" cy="642938"/>
                <a:chOff x="6599262" y="189434"/>
                <a:chExt cx="642937" cy="642938"/>
              </a:xfrm>
            </p:grpSpPr>
            <p:sp>
              <p:nvSpPr>
                <p:cNvPr id="143" name="Oval 62"/>
                <p:cNvSpPr>
                  <a:spLocks noChangeArrowheads="1"/>
                </p:cNvSpPr>
                <p:nvPr/>
              </p:nvSpPr>
              <p:spPr bwMode="gray">
                <a:xfrm>
                  <a:off x="6599262" y="189434"/>
                  <a:ext cx="642937" cy="642938"/>
                </a:xfrm>
                <a:prstGeom prst="ellipse">
                  <a:avLst/>
                </a:prstGeom>
                <a:solidFill>
                  <a:srgbClr val="333333"/>
                </a:solidFill>
                <a:ln w="38100" algn="ctr">
                  <a:noFill/>
                  <a:round/>
                  <a:headEnd/>
                  <a:tailEnd/>
                </a:ln>
                <a:effectLst/>
              </p:spPr>
              <p:txBody>
                <a:bodyPr anchor="ctr">
                  <a:spAutoFit/>
                </a:bodyPr>
                <a:lstStyle/>
                <a:p>
                  <a:endParaRPr lang="zh-CN" altLang="en-US"/>
                </a:p>
              </p:txBody>
            </p:sp>
            <p:sp>
              <p:nvSpPr>
                <p:cNvPr id="144" name="Oval 63"/>
                <p:cNvSpPr>
                  <a:spLocks noChangeArrowheads="1"/>
                </p:cNvSpPr>
                <p:nvPr/>
              </p:nvSpPr>
              <p:spPr bwMode="gray">
                <a:xfrm>
                  <a:off x="6605999" y="194246"/>
                  <a:ext cx="621762" cy="62272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p>
              </p:txBody>
            </p:sp>
            <p:sp>
              <p:nvSpPr>
                <p:cNvPr id="145" name="Oval 64"/>
                <p:cNvSpPr>
                  <a:spLocks noChangeArrowheads="1"/>
                </p:cNvSpPr>
                <p:nvPr/>
              </p:nvSpPr>
              <p:spPr bwMode="gray">
                <a:xfrm>
                  <a:off x="6613699" y="198096"/>
                  <a:ext cx="607325" cy="60732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p>
              </p:txBody>
            </p:sp>
            <p:sp>
              <p:nvSpPr>
                <p:cNvPr id="146" name="Oval 65"/>
                <p:cNvSpPr>
                  <a:spLocks noChangeArrowheads="1"/>
                </p:cNvSpPr>
                <p:nvPr/>
              </p:nvSpPr>
              <p:spPr bwMode="gray">
                <a:xfrm>
                  <a:off x="6620437" y="203871"/>
                  <a:ext cx="577488" cy="56690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p>
              </p:txBody>
            </p:sp>
            <p:sp>
              <p:nvSpPr>
                <p:cNvPr id="147" name="Oval 66"/>
                <p:cNvSpPr>
                  <a:spLocks noChangeArrowheads="1"/>
                </p:cNvSpPr>
                <p:nvPr/>
              </p:nvSpPr>
              <p:spPr bwMode="gray">
                <a:xfrm>
                  <a:off x="6654123" y="219271"/>
                  <a:ext cx="513002" cy="46102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dirty="0"/>
                </a:p>
              </p:txBody>
            </p:sp>
          </p:grpSp>
          <p:sp>
            <p:nvSpPr>
              <p:cNvPr id="142" name="Text Box 117"/>
              <p:cNvSpPr txBox="1">
                <a:spLocks noChangeArrowheads="1"/>
              </p:cNvSpPr>
              <p:nvPr/>
            </p:nvSpPr>
            <p:spPr bwMode="gray">
              <a:xfrm>
                <a:off x="8018214" y="-670346"/>
                <a:ext cx="543739" cy="523220"/>
              </a:xfrm>
              <a:prstGeom prst="rect">
                <a:avLst/>
              </a:prstGeom>
              <a:noFill/>
              <a:ln w="9525" algn="ctr">
                <a:noFill/>
                <a:miter lim="800000"/>
                <a:headEnd/>
                <a:tailEnd/>
              </a:ln>
              <a:effectLst/>
            </p:spPr>
            <p:txBody>
              <a:bodyPr wrap="none">
                <a:spAutoFit/>
              </a:bodyPr>
              <a:lstStyle/>
              <a:p>
                <a:r>
                  <a:rPr lang="zh-CN" altLang="en-US" sz="1400" b="1" dirty="0" smtClean="0">
                    <a:solidFill>
                      <a:srgbClr val="C00000"/>
                    </a:solidFill>
                    <a:latin typeface="微软雅黑" pitchFamily="34" charset="-122"/>
                    <a:ea typeface="微软雅黑" pitchFamily="34" charset="-122"/>
                  </a:rPr>
                  <a:t>基础</a:t>
                </a:r>
                <a:endParaRPr lang="en-US" altLang="zh-CN" sz="1400" b="1" dirty="0" smtClean="0">
                  <a:solidFill>
                    <a:srgbClr val="C00000"/>
                  </a:solidFill>
                  <a:latin typeface="微软雅黑" pitchFamily="34" charset="-122"/>
                  <a:ea typeface="微软雅黑" pitchFamily="34" charset="-122"/>
                </a:endParaRPr>
              </a:p>
              <a:p>
                <a:r>
                  <a:rPr lang="zh-CN" altLang="en-US" sz="1400" b="1" dirty="0" smtClean="0">
                    <a:solidFill>
                      <a:srgbClr val="C00000"/>
                    </a:solidFill>
                    <a:latin typeface="微软雅黑" pitchFamily="34" charset="-122"/>
                    <a:ea typeface="微软雅黑" pitchFamily="34" charset="-122"/>
                  </a:rPr>
                  <a:t>建设</a:t>
                </a:r>
                <a:endParaRPr lang="en-US" altLang="zh-CN" sz="1400" b="1" dirty="0">
                  <a:solidFill>
                    <a:srgbClr val="C00000"/>
                  </a:solidFill>
                  <a:latin typeface="微软雅黑" pitchFamily="34" charset="-122"/>
                  <a:ea typeface="微软雅黑" pitchFamily="34" charset="-122"/>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（二）基本情况</a:t>
            </a:r>
            <a:endParaRPr lang="en-US" altLang="en-US" sz="2600" dirty="0">
              <a:solidFill>
                <a:schemeClr val="bg1"/>
              </a:solidFill>
              <a:cs typeface="华文宋体" panose="02010600040101010101" charset="-122"/>
            </a:endParaRPr>
          </a:p>
        </p:txBody>
      </p:sp>
      <p:sp>
        <p:nvSpPr>
          <p:cNvPr id="4" name="TextBox 3"/>
          <p:cNvSpPr txBox="1"/>
          <p:nvPr/>
        </p:nvSpPr>
        <p:spPr>
          <a:xfrm>
            <a:off x="-21698" y="1387120"/>
            <a:ext cx="7143800" cy="4154984"/>
          </a:xfrm>
          <a:prstGeom prst="rect">
            <a:avLst/>
          </a:prstGeom>
          <a:noFill/>
        </p:spPr>
        <p:txBody>
          <a:bodyPr wrap="square" rtlCol="0">
            <a:spAutoFit/>
          </a:bodyPr>
          <a:lstStyle/>
          <a:p>
            <a:pPr indent="536575" algn="just">
              <a:lnSpc>
                <a:spcPct val="200000"/>
              </a:lnSpc>
              <a:buFont typeface="Wingdings" pitchFamily="2" charset="2"/>
              <a:buChar char="p"/>
            </a:pP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国内地位</a:t>
            </a:r>
            <a:endParaRPr lang="en-US" altLang="zh-CN"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711200" indent="-347663" algn="just">
              <a:lnSpc>
                <a:spcPct val="200000"/>
              </a:lnSpc>
              <a:buFont typeface="Wingdings" pitchFamily="2" charset="2"/>
              <a:buChar char="Ø"/>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中国</a:t>
            </a:r>
            <a:r>
              <a:rPr lang="en-US" altLang="zh-CN"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8</a:t>
            </a: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个</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国家航空高技术产业开发区之一</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711200" indent="-347663" algn="just">
              <a:lnSpc>
                <a:spcPct val="200000"/>
              </a:lnSpc>
              <a:buFont typeface="Wingdings" pitchFamily="2" charset="2"/>
              <a:buChar char="Ø"/>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中国首批</a:t>
            </a:r>
            <a:r>
              <a:rPr lang="en-US" altLang="zh-CN"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26</a:t>
            </a:r>
            <a:r>
              <a:rPr lang="zh-CN" altLang="en-US" sz="28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个</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通用航空产业综合示范区之一</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711200" indent="-347663" algn="just">
              <a:lnSpc>
                <a:spcPct val="200000"/>
              </a:lnSpc>
              <a:buFont typeface="Wingdings" pitchFamily="2" charset="2"/>
              <a:buChar char="Ø"/>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航空工业规模占全国四分之一</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711200" indent="-347663" algn="just">
              <a:lnSpc>
                <a:spcPct val="200000"/>
              </a:lnSpc>
              <a:buFont typeface="Wingdings" pitchFamily="2" charset="2"/>
              <a:buChar char="Ø"/>
            </a:pP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全国唯一</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低空空域管理改革试点城市</a:t>
            </a:r>
          </a:p>
        </p:txBody>
      </p:sp>
      <p:grpSp>
        <p:nvGrpSpPr>
          <p:cNvPr id="18" name="组合 17"/>
          <p:cNvGrpSpPr/>
          <p:nvPr/>
        </p:nvGrpSpPr>
        <p:grpSpPr>
          <a:xfrm>
            <a:off x="6879626" y="1659413"/>
            <a:ext cx="5191682" cy="4420163"/>
            <a:chOff x="6908654" y="2062434"/>
            <a:chExt cx="5191682" cy="4420163"/>
          </a:xfrm>
        </p:grpSpPr>
        <p:pic>
          <p:nvPicPr>
            <p:cNvPr id="12" name="Picture 3" descr="D:\工作\工作日志\2018年2月\航空航天处-重点企业宣传照片\611所-翼龙\2009年3月26日，翼龙Ⅰ无人机起飞.tif"/>
            <p:cNvPicPr>
              <a:picLocks noChangeAspect="1" noChangeArrowheads="1"/>
            </p:cNvPicPr>
            <p:nvPr/>
          </p:nvPicPr>
          <p:blipFill rotWithShape="1">
            <a:blip r:embed="rId2" cstate="print"/>
            <a:srcRect t="6279" b="2615"/>
            <a:stretch/>
          </p:blipFill>
          <p:spPr bwMode="auto">
            <a:xfrm>
              <a:off x="9779005" y="3701211"/>
              <a:ext cx="2321331" cy="1442663"/>
            </a:xfrm>
            <a:prstGeom prst="roundRect">
              <a:avLst>
                <a:gd name="adj" fmla="val 13649"/>
              </a:avLst>
            </a:prstGeom>
            <a:ln>
              <a:noFill/>
            </a:ln>
            <a:effectLst>
              <a:outerShdw blurRad="292100" dist="139700" dir="2700000" algn="tl" rotWithShape="0">
                <a:srgbClr val="333333">
                  <a:alpha val="65000"/>
                </a:srgbClr>
              </a:outerShdw>
            </a:effectLst>
          </p:spPr>
        </p:pic>
        <p:pic>
          <p:nvPicPr>
            <p:cNvPr id="13" name="Picture 3" descr="D:\工作\工作日志\2018年2月\航空航天处-重点企业宣传照片\132厂-云影、歼10、枭龙\云影飞机\CAC_6619.jpg"/>
            <p:cNvPicPr>
              <a:picLocks noChangeAspect="1" noChangeArrowheads="1"/>
            </p:cNvPicPr>
            <p:nvPr/>
          </p:nvPicPr>
          <p:blipFill>
            <a:blip r:embed="rId3" cstate="print"/>
            <a:srcRect/>
            <a:stretch>
              <a:fillRect/>
            </a:stretch>
          </p:blipFill>
          <p:spPr bwMode="auto">
            <a:xfrm>
              <a:off x="9767394" y="2062434"/>
              <a:ext cx="2294041" cy="1546616"/>
            </a:xfrm>
            <a:prstGeom prst="roundRect">
              <a:avLst>
                <a:gd name="adj" fmla="val 11975"/>
              </a:avLst>
            </a:prstGeom>
            <a:ln>
              <a:noFill/>
            </a:ln>
            <a:effectLst>
              <a:outerShdw blurRad="292100" dist="139700" dir="2700000" algn="tl" rotWithShape="0">
                <a:srgbClr val="333333">
                  <a:alpha val="65000"/>
                </a:srgbClr>
              </a:outerShdw>
            </a:effectLst>
          </p:spPr>
        </p:pic>
        <p:pic>
          <p:nvPicPr>
            <p:cNvPr id="14" name="Picture 4" descr="D:\工作\工作日志\2018年2月\航空航天处-重点企业宣传照片\朗星-AT200\4.png"/>
            <p:cNvPicPr>
              <a:picLocks noChangeAspect="1" noChangeArrowheads="1"/>
            </p:cNvPicPr>
            <p:nvPr/>
          </p:nvPicPr>
          <p:blipFill>
            <a:blip r:embed="rId4" cstate="print"/>
            <a:srcRect l="21146" t="24442" r="11892" b="38912"/>
            <a:stretch>
              <a:fillRect/>
            </a:stretch>
          </p:blipFill>
          <p:spPr bwMode="auto">
            <a:xfrm>
              <a:off x="6908654" y="2177860"/>
              <a:ext cx="2931530" cy="1211971"/>
            </a:xfrm>
            <a:prstGeom prst="roundRect">
              <a:avLst/>
            </a:prstGeom>
            <a:ln>
              <a:noFill/>
            </a:ln>
            <a:effectLst>
              <a:outerShdw blurRad="292100" dist="139700" dir="2700000" algn="tl" rotWithShape="0">
                <a:srgbClr val="333333">
                  <a:alpha val="65000"/>
                </a:srgbClr>
              </a:outerShdw>
            </a:effectLst>
          </p:spPr>
        </p:pic>
        <p:pic>
          <p:nvPicPr>
            <p:cNvPr id="15" name="Picture 2" descr="https://goss1.veer.com/creative/vcg/veer/612/veer-170722530.jpg"/>
            <p:cNvPicPr>
              <a:picLocks noChangeAspect="1" noChangeArrowheads="1"/>
            </p:cNvPicPr>
            <p:nvPr/>
          </p:nvPicPr>
          <p:blipFill>
            <a:blip r:embed="rId5" cstate="print"/>
            <a:srcRect l="4941" t="19856" r="24648" b="25701"/>
            <a:stretch>
              <a:fillRect/>
            </a:stretch>
          </p:blipFill>
          <p:spPr bwMode="auto">
            <a:xfrm>
              <a:off x="6944607" y="3701211"/>
              <a:ext cx="2800684" cy="1528783"/>
            </a:xfrm>
            <a:prstGeom prst="roundRect">
              <a:avLst>
                <a:gd name="adj" fmla="val 10217"/>
              </a:avLst>
            </a:prstGeom>
            <a:ln>
              <a:noFill/>
            </a:ln>
            <a:effectLst>
              <a:outerShdw blurRad="292100" dist="139700" dir="2700000" algn="tl" rotWithShape="0">
                <a:srgbClr val="333333">
                  <a:alpha val="65000"/>
                </a:srgbClr>
              </a:outerShdw>
            </a:effectLst>
          </p:spPr>
        </p:pic>
        <p:pic>
          <p:nvPicPr>
            <p:cNvPr id="5122" name="Picture 2" descr="http://brand.fengsung.com/brand/Raytheon.jpg"/>
            <p:cNvPicPr>
              <a:picLocks noChangeAspect="1" noChangeArrowheads="1"/>
            </p:cNvPicPr>
            <p:nvPr/>
          </p:nvPicPr>
          <p:blipFill>
            <a:blip r:embed="rId6" cstate="print"/>
            <a:srcRect l="6054" t="21290" r="9190" b="7321"/>
            <a:stretch>
              <a:fillRect/>
            </a:stretch>
          </p:blipFill>
          <p:spPr bwMode="auto">
            <a:xfrm>
              <a:off x="6990336" y="5431504"/>
              <a:ext cx="2760306" cy="1008112"/>
            </a:xfrm>
            <a:prstGeom prst="roundRect">
              <a:avLst/>
            </a:prstGeom>
            <a:ln>
              <a:noFill/>
            </a:ln>
            <a:effectLst>
              <a:outerShdw blurRad="292100" dist="139700" dir="2700000" algn="tl" rotWithShape="0">
                <a:srgbClr val="333333">
                  <a:alpha val="65000"/>
                </a:srgbClr>
              </a:outerShdw>
            </a:effectLst>
          </p:spPr>
        </p:pic>
        <p:pic>
          <p:nvPicPr>
            <p:cNvPr id="5124" name="Picture 4" descr="http://brand.fengsung.com/brand/Cirrus.jpg"/>
            <p:cNvPicPr>
              <a:picLocks noChangeAspect="1" noChangeArrowheads="1"/>
            </p:cNvPicPr>
            <p:nvPr/>
          </p:nvPicPr>
          <p:blipFill>
            <a:blip r:embed="rId7" cstate="print"/>
            <a:srcRect l="9828" t="4018" r="7769" b="1293"/>
            <a:stretch>
              <a:fillRect/>
            </a:stretch>
          </p:blipFill>
          <p:spPr bwMode="auto">
            <a:xfrm>
              <a:off x="9840184" y="5330469"/>
              <a:ext cx="2232248" cy="1152128"/>
            </a:xfrm>
            <a:prstGeom prst="round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01EC1B0C-B69E-4695-843F-7A6F88656549}"/>
              </a:ext>
            </a:extLst>
          </p:cNvPr>
          <p:cNvSpPr/>
          <p:nvPr/>
        </p:nvSpPr>
        <p:spPr>
          <a:xfrm>
            <a:off x="4225886" y="813110"/>
            <a:ext cx="184732" cy="461665"/>
          </a:xfrm>
          <a:prstGeom prst="rect">
            <a:avLst/>
          </a:prstGeom>
        </p:spPr>
        <p:txBody>
          <a:bodyPr wrap="none">
            <a:spAutoFit/>
          </a:bodyPr>
          <a:lstStyle/>
          <a:p>
            <a:endParaRPr lang="zh-CN" altLang="en-US" sz="2400" b="1" kern="0" dirty="0">
              <a:solidFill>
                <a:srgbClr val="4472C4">
                  <a:lumMod val="50000"/>
                </a:srgbClr>
              </a:solidFill>
              <a:latin typeface="微软雅黑" panose="020B0503020204020204" pitchFamily="34" charset="-122"/>
              <a:ea typeface="微软雅黑" panose="020B0503020204020204" pitchFamily="34" charset="-122"/>
            </a:endParaRPr>
          </a:p>
        </p:txBody>
      </p:sp>
      <p:sp>
        <p:nvSpPr>
          <p:cNvPr id="4" name="矩形 3"/>
          <p:cNvSpPr/>
          <p:nvPr/>
        </p:nvSpPr>
        <p:spPr>
          <a:xfrm>
            <a:off x="482774" y="5983982"/>
            <a:ext cx="11223451" cy="923330"/>
          </a:xfrm>
          <a:prstGeom prst="rect">
            <a:avLst/>
          </a:prstGeom>
        </p:spPr>
        <p:txBody>
          <a:bodyPr wrap="square">
            <a:spAutoFit/>
          </a:bodyPr>
          <a:lstStyle/>
          <a:p>
            <a:pPr marR="0" indent="-285750" fontAlgn="base">
              <a:lnSpc>
                <a:spcPct val="150000"/>
              </a:lnSpc>
              <a:spcBef>
                <a:spcPct val="0"/>
              </a:spcBef>
              <a:spcAft>
                <a:spcPct val="0"/>
              </a:spcAft>
              <a:buClrTx/>
              <a:buSzTx/>
              <a:buFont typeface="Wingdings" pitchFamily="2" charset="2"/>
              <a:buChar char="p"/>
              <a:tabLst/>
              <a:defRPr/>
            </a:pPr>
            <a:r>
              <a:rPr lang="zh-CN" altLang="en-US" sz="1800" dirty="0" smtClean="0">
                <a:solidFill>
                  <a:schemeClr val="tx2">
                    <a:lumMod val="75000"/>
                  </a:schemeClr>
                </a:solidFill>
                <a:latin typeface="微软雅黑" panose="020B0503020204020204" pitchFamily="34" charset="-122"/>
                <a:ea typeface="微软雅黑" panose="020B0503020204020204" pitchFamily="34" charset="-122"/>
              </a:rPr>
              <a:t>航空装备</a:t>
            </a:r>
            <a:r>
              <a:rPr lang="zh-CN" altLang="en-US" sz="1800" b="1" dirty="0" smtClean="0">
                <a:solidFill>
                  <a:schemeClr val="tx2">
                    <a:lumMod val="75000"/>
                  </a:schemeClr>
                </a:solidFill>
                <a:latin typeface="微软雅黑" panose="020B0503020204020204" pitchFamily="34" charset="-122"/>
                <a:ea typeface="微软雅黑" panose="020B0503020204020204" pitchFamily="34" charset="-122"/>
              </a:rPr>
              <a:t>产业链完备</a:t>
            </a:r>
            <a:r>
              <a:rPr lang="zh-CN" altLang="en-US" sz="1800" dirty="0" smtClean="0">
                <a:solidFill>
                  <a:schemeClr val="tx2">
                    <a:lumMod val="75000"/>
                  </a:schemeClr>
                </a:solidFill>
                <a:latin typeface="微软雅黑" panose="020B0503020204020204" pitchFamily="34" charset="-122"/>
                <a:ea typeface="微软雅黑" panose="020B0503020204020204" pitchFamily="34" charset="-122"/>
              </a:rPr>
              <a:t>，已经</a:t>
            </a:r>
            <a:r>
              <a:rPr lang="zh-CN" altLang="en-US" sz="1800" dirty="0">
                <a:solidFill>
                  <a:schemeClr val="tx2">
                    <a:lumMod val="75000"/>
                  </a:schemeClr>
                </a:solidFill>
                <a:latin typeface="微软雅黑" panose="020B0503020204020204" pitchFamily="34" charset="-122"/>
                <a:ea typeface="微软雅黑" panose="020B0503020204020204" pitchFamily="34" charset="-122"/>
              </a:rPr>
              <a:t>初步构建起</a:t>
            </a:r>
            <a:r>
              <a:rPr lang="zh-CN" altLang="en-US" sz="1800" dirty="0" smtClean="0">
                <a:solidFill>
                  <a:schemeClr val="tx2">
                    <a:lumMod val="75000"/>
                  </a:schemeClr>
                </a:solidFill>
                <a:latin typeface="微软雅黑" panose="020B0503020204020204" pitchFamily="34" charset="-122"/>
                <a:ea typeface="微软雅黑" panose="020B0503020204020204" pitchFamily="34" charset="-122"/>
              </a:rPr>
              <a:t>较完整的航空装备生产体系</a:t>
            </a:r>
            <a:endParaRPr lang="en-US" altLang="zh-CN" sz="1800" dirty="0" smtClean="0">
              <a:solidFill>
                <a:schemeClr val="tx2">
                  <a:lumMod val="75000"/>
                </a:schemeClr>
              </a:solidFill>
              <a:latin typeface="微软雅黑" panose="020B0503020204020204" pitchFamily="34" charset="-122"/>
              <a:ea typeface="微软雅黑" panose="020B0503020204020204" pitchFamily="34" charset="-122"/>
            </a:endParaRPr>
          </a:p>
          <a:p>
            <a:pPr marR="0" indent="-285750" fontAlgn="base">
              <a:lnSpc>
                <a:spcPct val="150000"/>
              </a:lnSpc>
              <a:spcBef>
                <a:spcPct val="0"/>
              </a:spcBef>
              <a:spcAft>
                <a:spcPct val="0"/>
              </a:spcAft>
              <a:buClrTx/>
              <a:buSzTx/>
              <a:buFont typeface="Wingdings" pitchFamily="2" charset="2"/>
              <a:buChar char="p"/>
              <a:tabLst/>
              <a:defRPr/>
            </a:pPr>
            <a:r>
              <a:rPr lang="zh-CN" altLang="en-US" sz="1800" dirty="0" smtClean="0">
                <a:solidFill>
                  <a:schemeClr val="tx2">
                    <a:lumMod val="75000"/>
                  </a:schemeClr>
                </a:solidFill>
                <a:latin typeface="微软雅黑" panose="020B0503020204020204" pitchFamily="34" charset="-122"/>
                <a:ea typeface="微软雅黑" panose="020B0503020204020204" pitchFamily="34" charset="-122"/>
              </a:rPr>
              <a:t>逐步形成航空制造、航空枢纽并衍生航空服务的“</a:t>
            </a:r>
            <a:r>
              <a:rPr lang="zh-CN" altLang="en-US" sz="1800" b="1" dirty="0" smtClean="0">
                <a:solidFill>
                  <a:schemeClr val="tx2">
                    <a:lumMod val="75000"/>
                  </a:schemeClr>
                </a:solidFill>
                <a:latin typeface="微软雅黑" panose="020B0503020204020204" pitchFamily="34" charset="-122"/>
                <a:ea typeface="微软雅黑" panose="020B0503020204020204" pitchFamily="34" charset="-122"/>
              </a:rPr>
              <a:t>双核驱动</a:t>
            </a:r>
            <a:r>
              <a:rPr lang="en-US" altLang="zh-CN" sz="1800" b="1" dirty="0" smtClean="0">
                <a:solidFill>
                  <a:schemeClr val="tx2">
                    <a:lumMod val="7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2">
                    <a:lumMod val="75000"/>
                  </a:schemeClr>
                </a:solidFill>
                <a:latin typeface="微软雅黑" panose="020B0503020204020204" pitchFamily="34" charset="-122"/>
                <a:ea typeface="微软雅黑" panose="020B0503020204020204" pitchFamily="34" charset="-122"/>
              </a:rPr>
              <a:t>服务支撑</a:t>
            </a:r>
            <a:r>
              <a:rPr lang="zh-CN" altLang="en-US" sz="1800" dirty="0" smtClean="0">
                <a:solidFill>
                  <a:schemeClr val="tx2">
                    <a:lumMod val="75000"/>
                  </a:schemeClr>
                </a:solidFill>
                <a:latin typeface="微软雅黑" panose="020B0503020204020204" pitchFamily="34" charset="-122"/>
                <a:ea typeface="微软雅黑" panose="020B0503020204020204" pitchFamily="34" charset="-122"/>
              </a:rPr>
              <a:t>”发展格局</a:t>
            </a:r>
            <a:endParaRPr lang="en-US" altLang="zh-CN" sz="1800" dirty="0" smtClean="0">
              <a:solidFill>
                <a:schemeClr val="tx2">
                  <a:lumMod val="75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571798" y="992672"/>
            <a:ext cx="3061756" cy="4997537"/>
            <a:chOff x="862266" y="967272"/>
            <a:chExt cx="3061756" cy="4997537"/>
          </a:xfrm>
        </p:grpSpPr>
        <p:grpSp>
          <p:nvGrpSpPr>
            <p:cNvPr id="36" name="组合 35"/>
            <p:cNvGrpSpPr/>
            <p:nvPr/>
          </p:nvGrpSpPr>
          <p:grpSpPr>
            <a:xfrm>
              <a:off x="864022" y="3658518"/>
              <a:ext cx="3060000" cy="1308572"/>
              <a:chOff x="1054646" y="3645818"/>
              <a:chExt cx="2880320" cy="1308572"/>
            </a:xfrm>
          </p:grpSpPr>
          <p:sp>
            <p:nvSpPr>
              <p:cNvPr id="5" name="流程图: 过程 4">
                <a:extLst>
                  <a:ext uri="{FF2B5EF4-FFF2-40B4-BE49-F238E27FC236}">
                    <a16:creationId xmlns="" xmlns:a16="http://schemas.microsoft.com/office/drawing/2014/main" id="{8BE425E5-728A-4A79-BF07-E51E1702247F}"/>
                  </a:ext>
                </a:extLst>
              </p:cNvPr>
              <p:cNvSpPr/>
              <p:nvPr/>
            </p:nvSpPr>
            <p:spPr>
              <a:xfrm>
                <a:off x="1054646" y="3645818"/>
                <a:ext cx="2880320" cy="288000"/>
              </a:xfrm>
              <a:prstGeom prst="flowChartProcess">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algn="ctr">
                  <a:defRPr/>
                </a:pPr>
                <a:r>
                  <a:rPr lang="zh-CN" altLang="en-US" sz="1600" b="1" kern="0" dirty="0">
                    <a:solidFill>
                      <a:prstClr val="white"/>
                    </a:solidFill>
                    <a:latin typeface="微软雅黑" panose="020B0503020204020204" pitchFamily="34" charset="-122"/>
                    <a:ea typeface="微软雅黑" panose="020B0503020204020204" pitchFamily="34" charset="-122"/>
                  </a:rPr>
                  <a:t>典型企业</a:t>
                </a:r>
              </a:p>
            </p:txBody>
          </p:sp>
          <p:sp>
            <p:nvSpPr>
              <p:cNvPr id="6" name="流程图: 过程 5">
                <a:extLst>
                  <a:ext uri="{FF2B5EF4-FFF2-40B4-BE49-F238E27FC236}">
                    <a16:creationId xmlns="" xmlns:a16="http://schemas.microsoft.com/office/drawing/2014/main" id="{C58E3747-1954-42B8-A57C-91B8CCEAE573}"/>
                  </a:ext>
                </a:extLst>
              </p:cNvPr>
              <p:cNvSpPr/>
              <p:nvPr/>
            </p:nvSpPr>
            <p:spPr>
              <a:xfrm>
                <a:off x="1054646" y="3910390"/>
                <a:ext cx="2880320" cy="1044000"/>
              </a:xfrm>
              <a:prstGeom prst="flowChartProcess">
                <a:avLst/>
              </a:prstGeom>
              <a:solidFill>
                <a:srgbClr val="ED7D31">
                  <a:lumMod val="40000"/>
                  <a:lumOff val="60000"/>
                </a:srgbClr>
              </a:solidFill>
              <a:ln w="12700" cap="flat" cmpd="sng" algn="ctr">
                <a:solidFill>
                  <a:srgbClr val="ED7D31">
                    <a:lumMod val="40000"/>
                    <a:lumOff val="60000"/>
                  </a:srgbClr>
                </a:solidFill>
                <a:prstDash val="solid"/>
                <a:miter lim="800000"/>
              </a:ln>
              <a:effectLst/>
            </p:spPr>
            <p:txBody>
              <a:bodyPr rtlCol="0" anchor="ctr"/>
              <a:lstStyle/>
              <a:p>
                <a:pPr algn="just">
                  <a:lnSpc>
                    <a:spcPct val="150000"/>
                  </a:lnSpc>
                  <a:defRPr/>
                </a:pPr>
                <a:r>
                  <a:rPr lang="zh-CN" altLang="en-US" sz="1400" kern="0" dirty="0">
                    <a:solidFill>
                      <a:prstClr val="black"/>
                    </a:solidFill>
                    <a:latin typeface="微软雅黑" panose="020B0503020204020204" pitchFamily="34" charset="-122"/>
                    <a:ea typeface="微软雅黑" panose="020B0503020204020204" pitchFamily="34" charset="-122"/>
                  </a:rPr>
                  <a:t>中电科航电</a:t>
                </a:r>
                <a:r>
                  <a:rPr lang="zh-CN" altLang="en-US" sz="1400" kern="0" dirty="0" smtClean="0">
                    <a:solidFill>
                      <a:prstClr val="black"/>
                    </a:solidFill>
                    <a:latin typeface="微软雅黑" panose="020B0503020204020204" pitchFamily="34" charset="-122"/>
                    <a:ea typeface="微软雅黑" panose="020B0503020204020204" pitchFamily="34" charset="-122"/>
                  </a:rPr>
                  <a:t>、中电科</a:t>
                </a:r>
                <a:r>
                  <a:rPr lang="en-US" altLang="zh-CN" sz="1400" kern="0" dirty="0" smtClean="0">
                    <a:solidFill>
                      <a:prstClr val="black"/>
                    </a:solidFill>
                    <a:latin typeface="微软雅黑" panose="020B0503020204020204" pitchFamily="34" charset="-122"/>
                    <a:ea typeface="微软雅黑" panose="020B0503020204020204" pitchFamily="34" charset="-122"/>
                  </a:rPr>
                  <a:t>10</a:t>
                </a:r>
                <a:r>
                  <a:rPr lang="zh-CN" altLang="en-US" sz="1400" kern="0" dirty="0" smtClean="0">
                    <a:solidFill>
                      <a:prstClr val="black"/>
                    </a:solidFill>
                    <a:latin typeface="微软雅黑" panose="020B0503020204020204" pitchFamily="34" charset="-122"/>
                    <a:ea typeface="微软雅黑" panose="020B0503020204020204" pitchFamily="34" charset="-122"/>
                  </a:rPr>
                  <a:t>所、29所、30所、航空工业凯天、民航二所、航空工业泛华、川大</a:t>
                </a:r>
                <a:r>
                  <a:rPr lang="zh-CN" altLang="en-US" sz="1400" kern="0" dirty="0">
                    <a:solidFill>
                      <a:prstClr val="black"/>
                    </a:solidFill>
                    <a:latin typeface="微软雅黑" panose="020B0503020204020204" pitchFamily="34" charset="-122"/>
                    <a:ea typeface="微软雅黑" panose="020B0503020204020204" pitchFamily="34" charset="-122"/>
                  </a:rPr>
                  <a:t>智胜</a:t>
                </a:r>
              </a:p>
            </p:txBody>
          </p:sp>
        </p:grpSp>
        <p:grpSp>
          <p:nvGrpSpPr>
            <p:cNvPr id="37" name="组合 36"/>
            <p:cNvGrpSpPr/>
            <p:nvPr/>
          </p:nvGrpSpPr>
          <p:grpSpPr>
            <a:xfrm>
              <a:off x="864022" y="5026668"/>
              <a:ext cx="3060000" cy="938141"/>
              <a:chOff x="1054645" y="5026668"/>
              <a:chExt cx="2880001" cy="938141"/>
            </a:xfrm>
          </p:grpSpPr>
          <p:sp>
            <p:nvSpPr>
              <p:cNvPr id="7" name="流程图: 过程 6">
                <a:extLst>
                  <a:ext uri="{FF2B5EF4-FFF2-40B4-BE49-F238E27FC236}">
                    <a16:creationId xmlns="" xmlns:a16="http://schemas.microsoft.com/office/drawing/2014/main" id="{F296190B-4D94-46FD-AF6E-F1C81EAE0836}"/>
                  </a:ext>
                </a:extLst>
              </p:cNvPr>
              <p:cNvSpPr/>
              <p:nvPr/>
            </p:nvSpPr>
            <p:spPr>
              <a:xfrm>
                <a:off x="1054646" y="5026668"/>
                <a:ext cx="2880000" cy="288000"/>
              </a:xfrm>
              <a:prstGeom prst="flowChartProcess">
                <a:avLst/>
              </a:prstGeom>
              <a:solidFill>
                <a:srgbClr val="ED7D31">
                  <a:lumMod val="75000"/>
                </a:srgbClr>
              </a:solidFill>
              <a:ln w="12700" cap="flat" cmpd="sng" algn="ctr">
                <a:solidFill>
                  <a:srgbClr val="ED7D31">
                    <a:lumMod val="75000"/>
                  </a:srgbClr>
                </a:solidFill>
                <a:prstDash val="solid"/>
                <a:miter lim="800000"/>
              </a:ln>
              <a:effectLst/>
            </p:spPr>
            <p:txBody>
              <a:bodyPr vertOverflow="overflow" horzOverflow="overflow" vert="horz" wrap="square" numCol="1" spcCol="0" rtlCol="0" fromWordArt="0" anchor="ctr" anchorCtr="0" forceAA="0" compatLnSpc="1">
                <a:noAutofit/>
              </a:bodyPr>
              <a:lstStyle/>
              <a:p>
                <a:pPr algn="ctr">
                  <a:defRPr/>
                </a:pPr>
                <a:r>
                  <a:rPr lang="zh-CN" altLang="en-US" sz="1600" b="1" kern="0" dirty="0">
                    <a:solidFill>
                      <a:prstClr val="white"/>
                    </a:solidFill>
                    <a:latin typeface="微软雅黑" panose="020B0503020204020204" pitchFamily="34" charset="-122"/>
                    <a:ea typeface="微软雅黑" panose="020B0503020204020204" pitchFamily="34" charset="-122"/>
                    <a:sym typeface="+mn-ea"/>
                  </a:rPr>
                  <a:t>技术水平</a:t>
                </a:r>
              </a:p>
            </p:txBody>
          </p:sp>
          <p:sp>
            <p:nvSpPr>
              <p:cNvPr id="8" name="流程图: 过程 7">
                <a:extLst>
                  <a:ext uri="{FF2B5EF4-FFF2-40B4-BE49-F238E27FC236}">
                    <a16:creationId xmlns="" xmlns:a16="http://schemas.microsoft.com/office/drawing/2014/main" id="{277FD03A-3361-4EB7-8726-1BEF1B0E31FD}"/>
                  </a:ext>
                </a:extLst>
              </p:cNvPr>
              <p:cNvSpPr/>
              <p:nvPr/>
            </p:nvSpPr>
            <p:spPr>
              <a:xfrm>
                <a:off x="1054645" y="5316809"/>
                <a:ext cx="2880000" cy="648000"/>
              </a:xfrm>
              <a:prstGeom prst="flowChartProcess">
                <a:avLst/>
              </a:prstGeom>
              <a:solidFill>
                <a:srgbClr val="ED7D31">
                  <a:lumMod val="40000"/>
                  <a:lumOff val="60000"/>
                </a:srgbClr>
              </a:solidFill>
              <a:ln w="12700" cap="flat" cmpd="sng" algn="ctr">
                <a:solidFill>
                  <a:srgbClr val="ED7D31">
                    <a:lumMod val="40000"/>
                    <a:lumOff val="60000"/>
                  </a:srgbClr>
                </a:solidFill>
                <a:prstDash val="solid"/>
                <a:miter lim="800000"/>
              </a:ln>
              <a:effectLst/>
            </p:spPr>
            <p:txBody>
              <a:bodyPr rtlCol="0" anchor="ctr"/>
              <a:lstStyle/>
              <a:p>
                <a:pPr marR="0" lvl="0" indent="0" fontAlgn="auto">
                  <a:lnSpc>
                    <a:spcPct val="100000"/>
                  </a:lnSpc>
                  <a:spcBef>
                    <a:spcPts val="0"/>
                  </a:spcBef>
                  <a:spcAft>
                    <a:spcPts val="0"/>
                  </a:spcAft>
                  <a:buClrTx/>
                  <a:buSzTx/>
                  <a:buFontTx/>
                  <a:buNone/>
                  <a:tabLst/>
                  <a:defRPr/>
                </a:pPr>
                <a:r>
                  <a:rPr lang="zh-CN" altLang="en-US" sz="1500" kern="0" dirty="0">
                    <a:solidFill>
                      <a:prstClr val="black"/>
                    </a:solidFill>
                    <a:latin typeface="微软雅黑" panose="020B0503020204020204" pitchFamily="34" charset="-122"/>
                    <a:ea typeface="微软雅黑" panose="020B0503020204020204" pitchFamily="34" charset="-122"/>
                    <a:sym typeface="+mn-ea"/>
                  </a:rPr>
                  <a:t>航空机载和机电设备特色优势明显</a:t>
                </a:r>
              </a:p>
            </p:txBody>
          </p:sp>
        </p:grpSp>
        <p:grpSp>
          <p:nvGrpSpPr>
            <p:cNvPr id="39" name="组合 38"/>
            <p:cNvGrpSpPr/>
            <p:nvPr/>
          </p:nvGrpSpPr>
          <p:grpSpPr>
            <a:xfrm>
              <a:off x="862266" y="1374895"/>
              <a:ext cx="3060000" cy="759531"/>
              <a:chOff x="1054646" y="1374895"/>
              <a:chExt cx="2880000" cy="759531"/>
            </a:xfrm>
          </p:grpSpPr>
          <p:sp>
            <p:nvSpPr>
              <p:cNvPr id="25" name="流程图: 过程 24">
                <a:extLst>
                  <a:ext uri="{FF2B5EF4-FFF2-40B4-BE49-F238E27FC236}">
                    <a16:creationId xmlns="" xmlns:a16="http://schemas.microsoft.com/office/drawing/2014/main" id="{E8243554-1A9E-4426-84CC-3386548D5D89}"/>
                  </a:ext>
                </a:extLst>
              </p:cNvPr>
              <p:cNvSpPr/>
              <p:nvPr/>
            </p:nvSpPr>
            <p:spPr>
              <a:xfrm>
                <a:off x="1054646" y="1374895"/>
                <a:ext cx="2880000" cy="288000"/>
              </a:xfrm>
              <a:prstGeom prst="flowChartProcess">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典型企业</a:t>
                </a:r>
              </a:p>
            </p:txBody>
          </p:sp>
          <p:sp>
            <p:nvSpPr>
              <p:cNvPr id="26" name="流程图: 过程 25">
                <a:extLst>
                  <a:ext uri="{FF2B5EF4-FFF2-40B4-BE49-F238E27FC236}">
                    <a16:creationId xmlns="" xmlns:a16="http://schemas.microsoft.com/office/drawing/2014/main" id="{A1A44B75-53EC-4939-BB49-2DA0B70AA90F}"/>
                  </a:ext>
                </a:extLst>
              </p:cNvPr>
              <p:cNvSpPr/>
              <p:nvPr/>
            </p:nvSpPr>
            <p:spPr>
              <a:xfrm>
                <a:off x="1054646" y="1666426"/>
                <a:ext cx="2880000" cy="468000"/>
              </a:xfrm>
              <a:prstGeom prst="flowChartProcess">
                <a:avLst/>
              </a:prstGeom>
              <a:solidFill>
                <a:srgbClr val="ED7D31">
                  <a:lumMod val="40000"/>
                  <a:lumOff val="6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航空工业成飞、</a:t>
                </a: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成飞民机</a:t>
                </a:r>
              </a:p>
            </p:txBody>
          </p:sp>
        </p:grpSp>
        <p:grpSp>
          <p:nvGrpSpPr>
            <p:cNvPr id="38" name="组合 37"/>
            <p:cNvGrpSpPr/>
            <p:nvPr/>
          </p:nvGrpSpPr>
          <p:grpSpPr>
            <a:xfrm>
              <a:off x="864022" y="2201466"/>
              <a:ext cx="3060000" cy="986545"/>
              <a:chOff x="1054646" y="2201466"/>
              <a:chExt cx="2880000" cy="986545"/>
            </a:xfrm>
          </p:grpSpPr>
          <p:sp>
            <p:nvSpPr>
              <p:cNvPr id="27" name="流程图: 过程 26">
                <a:extLst>
                  <a:ext uri="{FF2B5EF4-FFF2-40B4-BE49-F238E27FC236}">
                    <a16:creationId xmlns="" xmlns:a16="http://schemas.microsoft.com/office/drawing/2014/main" id="{31E3E474-6B32-4755-AAFA-FB2AF9224F8D}"/>
                  </a:ext>
                </a:extLst>
              </p:cNvPr>
              <p:cNvSpPr/>
              <p:nvPr/>
            </p:nvSpPr>
            <p:spPr>
              <a:xfrm>
                <a:off x="1054646" y="2201466"/>
                <a:ext cx="2880000" cy="288000"/>
              </a:xfrm>
              <a:prstGeom prst="flowChartProcess">
                <a:avLst/>
              </a:prstGeom>
              <a:solidFill>
                <a:srgbClr val="ED7D31">
                  <a:lumMod val="75000"/>
                </a:srgbClr>
              </a:solidFill>
              <a:ln w="12700" cap="flat" cmpd="sng" algn="ctr">
                <a:solidFill>
                  <a:srgbClr val="ED7D31">
                    <a:lumMod val="75000"/>
                  </a:srgbClr>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技术水平</a:t>
                </a:r>
              </a:p>
            </p:txBody>
          </p:sp>
          <p:sp>
            <p:nvSpPr>
              <p:cNvPr id="28" name="流程图: 过程 27">
                <a:extLst>
                  <a:ext uri="{FF2B5EF4-FFF2-40B4-BE49-F238E27FC236}">
                    <a16:creationId xmlns="" xmlns:a16="http://schemas.microsoft.com/office/drawing/2014/main" id="{5DD3EB1B-3699-4072-A2CA-50C6F87249F3}"/>
                  </a:ext>
                </a:extLst>
              </p:cNvPr>
              <p:cNvSpPr/>
              <p:nvPr/>
            </p:nvSpPr>
            <p:spPr>
              <a:xfrm>
                <a:off x="1054646" y="2504011"/>
                <a:ext cx="2880000" cy="684000"/>
              </a:xfrm>
              <a:prstGeom prst="flowChartProcess">
                <a:avLst/>
              </a:prstGeom>
              <a:solidFill>
                <a:srgbClr val="ED7D31">
                  <a:lumMod val="40000"/>
                  <a:lumOff val="60000"/>
                </a:srgbClr>
              </a:solidFill>
              <a:ln w="12700" cap="flat" cmpd="sng" algn="ctr">
                <a:solidFill>
                  <a:srgbClr val="ED7D31">
                    <a:lumMod val="40000"/>
                    <a:lumOff val="60000"/>
                  </a:srgbClr>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飞机大部件尤其是机头研制能力国内领先</a:t>
                </a:r>
              </a:p>
            </p:txBody>
          </p:sp>
        </p:grpSp>
        <p:sp>
          <p:nvSpPr>
            <p:cNvPr id="29" name="矩形 28">
              <a:extLst>
                <a:ext uri="{FF2B5EF4-FFF2-40B4-BE49-F238E27FC236}">
                  <a16:creationId xmlns="" xmlns:a16="http://schemas.microsoft.com/office/drawing/2014/main" id="{0FF53FED-8939-4A9F-9F78-B8EBD5291461}"/>
                </a:ext>
              </a:extLst>
            </p:cNvPr>
            <p:cNvSpPr/>
            <p:nvPr/>
          </p:nvSpPr>
          <p:spPr>
            <a:xfrm>
              <a:off x="1521678" y="3272184"/>
              <a:ext cx="1800493" cy="369332"/>
            </a:xfrm>
            <a:prstGeom prst="rect">
              <a:avLst/>
            </a:prstGeom>
            <a:noFill/>
            <a:ln>
              <a:noFill/>
            </a:ln>
          </p:spPr>
          <p:txBody>
            <a:bodyPr wrap="none" rtlCol="0" anchor="t">
              <a:spAutoFit/>
            </a:bodyPr>
            <a:lstStyle/>
            <a:p>
              <a:pPr algn="ctr"/>
              <a:r>
                <a:rPr lang="zh-CN" altLang="en-US" b="1" dirty="0">
                  <a:solidFill>
                    <a:srgbClr val="C55A1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机载和航电设备</a:t>
              </a:r>
            </a:p>
          </p:txBody>
        </p:sp>
        <p:sp>
          <p:nvSpPr>
            <p:cNvPr id="30" name="矩形 29">
              <a:extLst>
                <a:ext uri="{FF2B5EF4-FFF2-40B4-BE49-F238E27FC236}">
                  <a16:creationId xmlns="" xmlns:a16="http://schemas.microsoft.com/office/drawing/2014/main" id="{A490BBBC-A4B2-4DA4-9A64-8235576CE513}"/>
                </a:ext>
              </a:extLst>
            </p:cNvPr>
            <p:cNvSpPr/>
            <p:nvPr/>
          </p:nvSpPr>
          <p:spPr>
            <a:xfrm>
              <a:off x="1126654" y="967272"/>
              <a:ext cx="2490783" cy="415498"/>
            </a:xfrm>
            <a:prstGeom prst="rect">
              <a:avLst/>
            </a:prstGeom>
            <a:noFill/>
            <a:ln>
              <a:noFill/>
            </a:ln>
          </p:spPr>
          <p:txBody>
            <a:bodyPr wrap="square" rtlCol="0" anchor="t">
              <a:spAutoFit/>
            </a:bodyPr>
            <a:lstStyle/>
            <a:p>
              <a:pPr algn="ctr"/>
              <a:r>
                <a:rPr lang="zh-CN" altLang="en-US" b="1" dirty="0">
                  <a:solidFill>
                    <a:srgbClr val="C55A1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大</a:t>
              </a:r>
              <a:r>
                <a:rPr lang="zh-CN" altLang="en-US" b="1" dirty="0" smtClean="0">
                  <a:solidFill>
                    <a:srgbClr val="C55A1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部件</a:t>
              </a:r>
              <a:endParaRPr lang="zh-CN" altLang="en-US" b="1" dirty="0">
                <a:solidFill>
                  <a:srgbClr val="C55A1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8493640" y="1019622"/>
            <a:ext cx="3073583" cy="5057520"/>
            <a:chOff x="8379340" y="981522"/>
            <a:chExt cx="3073583" cy="5057520"/>
          </a:xfrm>
        </p:grpSpPr>
        <p:grpSp>
          <p:nvGrpSpPr>
            <p:cNvPr id="48" name="组合 47"/>
            <p:cNvGrpSpPr/>
            <p:nvPr/>
          </p:nvGrpSpPr>
          <p:grpSpPr>
            <a:xfrm>
              <a:off x="8379340" y="1413570"/>
              <a:ext cx="3060000" cy="1664892"/>
              <a:chOff x="8379340" y="1413570"/>
              <a:chExt cx="3060000" cy="1664892"/>
            </a:xfrm>
          </p:grpSpPr>
          <p:sp>
            <p:nvSpPr>
              <p:cNvPr id="13" name="流程图: 过程 12">
                <a:extLst>
                  <a:ext uri="{FF2B5EF4-FFF2-40B4-BE49-F238E27FC236}">
                    <a16:creationId xmlns="" xmlns:a16="http://schemas.microsoft.com/office/drawing/2014/main" id="{4AABC287-AB6F-4F85-BD86-C60D4EABBABB}"/>
                  </a:ext>
                </a:extLst>
              </p:cNvPr>
              <p:cNvSpPr/>
              <p:nvPr/>
            </p:nvSpPr>
            <p:spPr>
              <a:xfrm>
                <a:off x="8379340" y="1413570"/>
                <a:ext cx="3060000" cy="288000"/>
              </a:xfrm>
              <a:prstGeom prst="flowChartProcess">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典型企业</a:t>
                </a:r>
              </a:p>
            </p:txBody>
          </p:sp>
          <p:sp>
            <p:nvSpPr>
              <p:cNvPr id="14" name="流程图: 过程 13">
                <a:extLst>
                  <a:ext uri="{FF2B5EF4-FFF2-40B4-BE49-F238E27FC236}">
                    <a16:creationId xmlns="" xmlns:a16="http://schemas.microsoft.com/office/drawing/2014/main" id="{AD785639-C357-46B7-8767-B897C8D528C0}"/>
                  </a:ext>
                </a:extLst>
              </p:cNvPr>
              <p:cNvSpPr/>
              <p:nvPr/>
            </p:nvSpPr>
            <p:spPr>
              <a:xfrm>
                <a:off x="8379340" y="1710462"/>
                <a:ext cx="3060000" cy="1368000"/>
              </a:xfrm>
              <a:prstGeom prst="flowChartProcess">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tlCol="0" anchor="ctr"/>
              <a:lstStyle/>
              <a:p>
                <a:pPr lvl="0" algn="just">
                  <a:lnSpc>
                    <a:spcPct val="150000"/>
                  </a:lnSpc>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整机维修</a:t>
                </a:r>
                <a:r>
                  <a:rPr lang="zh-CN" altLang="en-US" sz="1400" kern="0" dirty="0" smtClean="0">
                    <a:solidFill>
                      <a:prstClr val="black"/>
                    </a:solidFill>
                    <a:latin typeface="微软雅黑" panose="020B0503020204020204" pitchFamily="34" charset="-122"/>
                    <a:ea typeface="微软雅黑" panose="020B0503020204020204" pitchFamily="34" charset="-122"/>
                  </a:rPr>
                  <a:t>：海特高新、</a:t>
                </a: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四川飞机</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维修</a:t>
                </a:r>
                <a:endParaRPr kumimoji="0" lang="en-US" altLang="zh-CN"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发动机</a:t>
                </a: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维修</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：四川国际、</a:t>
                </a:r>
                <a:r>
                  <a:rPr lang="zh-CN" altLang="en-US" sz="1400" kern="0" dirty="0" smtClean="0">
                    <a:solidFill>
                      <a:prstClr val="black"/>
                    </a:solidFill>
                    <a:latin typeface="微软雅黑" panose="020B0503020204020204" pitchFamily="34" charset="-122"/>
                    <a:ea typeface="微软雅黑" panose="020B0503020204020204" pitchFamily="34" charset="-122"/>
                  </a:rPr>
                  <a:t>亚美</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动力</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部附件维修：海特高新、华太航空</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、正</a:t>
                </a: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a:t>
                </a:r>
                <a:r>
                  <a:rPr kumimoji="0" lang="zh-CN" altLang="en-US" sz="14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航空</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44" name="组合 43"/>
            <p:cNvGrpSpPr/>
            <p:nvPr/>
          </p:nvGrpSpPr>
          <p:grpSpPr>
            <a:xfrm>
              <a:off x="8379340" y="3141762"/>
              <a:ext cx="3060000" cy="726795"/>
              <a:chOff x="8379340" y="3141762"/>
              <a:chExt cx="3060000" cy="726795"/>
            </a:xfrm>
          </p:grpSpPr>
          <p:sp>
            <p:nvSpPr>
              <p:cNvPr id="15" name="流程图: 过程 14">
                <a:extLst>
                  <a:ext uri="{FF2B5EF4-FFF2-40B4-BE49-F238E27FC236}">
                    <a16:creationId xmlns="" xmlns:a16="http://schemas.microsoft.com/office/drawing/2014/main" id="{E4D751A7-B898-47C6-BC8E-861F96F42F63}"/>
                  </a:ext>
                </a:extLst>
              </p:cNvPr>
              <p:cNvSpPr/>
              <p:nvPr/>
            </p:nvSpPr>
            <p:spPr>
              <a:xfrm>
                <a:off x="8379340" y="3141762"/>
                <a:ext cx="3060000" cy="288000"/>
              </a:xfrm>
              <a:prstGeom prst="flowChartProcess">
                <a:avLst/>
              </a:prstGeom>
              <a:solidFill>
                <a:srgbClr val="70AD47">
                  <a:lumMod val="75000"/>
                </a:srgbClr>
              </a:solidFill>
              <a:ln w="12700" cap="flat" cmpd="sng" algn="ctr">
                <a:solidFill>
                  <a:srgbClr val="70AD47">
                    <a:lumMod val="75000"/>
                  </a:srgbClr>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技术水平</a:t>
                </a:r>
              </a:p>
            </p:txBody>
          </p:sp>
          <p:sp>
            <p:nvSpPr>
              <p:cNvPr id="16" name="流程图: 过程 15">
                <a:extLst>
                  <a:ext uri="{FF2B5EF4-FFF2-40B4-BE49-F238E27FC236}">
                    <a16:creationId xmlns="" xmlns:a16="http://schemas.microsoft.com/office/drawing/2014/main" id="{29737AD4-BF12-4B75-AD7A-6D19B943A31B}"/>
                  </a:ext>
                </a:extLst>
              </p:cNvPr>
              <p:cNvSpPr/>
              <p:nvPr/>
            </p:nvSpPr>
            <p:spPr>
              <a:xfrm>
                <a:off x="8379340" y="3436557"/>
                <a:ext cx="3060000" cy="432000"/>
              </a:xfrm>
              <a:prstGeom prst="flowChartProcess">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航空维修领域实现全覆盖</a:t>
                </a:r>
              </a:p>
            </p:txBody>
          </p:sp>
        </p:grpSp>
        <p:grpSp>
          <p:nvGrpSpPr>
            <p:cNvPr id="45" name="组合 44"/>
            <p:cNvGrpSpPr/>
            <p:nvPr/>
          </p:nvGrpSpPr>
          <p:grpSpPr>
            <a:xfrm>
              <a:off x="8392923" y="4364726"/>
              <a:ext cx="3060000" cy="835283"/>
              <a:chOff x="8392923" y="4364726"/>
              <a:chExt cx="3060000" cy="835283"/>
            </a:xfrm>
          </p:grpSpPr>
          <p:sp>
            <p:nvSpPr>
              <p:cNvPr id="17" name="流程图: 过程 16">
                <a:extLst>
                  <a:ext uri="{FF2B5EF4-FFF2-40B4-BE49-F238E27FC236}">
                    <a16:creationId xmlns="" xmlns:a16="http://schemas.microsoft.com/office/drawing/2014/main" id="{4DBE8FFC-7107-4A62-ACBD-352707FB631E}"/>
                  </a:ext>
                </a:extLst>
              </p:cNvPr>
              <p:cNvSpPr/>
              <p:nvPr/>
            </p:nvSpPr>
            <p:spPr>
              <a:xfrm>
                <a:off x="8392923" y="4364726"/>
                <a:ext cx="3060000" cy="288000"/>
              </a:xfrm>
              <a:prstGeom prst="flowChartProcess">
                <a:avLst/>
              </a:prstGeom>
              <a:solidFill>
                <a:srgbClr val="70AD47">
                  <a:lumMod val="75000"/>
                </a:srgbClr>
              </a:solidFill>
              <a:ln w="12700" cap="flat" cmpd="sng" algn="ctr">
                <a:solidFill>
                  <a:srgbClr val="70AD47">
                    <a:lumMod val="75000"/>
                  </a:srgbClr>
                </a:solidFill>
                <a:prstDash val="solid"/>
                <a:miter lim="800000"/>
              </a:ln>
              <a:effectLst/>
            </p:spPr>
            <p:txBody>
              <a:bodyPr vertOverflow="overflow" horzOverflow="overflow" vert="horz" wrap="square" numCol="1" spcCol="0" rtlCol="0" fromWordArt="0" anchor="ctr" anchorCtr="0" forceAA="0" compatLnSpc="1">
                <a:noAutofit/>
              </a:bodyPr>
              <a:lstStyle/>
              <a:p>
                <a:pPr algn="ctr">
                  <a:defRPr/>
                </a:pPr>
                <a:r>
                  <a:rPr lang="zh-CN" altLang="en-US" sz="1600" b="1" kern="0" dirty="0">
                    <a:solidFill>
                      <a:prstClr val="white"/>
                    </a:solidFill>
                    <a:latin typeface="微软雅黑" panose="020B0503020204020204" pitchFamily="34" charset="-122"/>
                    <a:ea typeface="微软雅黑" panose="020B0503020204020204" pitchFamily="34" charset="-122"/>
                    <a:sym typeface="+mn-ea"/>
                  </a:rPr>
                  <a:t>典型企业</a:t>
                </a:r>
              </a:p>
            </p:txBody>
          </p:sp>
          <p:sp>
            <p:nvSpPr>
              <p:cNvPr id="18" name="流程图: 过程 17">
                <a:extLst>
                  <a:ext uri="{FF2B5EF4-FFF2-40B4-BE49-F238E27FC236}">
                    <a16:creationId xmlns="" xmlns:a16="http://schemas.microsoft.com/office/drawing/2014/main" id="{71FE19AD-CC44-42C6-9962-F7DD16AD8AD7}"/>
                  </a:ext>
                </a:extLst>
              </p:cNvPr>
              <p:cNvSpPr/>
              <p:nvPr/>
            </p:nvSpPr>
            <p:spPr>
              <a:xfrm>
                <a:off x="8392923" y="4660009"/>
                <a:ext cx="3060000" cy="540000"/>
              </a:xfrm>
              <a:prstGeom prst="flowChartProcess">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vertOverflow="overflow" horzOverflow="overflow" vert="horz" wrap="square" numCol="1" spcCol="0" rtlCol="0" fromWordArt="0" anchor="ctr" anchorCtr="0" forceAA="0" compatLnSpc="1">
                <a:noAutofit/>
              </a:bodyPr>
              <a:lstStyle/>
              <a:p>
                <a:pPr algn="just">
                  <a:lnSpc>
                    <a:spcPct val="150000"/>
                  </a:lnSpc>
                  <a:defRPr/>
                </a:pPr>
                <a:r>
                  <a:rPr lang="zh-CN" altLang="en-US" sz="1500" kern="0" dirty="0">
                    <a:solidFill>
                      <a:prstClr val="black"/>
                    </a:solidFill>
                    <a:latin typeface="微软雅黑" panose="020B0503020204020204" pitchFamily="34" charset="-122"/>
                    <a:ea typeface="微软雅黑" panose="020B0503020204020204" pitchFamily="34" charset="-122"/>
                    <a:sym typeface="+mn-ea"/>
                  </a:rPr>
                  <a:t>爱乐达</a:t>
                </a:r>
                <a:r>
                  <a:rPr lang="zh-CN" altLang="en-US" sz="1500" kern="0" dirty="0" smtClean="0">
                    <a:solidFill>
                      <a:prstClr val="black"/>
                    </a:solidFill>
                    <a:latin typeface="微软雅黑" panose="020B0503020204020204" pitchFamily="34" charset="-122"/>
                    <a:ea typeface="微软雅黑" panose="020B0503020204020204" pitchFamily="34" charset="-122"/>
                    <a:sym typeface="+mn-ea"/>
                  </a:rPr>
                  <a:t>航空、中鹄科技、</a:t>
                </a:r>
                <a:r>
                  <a:rPr lang="zh-CN" altLang="en-US" sz="1500" kern="0" dirty="0" smtClean="0">
                    <a:solidFill>
                      <a:prstClr val="black"/>
                    </a:solidFill>
                    <a:latin typeface="微软雅黑" panose="020B0503020204020204" pitchFamily="34" charset="-122"/>
                    <a:ea typeface="微软雅黑" panose="020B0503020204020204" pitchFamily="34" charset="-122"/>
                  </a:rPr>
                  <a:t>加德纳航空、航宇超合金</a:t>
                </a:r>
              </a:p>
            </p:txBody>
          </p:sp>
        </p:grpSp>
        <p:grpSp>
          <p:nvGrpSpPr>
            <p:cNvPr id="46" name="组合 45"/>
            <p:cNvGrpSpPr/>
            <p:nvPr/>
          </p:nvGrpSpPr>
          <p:grpSpPr>
            <a:xfrm>
              <a:off x="8392923" y="5246897"/>
              <a:ext cx="3060000" cy="792145"/>
              <a:chOff x="8392923" y="5246897"/>
              <a:chExt cx="3060000" cy="792145"/>
            </a:xfrm>
          </p:grpSpPr>
          <p:sp>
            <p:nvSpPr>
              <p:cNvPr id="19" name="流程图: 过程 18">
                <a:extLst>
                  <a:ext uri="{FF2B5EF4-FFF2-40B4-BE49-F238E27FC236}">
                    <a16:creationId xmlns="" xmlns:a16="http://schemas.microsoft.com/office/drawing/2014/main" id="{6722533F-65B3-4A5A-A483-E68077517AA7}"/>
                  </a:ext>
                </a:extLst>
              </p:cNvPr>
              <p:cNvSpPr/>
              <p:nvPr/>
            </p:nvSpPr>
            <p:spPr>
              <a:xfrm>
                <a:off x="8392923" y="5246897"/>
                <a:ext cx="3060000" cy="288000"/>
              </a:xfrm>
              <a:prstGeom prst="flowChartProcess">
                <a:avLst/>
              </a:prstGeom>
              <a:solidFill>
                <a:srgbClr val="70AD47">
                  <a:lumMod val="75000"/>
                </a:srgbClr>
              </a:solidFill>
              <a:ln w="12700" cap="flat" cmpd="sng" algn="ctr">
                <a:solidFill>
                  <a:srgbClr val="70AD47">
                    <a:lumMod val="75000"/>
                  </a:srgbClr>
                </a:solidFill>
                <a:prstDash val="solid"/>
                <a:miter lim="800000"/>
              </a:ln>
              <a:effectLst/>
            </p:spPr>
            <p:txBody>
              <a:bodyPr vertOverflow="overflow" horzOverflow="overflow" vert="horz" wrap="square" numCol="1" spcCol="0" rtlCol="0" fromWordArt="0" anchor="ctr" anchorCtr="0" forceAA="0" compatLnSpc="1">
                <a:noAutofit/>
              </a:bodyPr>
              <a:lstStyle/>
              <a:p>
                <a:pPr marR="0" lvl="0" indent="0" algn="ctr" fontAlgn="auto">
                  <a:lnSpc>
                    <a:spcPct val="100000"/>
                  </a:lnSpc>
                  <a:spcBef>
                    <a:spcPts val="0"/>
                  </a:spcBef>
                  <a:spcAft>
                    <a:spcPts val="0"/>
                  </a:spcAft>
                  <a:buClrTx/>
                  <a:buSzTx/>
                  <a:buFontTx/>
                  <a:buNone/>
                  <a:tabLst/>
                  <a:defRPr/>
                </a:pPr>
                <a:r>
                  <a:rPr lang="zh-CN" altLang="en-US" sz="1600" b="1" kern="0" dirty="0">
                    <a:solidFill>
                      <a:prstClr val="white"/>
                    </a:solidFill>
                    <a:latin typeface="微软雅黑" panose="020B0503020204020204" pitchFamily="34" charset="-122"/>
                    <a:ea typeface="微软雅黑" panose="020B0503020204020204" pitchFamily="34" charset="-122"/>
                    <a:sym typeface="+mn-ea"/>
                  </a:rPr>
                  <a:t>技术水平</a:t>
                </a:r>
              </a:p>
            </p:txBody>
          </p:sp>
          <p:sp>
            <p:nvSpPr>
              <p:cNvPr id="20" name="流程图: 过程 19">
                <a:extLst>
                  <a:ext uri="{FF2B5EF4-FFF2-40B4-BE49-F238E27FC236}">
                    <a16:creationId xmlns="" xmlns:a16="http://schemas.microsoft.com/office/drawing/2014/main" id="{F1334402-75BE-4D47-AB7B-86FD0130EF35}"/>
                  </a:ext>
                </a:extLst>
              </p:cNvPr>
              <p:cNvSpPr/>
              <p:nvPr/>
            </p:nvSpPr>
            <p:spPr>
              <a:xfrm>
                <a:off x="8392923" y="5535042"/>
                <a:ext cx="3060000" cy="504000"/>
              </a:xfrm>
              <a:prstGeom prst="flowChartProcess">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vertOverflow="overflow" horzOverflow="overflow" vert="horz" wrap="square" numCol="1" spcCol="0" rtlCol="0" fromWordArt="0" anchor="ctr" anchorCtr="0" forceAA="0" compatLnSpc="1">
                <a:noAutofit/>
              </a:bodyPr>
              <a:lstStyle/>
              <a:p>
                <a:pPr marR="0" lvl="0" indent="0" algn="just" fontAlgn="auto">
                  <a:lnSpc>
                    <a:spcPct val="100000"/>
                  </a:lnSpc>
                  <a:spcBef>
                    <a:spcPts val="0"/>
                  </a:spcBef>
                  <a:spcAft>
                    <a:spcPts val="0"/>
                  </a:spcAft>
                  <a:buClrTx/>
                  <a:buSzTx/>
                  <a:buFontTx/>
                  <a:buNone/>
                  <a:tabLst/>
                  <a:defRPr/>
                </a:pPr>
                <a:r>
                  <a:rPr lang="zh-CN" altLang="en-US" sz="1500" kern="0" dirty="0">
                    <a:solidFill>
                      <a:prstClr val="black"/>
                    </a:solidFill>
                    <a:latin typeface="微软雅黑" panose="020B0503020204020204" pitchFamily="34" charset="-122"/>
                    <a:ea typeface="微软雅黑" panose="020B0503020204020204" pitchFamily="34" charset="-122"/>
                    <a:sym typeface="+mn-ea"/>
                  </a:rPr>
                  <a:t>航空零件国内领先，国际先进</a:t>
                </a:r>
              </a:p>
            </p:txBody>
          </p:sp>
        </p:grpSp>
        <p:sp>
          <p:nvSpPr>
            <p:cNvPr id="31" name="矩形 30">
              <a:extLst>
                <a:ext uri="{FF2B5EF4-FFF2-40B4-BE49-F238E27FC236}">
                  <a16:creationId xmlns="" xmlns:a16="http://schemas.microsoft.com/office/drawing/2014/main" id="{75032066-2B34-424D-9DE5-0872185F46D6}"/>
                </a:ext>
              </a:extLst>
            </p:cNvPr>
            <p:cNvSpPr/>
            <p:nvPr/>
          </p:nvSpPr>
          <p:spPr>
            <a:xfrm>
              <a:off x="8552876" y="981522"/>
              <a:ext cx="2837014" cy="415498"/>
            </a:xfrm>
            <a:prstGeom prst="rect">
              <a:avLst/>
            </a:prstGeom>
            <a:noFill/>
            <a:ln>
              <a:noFill/>
            </a:ln>
          </p:spPr>
          <p:txBody>
            <a:bodyPr wrap="square" rtlCol="0" anchor="t">
              <a:spAutoFit/>
            </a:bodyPr>
            <a:lstStyle/>
            <a:p>
              <a:pPr algn="ctr"/>
              <a:r>
                <a:rPr lang="zh-CN" altLang="en-US" b="1" dirty="0">
                  <a:solidFill>
                    <a:srgbClr val="54823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航空维修及再制造</a:t>
              </a:r>
            </a:p>
          </p:txBody>
        </p:sp>
        <p:sp>
          <p:nvSpPr>
            <p:cNvPr id="32" name="矩形 31">
              <a:extLst>
                <a:ext uri="{FF2B5EF4-FFF2-40B4-BE49-F238E27FC236}">
                  <a16:creationId xmlns="" xmlns:a16="http://schemas.microsoft.com/office/drawing/2014/main" id="{EA21EDA7-3878-44FE-AB50-00E3243F40BA}"/>
                </a:ext>
              </a:extLst>
            </p:cNvPr>
            <p:cNvSpPr/>
            <p:nvPr/>
          </p:nvSpPr>
          <p:spPr>
            <a:xfrm>
              <a:off x="9207495" y="3959250"/>
              <a:ext cx="1568231" cy="415498"/>
            </a:xfrm>
            <a:prstGeom prst="rect">
              <a:avLst/>
            </a:prstGeom>
            <a:noFill/>
            <a:ln>
              <a:noFill/>
            </a:ln>
          </p:spPr>
          <p:txBody>
            <a:bodyPr wrap="square" rtlCol="0" anchor="t">
              <a:spAutoFit/>
            </a:bodyPr>
            <a:lstStyle/>
            <a:p>
              <a:pPr algn="ctr"/>
              <a:r>
                <a:rPr lang="zh-CN" altLang="en-US" b="1" dirty="0">
                  <a:solidFill>
                    <a:srgbClr val="548235"/>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其他部件</a:t>
              </a:r>
            </a:p>
          </p:txBody>
        </p:sp>
      </p:grpSp>
      <p:grpSp>
        <p:nvGrpSpPr>
          <p:cNvPr id="50" name="组合 49"/>
          <p:cNvGrpSpPr/>
          <p:nvPr/>
        </p:nvGrpSpPr>
        <p:grpSpPr>
          <a:xfrm>
            <a:off x="4041425" y="4374999"/>
            <a:ext cx="4140000" cy="1658063"/>
            <a:chOff x="4041425" y="4374999"/>
            <a:chExt cx="4140000" cy="1658063"/>
          </a:xfrm>
        </p:grpSpPr>
        <p:grpSp>
          <p:nvGrpSpPr>
            <p:cNvPr id="43" name="组合 42"/>
            <p:cNvGrpSpPr/>
            <p:nvPr/>
          </p:nvGrpSpPr>
          <p:grpSpPr>
            <a:xfrm>
              <a:off x="4041425" y="4753509"/>
              <a:ext cx="4140000" cy="586685"/>
              <a:chOff x="4104925" y="4791609"/>
              <a:chExt cx="4140000" cy="586685"/>
            </a:xfrm>
          </p:grpSpPr>
          <p:sp>
            <p:nvSpPr>
              <p:cNvPr id="9" name="流程图: 过程 8">
                <a:extLst>
                  <a:ext uri="{FF2B5EF4-FFF2-40B4-BE49-F238E27FC236}">
                    <a16:creationId xmlns="" xmlns:a16="http://schemas.microsoft.com/office/drawing/2014/main" id="{F90D5A33-D06C-439E-B4A0-06122660B690}"/>
                  </a:ext>
                </a:extLst>
              </p:cNvPr>
              <p:cNvSpPr/>
              <p:nvPr/>
            </p:nvSpPr>
            <p:spPr>
              <a:xfrm>
                <a:off x="4104925" y="4791609"/>
                <a:ext cx="4140000" cy="288000"/>
              </a:xfrm>
              <a:prstGeom prst="flowChartProcess">
                <a:avLst/>
              </a:prstGeom>
              <a:solidFill>
                <a:srgbClr val="067E98"/>
              </a:solidFill>
              <a:ln w="12700" cap="flat" cmpd="sng" algn="ctr">
                <a:solidFill>
                  <a:srgbClr val="067E98"/>
                </a:solidFill>
                <a:prstDash val="solid"/>
                <a:miter lim="800000"/>
              </a:ln>
              <a:effectLst/>
            </p:spPr>
            <p:txBody>
              <a:bodyPr rtlCol="0" anchor="ctr"/>
              <a:lstStyle/>
              <a:p>
                <a:pPr algn="ctr">
                  <a:defRPr/>
                </a:pPr>
                <a:r>
                  <a:rPr lang="zh-CN" altLang="en-US" sz="1600" b="1" kern="0" dirty="0">
                    <a:solidFill>
                      <a:prstClr val="white"/>
                    </a:solidFill>
                    <a:latin typeface="微软雅黑" panose="020B0503020204020204" pitchFamily="34" charset="-122"/>
                    <a:ea typeface="微软雅黑" panose="020B0503020204020204" pitchFamily="34" charset="-122"/>
                  </a:rPr>
                  <a:t>典型企业</a:t>
                </a:r>
              </a:p>
            </p:txBody>
          </p:sp>
          <p:sp>
            <p:nvSpPr>
              <p:cNvPr id="10" name="流程图: 过程 9">
                <a:extLst>
                  <a:ext uri="{FF2B5EF4-FFF2-40B4-BE49-F238E27FC236}">
                    <a16:creationId xmlns="" xmlns:a16="http://schemas.microsoft.com/office/drawing/2014/main" id="{D8651028-7EA8-4C33-A7B9-CD377C93B063}"/>
                  </a:ext>
                </a:extLst>
              </p:cNvPr>
              <p:cNvSpPr/>
              <p:nvPr/>
            </p:nvSpPr>
            <p:spPr>
              <a:xfrm>
                <a:off x="4104925" y="5090294"/>
                <a:ext cx="4140000" cy="288000"/>
              </a:xfrm>
              <a:prstGeom prst="flowChartProcess">
                <a:avLst/>
              </a:prstGeom>
              <a:solidFill>
                <a:srgbClr val="C3F3FD"/>
              </a:solidFill>
              <a:ln w="12700" cap="flat" cmpd="sng" algn="ctr">
                <a:solidFill>
                  <a:srgbClr val="C3F3FD"/>
                </a:solidFill>
                <a:prstDash val="solid"/>
                <a:miter lim="800000"/>
              </a:ln>
              <a:effectLst/>
            </p:spPr>
            <p:txBody>
              <a:bodyPr rtlCol="0" anchor="ctr"/>
              <a:lstStyle/>
              <a:p>
                <a:pPr algn="just">
                  <a:defRPr/>
                </a:pPr>
                <a:r>
                  <a:rPr lang="zh-CN" altLang="en-US" sz="1500" kern="0" dirty="0" smtClean="0">
                    <a:solidFill>
                      <a:prstClr val="black"/>
                    </a:solidFill>
                    <a:latin typeface="微软雅黑" panose="020B0503020204020204" pitchFamily="34" charset="-122"/>
                    <a:ea typeface="微软雅黑" panose="020B0503020204020204" pitchFamily="34" charset="-122"/>
                  </a:rPr>
                  <a:t>中国航发涡轮院、中国航发成发</a:t>
                </a:r>
                <a:endParaRPr lang="zh-CN" altLang="en-US" sz="1500" kern="0" dirty="0">
                  <a:solidFill>
                    <a:prstClr val="black"/>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041425" y="5384560"/>
              <a:ext cx="4140000" cy="648502"/>
              <a:chOff x="4104925" y="5422660"/>
              <a:chExt cx="4140000" cy="648502"/>
            </a:xfrm>
          </p:grpSpPr>
          <p:sp>
            <p:nvSpPr>
              <p:cNvPr id="11" name="流程图: 过程 10">
                <a:extLst>
                  <a:ext uri="{FF2B5EF4-FFF2-40B4-BE49-F238E27FC236}">
                    <a16:creationId xmlns="" xmlns:a16="http://schemas.microsoft.com/office/drawing/2014/main" id="{CCEB81EE-08E6-4FD5-92E7-F54226A96463}"/>
                  </a:ext>
                </a:extLst>
              </p:cNvPr>
              <p:cNvSpPr/>
              <p:nvPr/>
            </p:nvSpPr>
            <p:spPr>
              <a:xfrm>
                <a:off x="4104925" y="5422660"/>
                <a:ext cx="4140000" cy="288000"/>
              </a:xfrm>
              <a:prstGeom prst="flowChartProcess">
                <a:avLst/>
              </a:prstGeom>
              <a:solidFill>
                <a:srgbClr val="067E98"/>
              </a:solidFill>
              <a:ln w="12700" cap="flat" cmpd="sng" algn="ctr">
                <a:solidFill>
                  <a:srgbClr val="067E98"/>
                </a:solidFill>
                <a:prstDash val="solid"/>
                <a:miter lim="800000"/>
              </a:ln>
              <a:effectLst/>
            </p:spPr>
            <p:txBody>
              <a:bodyPr vertOverflow="overflow" horzOverflow="overflow" vert="horz" wrap="square" numCol="1" spcCol="0" rtlCol="0" fromWordArt="0" anchor="ctr" anchorCtr="0" forceAA="0" compatLnSpc="1">
                <a:noAutofit/>
              </a:bodyPr>
              <a:lstStyle/>
              <a:p>
                <a:pPr algn="ctr">
                  <a:defRPr/>
                </a:pPr>
                <a:r>
                  <a:rPr lang="zh-CN" altLang="en-US" sz="1600" b="1" kern="0" dirty="0">
                    <a:solidFill>
                      <a:prstClr val="white"/>
                    </a:solidFill>
                    <a:latin typeface="微软雅黑" panose="020B0503020204020204" pitchFamily="34" charset="-122"/>
                    <a:ea typeface="微软雅黑" panose="020B0503020204020204" pitchFamily="34" charset="-122"/>
                    <a:sym typeface="+mn-ea"/>
                  </a:rPr>
                  <a:t>技术水平</a:t>
                </a:r>
              </a:p>
            </p:txBody>
          </p:sp>
          <p:sp>
            <p:nvSpPr>
              <p:cNvPr id="12" name="流程图: 过程 11">
                <a:extLst>
                  <a:ext uri="{FF2B5EF4-FFF2-40B4-BE49-F238E27FC236}">
                    <a16:creationId xmlns="" xmlns:a16="http://schemas.microsoft.com/office/drawing/2014/main" id="{907C8BD2-5D56-41A1-894A-1FC2E3D92B43}"/>
                  </a:ext>
                </a:extLst>
              </p:cNvPr>
              <p:cNvSpPr/>
              <p:nvPr/>
            </p:nvSpPr>
            <p:spPr>
              <a:xfrm>
                <a:off x="4104925" y="5711162"/>
                <a:ext cx="4140000" cy="360000"/>
              </a:xfrm>
              <a:prstGeom prst="flowChartProcess">
                <a:avLst/>
              </a:prstGeom>
              <a:solidFill>
                <a:srgbClr val="C3F3FD"/>
              </a:solidFill>
              <a:ln w="12700" cap="flat" cmpd="sng" algn="ctr">
                <a:solidFill>
                  <a:srgbClr val="C3F3FD"/>
                </a:solidFill>
                <a:prstDash val="solid"/>
                <a:miter lim="800000"/>
              </a:ln>
              <a:effectLst/>
            </p:spPr>
            <p:txBody>
              <a:bodyPr rtlCol="0" anchor="ctr"/>
              <a:lstStyle/>
              <a:p>
                <a:pPr marR="0" lvl="0" indent="0" algn="just" fontAlgn="auto">
                  <a:lnSpc>
                    <a:spcPct val="100000"/>
                  </a:lnSpc>
                  <a:spcBef>
                    <a:spcPts val="0"/>
                  </a:spcBef>
                  <a:spcAft>
                    <a:spcPts val="0"/>
                  </a:spcAft>
                  <a:buClrTx/>
                  <a:buSzTx/>
                  <a:buFontTx/>
                  <a:buNone/>
                  <a:tabLst/>
                  <a:defRPr/>
                </a:pPr>
                <a:r>
                  <a:rPr lang="zh-CN" altLang="en-US" sz="1500" kern="0" dirty="0" smtClean="0">
                    <a:solidFill>
                      <a:prstClr val="black"/>
                    </a:solidFill>
                    <a:latin typeface="微软雅黑" panose="020B0503020204020204" pitchFamily="34" charset="-122"/>
                    <a:ea typeface="微软雅黑" panose="020B0503020204020204" pitchFamily="34" charset="-122"/>
                    <a:sym typeface="+mn-ea"/>
                  </a:rPr>
                  <a:t>自主研制</a:t>
                </a:r>
                <a:r>
                  <a:rPr lang="zh-CN" altLang="en-US" sz="1500" kern="0" dirty="0">
                    <a:solidFill>
                      <a:prstClr val="black"/>
                    </a:solidFill>
                    <a:latin typeface="微软雅黑" panose="020B0503020204020204" pitchFamily="34" charset="-122"/>
                    <a:ea typeface="微软雅黑" panose="020B0503020204020204" pitchFamily="34" charset="-122"/>
                    <a:sym typeface="+mn-ea"/>
                  </a:rPr>
                  <a:t>水平国内领先</a:t>
                </a:r>
              </a:p>
            </p:txBody>
          </p:sp>
        </p:grpSp>
        <p:sp>
          <p:nvSpPr>
            <p:cNvPr id="33" name="矩形 32">
              <a:extLst>
                <a:ext uri="{FF2B5EF4-FFF2-40B4-BE49-F238E27FC236}">
                  <a16:creationId xmlns="" xmlns:a16="http://schemas.microsoft.com/office/drawing/2014/main" id="{0D1D0FBA-A1F9-423E-A103-8F296B282EF9}"/>
                </a:ext>
              </a:extLst>
            </p:cNvPr>
            <p:cNvSpPr/>
            <p:nvPr/>
          </p:nvSpPr>
          <p:spPr>
            <a:xfrm>
              <a:off x="5110508" y="4374999"/>
              <a:ext cx="2072726" cy="369332"/>
            </a:xfrm>
            <a:prstGeom prst="rect">
              <a:avLst/>
            </a:prstGeom>
            <a:noFill/>
            <a:ln>
              <a:noFill/>
            </a:ln>
          </p:spPr>
          <p:txBody>
            <a:bodyPr wrap="square" rtlCol="0" anchor="t">
              <a:spAutoFit/>
            </a:bodyPr>
            <a:lstStyle/>
            <a:p>
              <a:pPr algn="ctr"/>
              <a:r>
                <a:rPr lang="zh-CN" altLang="en-US" b="1" dirty="0">
                  <a:solidFill>
                    <a:srgbClr val="067E98"/>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航空发动机</a:t>
              </a:r>
            </a:p>
          </p:txBody>
        </p:sp>
      </p:grpSp>
      <p:grpSp>
        <p:nvGrpSpPr>
          <p:cNvPr id="51" name="组合 50"/>
          <p:cNvGrpSpPr/>
          <p:nvPr/>
        </p:nvGrpSpPr>
        <p:grpSpPr>
          <a:xfrm>
            <a:off x="4016025" y="1019622"/>
            <a:ext cx="4143649" cy="2275212"/>
            <a:chOff x="4016025" y="968822"/>
            <a:chExt cx="4143649" cy="2275212"/>
          </a:xfrm>
        </p:grpSpPr>
        <p:grpSp>
          <p:nvGrpSpPr>
            <p:cNvPr id="40" name="组合 39"/>
            <p:cNvGrpSpPr/>
            <p:nvPr/>
          </p:nvGrpSpPr>
          <p:grpSpPr>
            <a:xfrm>
              <a:off x="4019674" y="1388170"/>
              <a:ext cx="4140000" cy="1200732"/>
              <a:chOff x="4104925" y="1413570"/>
              <a:chExt cx="4140000" cy="1200732"/>
            </a:xfrm>
          </p:grpSpPr>
          <p:sp>
            <p:nvSpPr>
              <p:cNvPr id="21" name="流程图: 过程 20">
                <a:extLst>
                  <a:ext uri="{FF2B5EF4-FFF2-40B4-BE49-F238E27FC236}">
                    <a16:creationId xmlns="" xmlns:a16="http://schemas.microsoft.com/office/drawing/2014/main" id="{15C3FA38-0C8C-44CA-9763-46F4C5C8039A}"/>
                  </a:ext>
                </a:extLst>
              </p:cNvPr>
              <p:cNvSpPr/>
              <p:nvPr/>
            </p:nvSpPr>
            <p:spPr>
              <a:xfrm>
                <a:off x="4104925" y="1413570"/>
                <a:ext cx="4140000" cy="288000"/>
              </a:xfrm>
              <a:prstGeom prst="flowChartProcess">
                <a:avLst/>
              </a:prstGeom>
              <a:solidFill>
                <a:srgbClr val="067E98"/>
              </a:solidFill>
              <a:ln w="12700" cap="flat" cmpd="sng" algn="ctr">
                <a:solidFill>
                  <a:srgbClr val="067E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典型企业</a:t>
                </a:r>
              </a:p>
            </p:txBody>
          </p:sp>
          <p:sp>
            <p:nvSpPr>
              <p:cNvPr id="22" name="流程图: 过程 21">
                <a:extLst>
                  <a:ext uri="{FF2B5EF4-FFF2-40B4-BE49-F238E27FC236}">
                    <a16:creationId xmlns="" xmlns:a16="http://schemas.microsoft.com/office/drawing/2014/main" id="{2EDB24B7-F043-4B46-B128-F87AD68A3428}"/>
                  </a:ext>
                </a:extLst>
              </p:cNvPr>
              <p:cNvSpPr/>
              <p:nvPr/>
            </p:nvSpPr>
            <p:spPr>
              <a:xfrm>
                <a:off x="4104925" y="1714302"/>
                <a:ext cx="4140000" cy="900000"/>
              </a:xfrm>
              <a:prstGeom prst="flowChartProcess">
                <a:avLst/>
              </a:prstGeom>
              <a:solidFill>
                <a:srgbClr val="C3F3FD"/>
              </a:solidFill>
              <a:ln w="12700" cap="flat" cmpd="sng" algn="ctr">
                <a:solidFill>
                  <a:srgbClr val="C3F3FD"/>
                </a:solidFill>
                <a:prstDash val="solid"/>
                <a:miter lim="800000"/>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无人机：航空工业成都所、航空工业成飞、</a:t>
                </a: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纵横大鹏</a:t>
                </a:r>
                <a:r>
                  <a:rPr kumimoji="0" lang="zh-CN" altLang="en-US" sz="1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、腾盾</a:t>
                </a: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科技、朗星无人机</a:t>
                </a:r>
                <a:r>
                  <a:rPr kumimoji="0" lang="zh-CN" altLang="en-US" sz="1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1500" kern="0" dirty="0" smtClean="0">
                    <a:solidFill>
                      <a:prstClr val="black"/>
                    </a:solidFill>
                    <a:latin typeface="微软雅黑" panose="020B0503020204020204" pitchFamily="34" charset="-122"/>
                    <a:ea typeface="微软雅黑" panose="020B0503020204020204" pitchFamily="34" charset="-122"/>
                  </a:rPr>
                  <a:t>时代星光</a:t>
                </a:r>
                <a:endPar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民机：德中航空</a:t>
                </a:r>
              </a:p>
            </p:txBody>
          </p:sp>
        </p:grpSp>
        <p:grpSp>
          <p:nvGrpSpPr>
            <p:cNvPr id="41" name="组合 40"/>
            <p:cNvGrpSpPr/>
            <p:nvPr/>
          </p:nvGrpSpPr>
          <p:grpSpPr>
            <a:xfrm>
              <a:off x="4016025" y="2643387"/>
              <a:ext cx="4140000" cy="600647"/>
              <a:chOff x="4104925" y="2630687"/>
              <a:chExt cx="4140000" cy="600647"/>
            </a:xfrm>
          </p:grpSpPr>
          <p:sp>
            <p:nvSpPr>
              <p:cNvPr id="23" name="流程图: 过程 22">
                <a:extLst>
                  <a:ext uri="{FF2B5EF4-FFF2-40B4-BE49-F238E27FC236}">
                    <a16:creationId xmlns="" xmlns:a16="http://schemas.microsoft.com/office/drawing/2014/main" id="{7DEE91A5-8897-4AB5-AE2A-E3867F157E42}"/>
                  </a:ext>
                </a:extLst>
              </p:cNvPr>
              <p:cNvSpPr/>
              <p:nvPr/>
            </p:nvSpPr>
            <p:spPr>
              <a:xfrm>
                <a:off x="4104925" y="2630687"/>
                <a:ext cx="4140000" cy="288000"/>
              </a:xfrm>
              <a:prstGeom prst="flowChartProcess">
                <a:avLst/>
              </a:prstGeom>
              <a:solidFill>
                <a:srgbClr val="067E98"/>
              </a:solidFill>
              <a:ln w="12700" cap="flat" cmpd="sng" algn="ctr">
                <a:solidFill>
                  <a:srgbClr val="067E98"/>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技术水平</a:t>
                </a:r>
              </a:p>
            </p:txBody>
          </p:sp>
          <p:sp>
            <p:nvSpPr>
              <p:cNvPr id="24" name="流程图: 过程 23">
                <a:extLst>
                  <a:ext uri="{FF2B5EF4-FFF2-40B4-BE49-F238E27FC236}">
                    <a16:creationId xmlns="" xmlns:a16="http://schemas.microsoft.com/office/drawing/2014/main" id="{ED92BAF2-B53D-4B61-B9B1-488166975CB1}"/>
                  </a:ext>
                </a:extLst>
              </p:cNvPr>
              <p:cNvSpPr/>
              <p:nvPr/>
            </p:nvSpPr>
            <p:spPr>
              <a:xfrm>
                <a:off x="4104925" y="2907334"/>
                <a:ext cx="4140000" cy="324000"/>
              </a:xfrm>
              <a:prstGeom prst="flowChartProcess">
                <a:avLst/>
              </a:prstGeom>
              <a:solidFill>
                <a:srgbClr val="C3F3FD"/>
              </a:solidFill>
              <a:ln w="12700" cap="flat" cmpd="sng" algn="ctr">
                <a:solidFill>
                  <a:srgbClr val="C3F3FD"/>
                </a:solidFill>
                <a:prstDash val="solid"/>
                <a:miter lim="800000"/>
              </a:ln>
              <a:effectLst/>
            </p:spPr>
            <p:txBody>
              <a:bodyPr vertOverflow="overflow" horzOverflow="overflow" vert="horz" wrap="square" numCol="1" spcCol="0" rtlCol="0" fromWordArt="0" anchor="ctr" anchorCtr="0" forceAA="0" compatLnSpc="1">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飞机整机达到国内领先、国际先进水平</a:t>
                </a:r>
              </a:p>
            </p:txBody>
          </p:sp>
        </p:grpSp>
        <p:sp>
          <p:nvSpPr>
            <p:cNvPr id="34" name="矩形 33">
              <a:extLst>
                <a:ext uri="{FF2B5EF4-FFF2-40B4-BE49-F238E27FC236}">
                  <a16:creationId xmlns="" xmlns:a16="http://schemas.microsoft.com/office/drawing/2014/main" id="{4EBE0D4D-8AA3-46B4-8D2A-AEDB075B818B}"/>
                </a:ext>
              </a:extLst>
            </p:cNvPr>
            <p:cNvSpPr/>
            <p:nvPr/>
          </p:nvSpPr>
          <p:spPr>
            <a:xfrm>
              <a:off x="5506625" y="968822"/>
              <a:ext cx="1280884" cy="369332"/>
            </a:xfrm>
            <a:prstGeom prst="rect">
              <a:avLst/>
            </a:prstGeom>
            <a:noFill/>
            <a:ln>
              <a:noFill/>
            </a:ln>
          </p:spPr>
          <p:txBody>
            <a:bodyPr wrap="square" rtlCol="0" anchor="t">
              <a:spAutoFit/>
            </a:bodyPr>
            <a:lstStyle/>
            <a:p>
              <a:pPr algn="ctr"/>
              <a:r>
                <a:rPr lang="zh-CN" altLang="en-US" b="1" dirty="0">
                  <a:solidFill>
                    <a:srgbClr val="067E98"/>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整机制造</a:t>
              </a:r>
            </a:p>
          </p:txBody>
        </p:sp>
      </p:grpSp>
      <p:pic>
        <p:nvPicPr>
          <p:cNvPr id="35" name="Picture 2" descr="C:\Users\tuyuan\Desktop\2015新员工培训\c919-3.png"/>
          <p:cNvPicPr>
            <a:picLocks noChangeAspect="1" noChangeArrowheads="1"/>
          </p:cNvPicPr>
          <p:nvPr/>
        </p:nvPicPr>
        <p:blipFill>
          <a:blip r:embed="rId2" cstate="print"/>
          <a:srcRect/>
          <a:stretch>
            <a:fillRect/>
          </a:stretch>
        </p:blipFill>
        <p:spPr bwMode="auto">
          <a:xfrm>
            <a:off x="4092225" y="3332916"/>
            <a:ext cx="4014575" cy="1221523"/>
          </a:xfrm>
          <a:prstGeom prst="rect">
            <a:avLst/>
          </a:prstGeom>
          <a:noFill/>
        </p:spPr>
      </p:pic>
      <p:sp>
        <p:nvSpPr>
          <p:cNvPr id="52"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（二）基本情况</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90774" y="1290079"/>
            <a:ext cx="11259086" cy="4312147"/>
            <a:chOff x="2380430" y="1477795"/>
            <a:chExt cx="6446837" cy="4080823"/>
          </a:xfrm>
        </p:grpSpPr>
        <p:sp>
          <p:nvSpPr>
            <p:cNvPr id="7" name="圆角矩形 23"/>
            <p:cNvSpPr>
              <a:spLocks noChangeArrowheads="1"/>
            </p:cNvSpPr>
            <p:nvPr/>
          </p:nvSpPr>
          <p:spPr bwMode="auto">
            <a:xfrm>
              <a:off x="2380430" y="1743855"/>
              <a:ext cx="6446837" cy="3814763"/>
            </a:xfrm>
            <a:prstGeom prst="roundRect">
              <a:avLst>
                <a:gd name="adj" fmla="val 6394"/>
              </a:avLst>
            </a:prstGeom>
            <a:solidFill>
              <a:schemeClr val="bg1"/>
            </a:solidFill>
            <a:ln w="101600">
              <a:solidFill>
                <a:schemeClr val="accent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00B0F0"/>
                </a:solidFill>
              </a:endParaRPr>
            </a:p>
          </p:txBody>
        </p:sp>
        <p:sp>
          <p:nvSpPr>
            <p:cNvPr id="8" name="TextBox 7"/>
            <p:cNvSpPr>
              <a:spLocks noChangeArrowheads="1"/>
            </p:cNvSpPr>
            <p:nvPr/>
          </p:nvSpPr>
          <p:spPr bwMode="auto">
            <a:xfrm>
              <a:off x="4799403" y="1477795"/>
              <a:ext cx="1571625" cy="521693"/>
            </a:xfrm>
            <a:prstGeom prst="roundRect">
              <a:avLst>
                <a:gd name="adj" fmla="val 16667"/>
              </a:avLst>
            </a:prstGeom>
            <a:solidFill>
              <a:srgbClr val="2F5EB0"/>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dirty="0" smtClean="0">
                  <a:solidFill>
                    <a:srgbClr val="FFFFFF"/>
                  </a:solidFill>
                  <a:latin typeface="微软雅黑" panose="020B0503020204020204" pitchFamily="34" charset="-122"/>
                  <a:ea typeface="微软雅黑" panose="020B0503020204020204" pitchFamily="34" charset="-122"/>
                </a:rPr>
                <a:t>发展</a:t>
              </a:r>
              <a:r>
                <a:rPr lang="zh-CN" altLang="zh-CN" dirty="0" smtClean="0">
                  <a:solidFill>
                    <a:srgbClr val="FFFFFF"/>
                  </a:solidFill>
                  <a:latin typeface="微软雅黑" panose="020B0503020204020204" pitchFamily="34" charset="-122"/>
                  <a:ea typeface="微软雅黑" panose="020B0503020204020204" pitchFamily="34" charset="-122"/>
                </a:rPr>
                <a:t>目</a:t>
              </a:r>
              <a:r>
                <a:rPr lang="zh-CN" altLang="zh-CN" dirty="0">
                  <a:solidFill>
                    <a:srgbClr val="FFFFFF"/>
                  </a:solidFill>
                  <a:latin typeface="微软雅黑" panose="020B0503020204020204" pitchFamily="34" charset="-122"/>
                  <a:ea typeface="微软雅黑" panose="020B0503020204020204" pitchFamily="34" charset="-122"/>
                </a:rPr>
                <a:t>标</a:t>
              </a:r>
            </a:p>
          </p:txBody>
        </p:sp>
      </p:grpSp>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（三）发展规划</a:t>
            </a:r>
            <a:endParaRPr lang="en-US" altLang="en-US" sz="2600" dirty="0">
              <a:solidFill>
                <a:schemeClr val="bg1"/>
              </a:solidFill>
              <a:cs typeface="华文宋体" panose="02010600040101010101" charset="-122"/>
            </a:endParaRPr>
          </a:p>
        </p:txBody>
      </p:sp>
      <p:pic>
        <p:nvPicPr>
          <p:cNvPr id="9" name="图片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3192" y="4953007"/>
            <a:ext cx="1913586" cy="14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968116" y="1954790"/>
            <a:ext cx="10323858" cy="3046988"/>
          </a:xfrm>
          <a:prstGeom prst="rect">
            <a:avLst/>
          </a:prstGeom>
        </p:spPr>
        <p:txBody>
          <a:bodyPr wrap="square">
            <a:spAutoFit/>
          </a:bodyPr>
          <a:lstStyle/>
          <a:p>
            <a:pPr marL="365125" indent="-365125">
              <a:lnSpc>
                <a:spcPct val="200000"/>
              </a:lnSpc>
              <a:buFont typeface="Wingdings" pitchFamily="2" charset="2"/>
              <a:buChar char="l"/>
              <a:tabLst>
                <a:tab pos="274638" algn="l"/>
              </a:tabLst>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推动形成通航</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规划体系</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，构建形成全链条政策支持体系；</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365125" indent="-365125">
              <a:lnSpc>
                <a:spcPct val="200000"/>
              </a:lnSpc>
              <a:buFont typeface="Wingdings" pitchFamily="2" charset="2"/>
              <a:buChar char="l"/>
              <a:tabLst>
                <a:tab pos="274638" algn="l"/>
              </a:tabLst>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初步完成通航</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产业布局</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，基本建立通航制造和服务业体系；</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365125" indent="-365125">
              <a:lnSpc>
                <a:spcPct val="200000"/>
              </a:lnSpc>
              <a:buFont typeface="Wingdings" pitchFamily="2" charset="2"/>
              <a:buChar char="l"/>
              <a:tabLst>
                <a:tab pos="274638" algn="l"/>
              </a:tabLst>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推动突破协同创新和军民融合，加快</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成果转化</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和增强</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产业实力</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365125" indent="-365125">
              <a:lnSpc>
                <a:spcPct val="200000"/>
              </a:lnSpc>
              <a:buFont typeface="Wingdings" pitchFamily="2" charset="2"/>
              <a:buChar char="l"/>
              <a:tabLst>
                <a:tab pos="274638" algn="l"/>
              </a:tabLst>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力争形成通航典型经验，迈出</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产业新经济</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实质性步伐。</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3910486" y="1053650"/>
            <a:ext cx="8280000" cy="1080000"/>
            <a:chOff x="3910486" y="333450"/>
            <a:chExt cx="8280000" cy="1080000"/>
          </a:xfrm>
        </p:grpSpPr>
        <p:sp>
          <p:nvSpPr>
            <p:cNvPr id="13" name="矩形 12"/>
            <p:cNvSpPr/>
            <p:nvPr/>
          </p:nvSpPr>
          <p:spPr>
            <a:xfrm>
              <a:off x="3910486" y="405458"/>
              <a:ext cx="8280000" cy="90000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51" name="TextBox 13"/>
            <p:cNvSpPr txBox="1">
              <a:spLocks noChangeArrowheads="1"/>
            </p:cNvSpPr>
            <p:nvPr/>
          </p:nvSpPr>
          <p:spPr bwMode="auto">
            <a:xfrm>
              <a:off x="6368724" y="621482"/>
              <a:ext cx="4976973"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一、成都基本情况</a:t>
              </a:r>
              <a:endParaRPr lang="en-US" altLang="zh-CN" sz="2800" b="1" dirty="0">
                <a:solidFill>
                  <a:schemeClr val="bg1"/>
                </a:solidFill>
                <a:ea typeface="微软雅黑" panose="020B0503020204020204" pitchFamily="34" charset="-122"/>
              </a:endParaRPr>
            </a:p>
          </p:txBody>
        </p:sp>
        <p:grpSp>
          <p:nvGrpSpPr>
            <p:cNvPr id="2" name="组合 15"/>
            <p:cNvGrpSpPr>
              <a:grpSpLocks noChangeAspect="1"/>
            </p:cNvGrpSpPr>
            <p:nvPr/>
          </p:nvGrpSpPr>
          <p:grpSpPr bwMode="auto">
            <a:xfrm>
              <a:off x="4553906" y="333450"/>
              <a:ext cx="1080000" cy="1080000"/>
              <a:chOff x="1634617" y="2318677"/>
              <a:chExt cx="1947481" cy="2160240"/>
            </a:xfrm>
          </p:grpSpPr>
          <p:sp>
            <p:nvSpPr>
              <p:cNvPr id="17" name="椭圆 16"/>
              <p:cNvSpPr/>
              <p:nvPr/>
            </p:nvSpPr>
            <p:spPr>
              <a:xfrm>
                <a:off x="1634617" y="2318677"/>
                <a:ext cx="1947481" cy="2160240"/>
              </a:xfrm>
              <a:prstGeom prst="ellipse">
                <a:avLst/>
              </a:prstGeom>
              <a:solidFill>
                <a:srgbClr val="2F5EB0"/>
              </a:solidFill>
              <a:ln w="1016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2070" name="Picture 4" descr="C:\待处理\2-待开票\1-空港\20170503-1-空港PPT-张韵\2.PN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890049" y="2686864"/>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a:tailEnd/>
                  </a14:hiddenLine>
                </a:ext>
              </a:extLst>
            </p:spPr>
          </p:pic>
        </p:grpSp>
      </p:grpSp>
      <p:grpSp>
        <p:nvGrpSpPr>
          <p:cNvPr id="4" name="组合 26"/>
          <p:cNvGrpSpPr/>
          <p:nvPr/>
        </p:nvGrpSpPr>
        <p:grpSpPr>
          <a:xfrm>
            <a:off x="1" y="1041294"/>
            <a:ext cx="3656948" cy="1308380"/>
            <a:chOff x="1" y="719365"/>
            <a:chExt cx="3657424" cy="1102410"/>
          </a:xfrm>
        </p:grpSpPr>
        <p:sp>
          <p:nvSpPr>
            <p:cNvPr id="33" name="矩形 32"/>
            <p:cNvSpPr/>
            <p:nvPr/>
          </p:nvSpPr>
          <p:spPr>
            <a:xfrm>
              <a:off x="1" y="719365"/>
              <a:ext cx="3657424" cy="11024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TextBox 73"/>
            <p:cNvSpPr>
              <a:spLocks noChangeArrowheads="1"/>
            </p:cNvSpPr>
            <p:nvPr/>
          </p:nvSpPr>
          <p:spPr bwMode="auto">
            <a:xfrm>
              <a:off x="646425" y="785088"/>
              <a:ext cx="2359620" cy="93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7200" b="1" dirty="0" smtClean="0">
                  <a:solidFill>
                    <a:schemeClr val="accent1"/>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直接连接符 74"/>
          <p:cNvSpPr>
            <a:spLocks noChangeShapeType="1"/>
          </p:cNvSpPr>
          <p:nvPr/>
        </p:nvSpPr>
        <p:spPr bwMode="auto">
          <a:xfrm>
            <a:off x="3776790" y="1054162"/>
            <a:ext cx="0" cy="4896000"/>
          </a:xfrm>
          <a:prstGeom prst="line">
            <a:avLst/>
          </a:prstGeom>
          <a:noFill/>
          <a:ln w="28575" cap="flat" cmpd="sng">
            <a:solidFill>
              <a:srgbClr val="2F5EB0"/>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sz="2000">
              <a:ln w="38100">
                <a:solidFill>
                  <a:srgbClr val="2F5EB0"/>
                </a:solidFill>
              </a:ln>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3917109" y="3021106"/>
            <a:ext cx="8280000" cy="1080000"/>
            <a:chOff x="3917109" y="4063914"/>
            <a:chExt cx="8280000" cy="1080000"/>
          </a:xfrm>
        </p:grpSpPr>
        <p:grpSp>
          <p:nvGrpSpPr>
            <p:cNvPr id="40" name="组合 39"/>
            <p:cNvGrpSpPr/>
            <p:nvPr/>
          </p:nvGrpSpPr>
          <p:grpSpPr>
            <a:xfrm>
              <a:off x="3917109" y="4063914"/>
              <a:ext cx="8280000" cy="1080000"/>
              <a:chOff x="3917109" y="4063914"/>
              <a:chExt cx="8280000" cy="1080000"/>
            </a:xfrm>
          </p:grpSpPr>
          <p:sp>
            <p:nvSpPr>
              <p:cNvPr id="23" name="矩形 22"/>
              <p:cNvSpPr/>
              <p:nvPr/>
            </p:nvSpPr>
            <p:spPr>
              <a:xfrm>
                <a:off x="3917109" y="4185978"/>
                <a:ext cx="8280000" cy="90000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39" name="组合 38"/>
              <p:cNvGrpSpPr/>
              <p:nvPr/>
            </p:nvGrpSpPr>
            <p:grpSpPr>
              <a:xfrm>
                <a:off x="4597552" y="4063914"/>
                <a:ext cx="1080000" cy="1080000"/>
                <a:chOff x="4597552" y="4063914"/>
                <a:chExt cx="1080000" cy="1080000"/>
              </a:xfrm>
            </p:grpSpPr>
            <p:sp>
              <p:nvSpPr>
                <p:cNvPr id="38" name="椭圆 37"/>
                <p:cNvSpPr/>
                <p:nvPr/>
              </p:nvSpPr>
              <p:spPr>
                <a:xfrm>
                  <a:off x="4597552" y="4063914"/>
                  <a:ext cx="1080000" cy="1080000"/>
                </a:xfrm>
                <a:prstGeom prst="ellipse">
                  <a:avLst/>
                </a:prstGeom>
                <a:solidFill>
                  <a:srgbClr val="2F5EB0"/>
                </a:solidFill>
                <a:ln w="98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图片 93" descr="c236fd0d223e2b6a5b1fa39d4e43186d.png"/>
                <p:cNvPicPr>
                  <a:picLocks noChangeAspect="1"/>
                </p:cNvPicPr>
                <p:nvPr/>
              </p:nvPicPr>
              <p:blipFill>
                <a:blip r:embed="rId3" cstate="print"/>
                <a:stretch>
                  <a:fillRect/>
                </a:stretch>
              </p:blipFill>
              <p:spPr>
                <a:xfrm>
                  <a:off x="4611504" y="4106894"/>
                  <a:ext cx="972000" cy="972000"/>
                </a:xfrm>
                <a:prstGeom prst="rect">
                  <a:avLst/>
                </a:prstGeom>
              </p:spPr>
            </p:pic>
          </p:grpSp>
        </p:grpSp>
        <p:sp>
          <p:nvSpPr>
            <p:cNvPr id="25" name="TextBox 24"/>
            <p:cNvSpPr txBox="1">
              <a:spLocks noChangeArrowheads="1"/>
            </p:cNvSpPr>
            <p:nvPr/>
          </p:nvSpPr>
          <p:spPr bwMode="auto">
            <a:xfrm>
              <a:off x="6397752" y="4354356"/>
              <a:ext cx="4975211"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二、成都通航产业发展情况</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915297" y="4941962"/>
            <a:ext cx="8280000" cy="1080000"/>
            <a:chOff x="3915297" y="5306648"/>
            <a:chExt cx="8280000" cy="1080000"/>
          </a:xfrm>
        </p:grpSpPr>
        <p:grpSp>
          <p:nvGrpSpPr>
            <p:cNvPr id="41" name="组合 40"/>
            <p:cNvGrpSpPr/>
            <p:nvPr/>
          </p:nvGrpSpPr>
          <p:grpSpPr>
            <a:xfrm>
              <a:off x="3915297" y="5379354"/>
              <a:ext cx="8280000" cy="900000"/>
              <a:chOff x="3917109" y="5352702"/>
              <a:chExt cx="8280000" cy="900000"/>
            </a:xfrm>
          </p:grpSpPr>
          <p:sp>
            <p:nvSpPr>
              <p:cNvPr id="42" name="矩形 41"/>
              <p:cNvSpPr/>
              <p:nvPr/>
            </p:nvSpPr>
            <p:spPr>
              <a:xfrm>
                <a:off x="3917109" y="5352702"/>
                <a:ext cx="8280000" cy="900000"/>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 name="TextBox 42"/>
              <p:cNvSpPr txBox="1">
                <a:spLocks noChangeArrowheads="1"/>
              </p:cNvSpPr>
              <p:nvPr/>
            </p:nvSpPr>
            <p:spPr bwMode="auto">
              <a:xfrm>
                <a:off x="6414078" y="5534354"/>
                <a:ext cx="4975211"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三、成都通航产业支持政策</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a:grpSpLocks noChangeAspect="1"/>
            </p:cNvGrpSpPr>
            <p:nvPr/>
          </p:nvGrpSpPr>
          <p:grpSpPr>
            <a:xfrm>
              <a:off x="4644634" y="5306648"/>
              <a:ext cx="1080000" cy="1080000"/>
              <a:chOff x="1523174" y="2286786"/>
              <a:chExt cx="1428760" cy="1428760"/>
            </a:xfrm>
          </p:grpSpPr>
          <p:sp>
            <p:nvSpPr>
              <p:cNvPr id="49" name="椭圆 48"/>
              <p:cNvSpPr/>
              <p:nvPr/>
            </p:nvSpPr>
            <p:spPr>
              <a:xfrm>
                <a:off x="1523174" y="2286786"/>
                <a:ext cx="1428760" cy="1428760"/>
              </a:xfrm>
              <a:prstGeom prst="ellipse">
                <a:avLst/>
              </a:prstGeom>
              <a:solidFill>
                <a:srgbClr val="2F5EB0">
                  <a:alpha val="94118"/>
                </a:srgbClr>
              </a:solid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1849884" y="2542058"/>
                <a:ext cx="785818" cy="928694"/>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p:cNvCxnSpPr/>
              <p:nvPr/>
            </p:nvCxnSpPr>
            <p:spPr>
              <a:xfrm>
                <a:off x="1975855" y="2715414"/>
                <a:ext cx="4320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977520" y="2913534"/>
                <a:ext cx="2880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982283" y="3094831"/>
                <a:ext cx="1440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五角星 54"/>
              <p:cNvSpPr>
                <a:spLocks noChangeAspect="1"/>
              </p:cNvSpPr>
              <p:nvPr/>
            </p:nvSpPr>
            <p:spPr>
              <a:xfrm>
                <a:off x="2294710" y="3144042"/>
                <a:ext cx="216000" cy="216000"/>
              </a:xfrm>
              <a:prstGeom prst="star5">
                <a:avLst>
                  <a:gd name="adj" fmla="val 19098"/>
                  <a:gd name="hf" fmla="val 105146"/>
                  <a:gd name="vf" fmla="val 1105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3458" y="1730630"/>
            <a:ext cx="6992048" cy="4536196"/>
          </a:xfrm>
          <a:prstGeom prst="rect">
            <a:avLst/>
          </a:prstGeom>
          <a:noFill/>
          <a:ln w="9525">
            <a:solidFill>
              <a:schemeClr val="tx1"/>
            </a:solidFill>
          </a:ln>
        </p:spPr>
      </p:pic>
      <p:sp>
        <p:nvSpPr>
          <p:cNvPr id="5" name="矩形 4"/>
          <p:cNvSpPr/>
          <p:nvPr/>
        </p:nvSpPr>
        <p:spPr>
          <a:xfrm>
            <a:off x="94414" y="1294277"/>
            <a:ext cx="2928958" cy="492443"/>
          </a:xfrm>
          <a:prstGeom prst="rect">
            <a:avLst/>
          </a:prstGeom>
        </p:spPr>
        <p:txBody>
          <a:bodyPr wrap="square">
            <a:spAutoFit/>
          </a:bodyPr>
          <a:lstStyle/>
          <a:p>
            <a:pPr marL="536575" indent="-536575">
              <a:buFont typeface="Wingdings" pitchFamily="2" charset="2"/>
              <a:buChar char="p"/>
            </a:pPr>
            <a:r>
              <a:rPr lang="zh-CN" altLang="en-US" sz="26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总体布局</a:t>
            </a:r>
          </a:p>
        </p:txBody>
      </p:sp>
      <p:sp>
        <p:nvSpPr>
          <p:cNvPr id="7" name="TextBox 6"/>
          <p:cNvSpPr txBox="1"/>
          <p:nvPr/>
        </p:nvSpPr>
        <p:spPr>
          <a:xfrm>
            <a:off x="12250" y="1762999"/>
            <a:ext cx="5166512" cy="4524315"/>
          </a:xfrm>
          <a:prstGeom prst="rect">
            <a:avLst/>
          </a:prstGeom>
          <a:noFill/>
        </p:spPr>
        <p:txBody>
          <a:bodyPr wrap="square" rtlCol="0">
            <a:spAutoFit/>
          </a:bodyPr>
          <a:lstStyle/>
          <a:p>
            <a:pPr marL="898525" indent="-365125" algn="just">
              <a:lnSpc>
                <a:spcPct val="150000"/>
              </a:lnSpc>
              <a:buFont typeface="Wingdings" pitchFamily="2" charset="2"/>
              <a:buChar char="Ø"/>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坚持“运营先导、制造支撑、枢纽保障”，加快构建三位一体</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“大通航”</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发展格局。</a:t>
            </a:r>
            <a:endParaRPr lang="en-US" altLang="zh-CN"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endParaRPr>
          </a:p>
          <a:p>
            <a:pPr marL="898525" indent="-365125" algn="just">
              <a:lnSpc>
                <a:spcPct val="150000"/>
              </a:lnSpc>
              <a:buFont typeface="Wingdings" pitchFamily="2" charset="2"/>
              <a:buChar char="Ø"/>
            </a:pP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大力发展通航运营服务，加快构建以低空旅游为重点，应急救援、短途运输、公共服务、新型消费等全面发展的</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市域通用运营体系</a:t>
            </a:r>
            <a:r>
              <a:rPr lang="zh-CN" altLang="en-US" sz="2400" dirty="0" smtClean="0">
                <a:solidFill>
                  <a:schemeClr val="accent1">
                    <a:lumMod val="50000"/>
                  </a:schemeClr>
                </a:solidFill>
                <a:latin typeface="微软雅黑" panose="020B0503020204020204" pitchFamily="34" charset="-122"/>
                <a:ea typeface="微软雅黑" panose="020B0503020204020204" pitchFamily="34" charset="-122"/>
                <a:cs typeface="华文宋体" panose="02010600040101010101" charset="-122"/>
              </a:rPr>
              <a:t>。</a:t>
            </a:r>
          </a:p>
        </p:txBody>
      </p:sp>
      <p:sp>
        <p:nvSpPr>
          <p:cNvPr id="8"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（三）发展规划</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（三）发展规划</a:t>
            </a:r>
            <a:endParaRPr lang="en-US" altLang="en-US" sz="2600" dirty="0">
              <a:solidFill>
                <a:schemeClr val="bg1"/>
              </a:solidFill>
              <a:cs typeface="华文宋体" panose="02010600040101010101" charset="-122"/>
            </a:endParaRPr>
          </a:p>
        </p:txBody>
      </p:sp>
      <p:sp>
        <p:nvSpPr>
          <p:cNvPr id="33" name="矩形 32"/>
          <p:cNvSpPr/>
          <p:nvPr/>
        </p:nvSpPr>
        <p:spPr>
          <a:xfrm>
            <a:off x="352270" y="1082227"/>
            <a:ext cx="2928958" cy="492443"/>
          </a:xfrm>
          <a:prstGeom prst="rect">
            <a:avLst/>
          </a:prstGeom>
        </p:spPr>
        <p:txBody>
          <a:bodyPr wrap="square">
            <a:spAutoFit/>
          </a:bodyPr>
          <a:lstStyle/>
          <a:p>
            <a:pPr marL="536575" indent="-536575">
              <a:buFont typeface="Wingdings" pitchFamily="2" charset="2"/>
              <a:buChar char="p"/>
            </a:pPr>
            <a:r>
              <a:rPr lang="zh-CN" altLang="en-US" sz="2600" b="1" dirty="0" smtClean="0">
                <a:solidFill>
                  <a:schemeClr val="accent1">
                    <a:lumMod val="50000"/>
                  </a:schemeClr>
                </a:solidFill>
                <a:latin typeface="微软雅黑" pitchFamily="34" charset="-122"/>
                <a:ea typeface="微软雅黑" pitchFamily="34" charset="-122"/>
                <a:cs typeface="华文宋体" panose="02010600040101010101" charset="-122"/>
              </a:rPr>
              <a:t>具体举措</a:t>
            </a:r>
          </a:p>
        </p:txBody>
      </p:sp>
      <p:grpSp>
        <p:nvGrpSpPr>
          <p:cNvPr id="62" name="组合 61"/>
          <p:cNvGrpSpPr/>
          <p:nvPr/>
        </p:nvGrpSpPr>
        <p:grpSpPr>
          <a:xfrm>
            <a:off x="1237422" y="1627066"/>
            <a:ext cx="9750720" cy="5171918"/>
            <a:chOff x="1237422" y="1569010"/>
            <a:chExt cx="9750720" cy="5171918"/>
          </a:xfrm>
        </p:grpSpPr>
        <p:grpSp>
          <p:nvGrpSpPr>
            <p:cNvPr id="42" name="组合 41"/>
            <p:cNvGrpSpPr/>
            <p:nvPr/>
          </p:nvGrpSpPr>
          <p:grpSpPr>
            <a:xfrm>
              <a:off x="7844870" y="4328928"/>
              <a:ext cx="3143272" cy="2412000"/>
              <a:chOff x="7830356" y="4328928"/>
              <a:chExt cx="3143272" cy="2412000"/>
            </a:xfrm>
          </p:grpSpPr>
          <p:sp>
            <p:nvSpPr>
              <p:cNvPr id="13" name="Folded Corner 45"/>
              <p:cNvSpPr/>
              <p:nvPr/>
            </p:nvSpPr>
            <p:spPr>
              <a:xfrm>
                <a:off x="7919074" y="4328928"/>
                <a:ext cx="2952000" cy="2412000"/>
              </a:xfrm>
              <a:prstGeom prst="foldedCorner">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14" name="TextBox 13"/>
              <p:cNvSpPr txBox="1"/>
              <p:nvPr/>
            </p:nvSpPr>
            <p:spPr>
              <a:xfrm>
                <a:off x="7830356" y="5218555"/>
                <a:ext cx="3143272" cy="1520416"/>
              </a:xfrm>
              <a:prstGeom prst="rect">
                <a:avLst/>
              </a:prstGeom>
              <a:noFill/>
            </p:spPr>
            <p:txBody>
              <a:bodyPr wrap="square" rtlCol="0">
                <a:spAutoFit/>
              </a:bodyPr>
              <a:lstStyle/>
              <a:p>
                <a:pPr algn="ctr"/>
                <a:r>
                  <a:rPr lang="zh-CN" altLang="en-US" sz="1600" b="1" dirty="0" smtClean="0">
                    <a:solidFill>
                      <a:schemeClr val="accent6"/>
                    </a:solidFill>
                    <a:latin typeface="微软雅黑" pitchFamily="34" charset="-122"/>
                    <a:ea typeface="微软雅黑" pitchFamily="34" charset="-122"/>
                  </a:rPr>
                  <a:t>探索体制机制创新</a:t>
                </a:r>
                <a:endParaRPr lang="en-US" altLang="zh-CN" sz="1600" b="1" dirty="0" smtClean="0">
                  <a:solidFill>
                    <a:schemeClr val="accent6"/>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加快推进低空空域开放进程</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积极探索飞行安全管理机制</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推进通用机场建设审批流程优化</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endParaRPr lang="en-US" altLang="en-US" sz="1600" dirty="0">
                  <a:solidFill>
                    <a:schemeClr val="bg1">
                      <a:lumMod val="50000"/>
                    </a:schemeClr>
                  </a:solidFill>
                  <a:latin typeface="微软雅黑" pitchFamily="34" charset="-122"/>
                  <a:ea typeface="微软雅黑" pitchFamily="34" charset="-122"/>
                </a:endParaRPr>
              </a:p>
            </p:txBody>
          </p:sp>
          <p:sp>
            <p:nvSpPr>
              <p:cNvPr id="16" name="Sev01"/>
              <p:cNvSpPr>
                <a:spLocks noChangeAspect="1"/>
              </p:cNvSpPr>
              <p:nvPr/>
            </p:nvSpPr>
            <p:spPr>
              <a:xfrm>
                <a:off x="9145768" y="4465578"/>
                <a:ext cx="592776" cy="5927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6"/>
                  </a:solidFill>
                  <a:latin typeface="微软雅黑" pitchFamily="34" charset="-122"/>
                  <a:ea typeface="微软雅黑" pitchFamily="34" charset="-122"/>
                </a:endParaRPr>
              </a:p>
            </p:txBody>
          </p:sp>
        </p:grpSp>
        <p:grpSp>
          <p:nvGrpSpPr>
            <p:cNvPr id="40" name="组合 39"/>
            <p:cNvGrpSpPr/>
            <p:nvPr/>
          </p:nvGrpSpPr>
          <p:grpSpPr>
            <a:xfrm>
              <a:off x="1237422" y="4328928"/>
              <a:ext cx="2952001" cy="2412000"/>
              <a:chOff x="1237422" y="4328928"/>
              <a:chExt cx="2952001" cy="2412000"/>
            </a:xfrm>
          </p:grpSpPr>
          <p:sp>
            <p:nvSpPr>
              <p:cNvPr id="9" name="Folded Corner 39"/>
              <p:cNvSpPr/>
              <p:nvPr/>
            </p:nvSpPr>
            <p:spPr>
              <a:xfrm>
                <a:off x="1237423" y="4328928"/>
                <a:ext cx="2952000" cy="2412000"/>
              </a:xfrm>
              <a:prstGeom prst="foldedCorner">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10" name="TextBox 9"/>
              <p:cNvSpPr txBox="1"/>
              <p:nvPr/>
            </p:nvSpPr>
            <p:spPr>
              <a:xfrm>
                <a:off x="1237422" y="5202679"/>
                <a:ext cx="2928957" cy="1520416"/>
              </a:xfrm>
              <a:prstGeom prst="rect">
                <a:avLst/>
              </a:prstGeom>
              <a:noFill/>
            </p:spPr>
            <p:txBody>
              <a:bodyPr wrap="square" rtlCol="0">
                <a:spAutoFit/>
              </a:bodyPr>
              <a:lstStyle/>
              <a:p>
                <a:pPr algn="ctr"/>
                <a:r>
                  <a:rPr lang="zh-CN" altLang="en-US" sz="1600" b="1" dirty="0" smtClean="0">
                    <a:solidFill>
                      <a:schemeClr val="accent4"/>
                    </a:solidFill>
                    <a:latin typeface="微软雅黑" pitchFamily="34" charset="-122"/>
                    <a:ea typeface="微软雅黑" pitchFamily="34" charset="-122"/>
                  </a:rPr>
                  <a:t>提升研发创新能力</a:t>
                </a:r>
                <a:endParaRPr lang="en-US" altLang="zh-CN" sz="1600" b="1" dirty="0" smtClean="0">
                  <a:solidFill>
                    <a:schemeClr val="accent4"/>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强化企业技术创新主体地位</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打通军民深度融合创新通道</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推动产学研用协同创新</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endParaRPr lang="en-US" altLang="en-US" sz="1600" dirty="0">
                  <a:solidFill>
                    <a:schemeClr val="bg1">
                      <a:lumMod val="50000"/>
                    </a:schemeClr>
                  </a:solidFill>
                  <a:latin typeface="微软雅黑" pitchFamily="34" charset="-122"/>
                  <a:ea typeface="微软雅黑" pitchFamily="34" charset="-122"/>
                </a:endParaRPr>
              </a:p>
            </p:txBody>
          </p:sp>
          <p:sp>
            <p:nvSpPr>
              <p:cNvPr id="19" name="Sev01"/>
              <p:cNvSpPr>
                <a:spLocks noChangeAspect="1"/>
              </p:cNvSpPr>
              <p:nvPr/>
            </p:nvSpPr>
            <p:spPr>
              <a:xfrm>
                <a:off x="2430596" y="4489114"/>
                <a:ext cx="592776" cy="5927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4"/>
                  </a:solidFill>
                  <a:latin typeface="微软雅黑" pitchFamily="34" charset="-122"/>
                  <a:ea typeface="微软雅黑" pitchFamily="34" charset="-122"/>
                </a:endParaRPr>
              </a:p>
            </p:txBody>
          </p:sp>
        </p:grpSp>
        <p:grpSp>
          <p:nvGrpSpPr>
            <p:cNvPr id="41" name="组合 40"/>
            <p:cNvGrpSpPr/>
            <p:nvPr/>
          </p:nvGrpSpPr>
          <p:grpSpPr>
            <a:xfrm>
              <a:off x="4548970" y="4328928"/>
              <a:ext cx="3000396" cy="2412000"/>
              <a:chOff x="4548970" y="4328928"/>
              <a:chExt cx="3000396" cy="2412000"/>
            </a:xfrm>
          </p:grpSpPr>
          <p:sp>
            <p:nvSpPr>
              <p:cNvPr id="11" name="Folded Corner 42"/>
              <p:cNvSpPr/>
              <p:nvPr/>
            </p:nvSpPr>
            <p:spPr>
              <a:xfrm>
                <a:off x="4581830" y="4328928"/>
                <a:ext cx="2952000" cy="2412000"/>
              </a:xfrm>
              <a:prstGeom prst="foldedCorner">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12" name="TextBox 11"/>
              <p:cNvSpPr txBox="1"/>
              <p:nvPr/>
            </p:nvSpPr>
            <p:spPr>
              <a:xfrm>
                <a:off x="4548970" y="5195106"/>
                <a:ext cx="3000396" cy="1520416"/>
              </a:xfrm>
              <a:prstGeom prst="rect">
                <a:avLst/>
              </a:prstGeom>
              <a:noFill/>
            </p:spPr>
            <p:txBody>
              <a:bodyPr wrap="square" rtlCol="0">
                <a:spAutoFit/>
              </a:bodyPr>
              <a:lstStyle/>
              <a:p>
                <a:pPr algn="ctr"/>
                <a:r>
                  <a:rPr lang="zh-CN" altLang="en-US" sz="1600" b="1" dirty="0" smtClean="0">
                    <a:solidFill>
                      <a:schemeClr val="accent5"/>
                    </a:solidFill>
                    <a:latin typeface="微软雅黑" pitchFamily="34" charset="-122"/>
                    <a:ea typeface="微软雅黑" pitchFamily="34" charset="-122"/>
                  </a:rPr>
                  <a:t>推动区域协同发展</a:t>
                </a:r>
                <a:endParaRPr lang="en-US" altLang="zh-CN" sz="1600" b="1" dirty="0" smtClean="0">
                  <a:solidFill>
                    <a:schemeClr val="accent5"/>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推动通航制造产业协同发展</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积极推进机场网络互联互通</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endParaRPr lang="en-US" altLang="en-US" sz="1600" dirty="0">
                  <a:solidFill>
                    <a:schemeClr val="bg1">
                      <a:lumMod val="50000"/>
                    </a:schemeClr>
                  </a:solidFill>
                  <a:latin typeface="微软雅黑" pitchFamily="34" charset="-122"/>
                  <a:ea typeface="微软雅黑" pitchFamily="34" charset="-122"/>
                </a:endParaRPr>
              </a:p>
            </p:txBody>
          </p:sp>
          <p:sp>
            <p:nvSpPr>
              <p:cNvPr id="28" name="Sev01"/>
              <p:cNvSpPr>
                <a:spLocks noChangeAspect="1"/>
              </p:cNvSpPr>
              <p:nvPr/>
            </p:nvSpPr>
            <p:spPr>
              <a:xfrm>
                <a:off x="5775482" y="4481224"/>
                <a:ext cx="592776" cy="5927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5"/>
                  </a:solidFill>
                  <a:latin typeface="微软雅黑" pitchFamily="34" charset="-122"/>
                  <a:ea typeface="微软雅黑" pitchFamily="34" charset="-122"/>
                </a:endParaRPr>
              </a:p>
            </p:txBody>
          </p:sp>
        </p:grpSp>
        <p:grpSp>
          <p:nvGrpSpPr>
            <p:cNvPr id="56" name="组合 55"/>
            <p:cNvGrpSpPr/>
            <p:nvPr/>
          </p:nvGrpSpPr>
          <p:grpSpPr>
            <a:xfrm>
              <a:off x="7895670" y="1569010"/>
              <a:ext cx="3000396" cy="2412000"/>
              <a:chOff x="7895670" y="1569010"/>
              <a:chExt cx="3000396" cy="2412000"/>
            </a:xfrm>
          </p:grpSpPr>
          <p:sp>
            <p:nvSpPr>
              <p:cNvPr id="7" name="Folded Corner 34"/>
              <p:cNvSpPr/>
              <p:nvPr/>
            </p:nvSpPr>
            <p:spPr>
              <a:xfrm>
                <a:off x="7918348" y="1569010"/>
                <a:ext cx="2952000" cy="2412000"/>
              </a:xfrm>
              <a:prstGeom prst="foldedCorne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8" name="TextBox 7"/>
              <p:cNvSpPr txBox="1"/>
              <p:nvPr/>
            </p:nvSpPr>
            <p:spPr>
              <a:xfrm>
                <a:off x="7895670" y="2347280"/>
                <a:ext cx="3000396" cy="1631216"/>
              </a:xfrm>
              <a:prstGeom prst="rect">
                <a:avLst/>
              </a:prstGeom>
              <a:noFill/>
            </p:spPr>
            <p:txBody>
              <a:bodyPr wrap="square" rtlCol="0">
                <a:spAutoFit/>
              </a:bodyPr>
              <a:lstStyle/>
              <a:p>
                <a:pPr algn="ctr"/>
                <a:r>
                  <a:rPr lang="zh-CN" altLang="en-US" sz="1600" b="1" dirty="0" smtClean="0">
                    <a:solidFill>
                      <a:schemeClr val="accent3"/>
                    </a:solidFill>
                    <a:latin typeface="微软雅黑" pitchFamily="34" charset="-122"/>
                    <a:ea typeface="微软雅黑" pitchFamily="34" charset="-122"/>
                  </a:rPr>
                  <a:t>全面开拓通航运营服务</a:t>
                </a:r>
                <a:endParaRPr lang="en-US" altLang="zh-CN" sz="1600" b="1" dirty="0" smtClean="0">
                  <a:solidFill>
                    <a:schemeClr val="accent3"/>
                  </a:solidFill>
                  <a:latin typeface="微软雅黑" pitchFamily="34" charset="-122"/>
                  <a:ea typeface="微软雅黑" pitchFamily="34" charset="-122"/>
                </a:endParaRPr>
              </a:p>
              <a:p>
                <a:pPr algn="ctr" defTabSz="914400">
                  <a:spcBef>
                    <a:spcPct val="20000"/>
                  </a:spcBef>
                  <a:defRPr/>
                </a:pPr>
                <a:r>
                  <a:rPr lang="zh-CN" altLang="en-US" sz="1400" dirty="0" smtClean="0">
                    <a:solidFill>
                      <a:schemeClr val="bg1">
                        <a:lumMod val="50000"/>
                      </a:schemeClr>
                    </a:solidFill>
                    <a:latin typeface="微软雅黑" pitchFamily="34" charset="-122"/>
                    <a:ea typeface="微软雅黑" pitchFamily="34" charset="-122"/>
                  </a:rPr>
                  <a:t>突出发展低空旅游</a:t>
                </a:r>
                <a:endParaRPr lang="en-US" altLang="zh-CN" sz="14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400" dirty="0" smtClean="0">
                    <a:solidFill>
                      <a:schemeClr val="bg1">
                        <a:lumMod val="50000"/>
                      </a:schemeClr>
                    </a:solidFill>
                    <a:latin typeface="微软雅黑" pitchFamily="34" charset="-122"/>
                    <a:ea typeface="微软雅黑" pitchFamily="34" charset="-122"/>
                  </a:rPr>
                  <a:t>大力发展航空应急救援</a:t>
                </a:r>
                <a:endParaRPr lang="en-US" altLang="zh-CN" sz="14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400" dirty="0" smtClean="0">
                    <a:solidFill>
                      <a:schemeClr val="bg1">
                        <a:lumMod val="50000"/>
                      </a:schemeClr>
                    </a:solidFill>
                    <a:latin typeface="微软雅黑" pitchFamily="34" charset="-122"/>
                    <a:ea typeface="微软雅黑" pitchFamily="34" charset="-122"/>
                  </a:rPr>
                  <a:t>加快培育通航运输服务</a:t>
                </a:r>
                <a:endParaRPr lang="en-US" altLang="zh-CN" sz="14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400" dirty="0" smtClean="0">
                    <a:solidFill>
                      <a:schemeClr val="bg1">
                        <a:lumMod val="50000"/>
                      </a:schemeClr>
                    </a:solidFill>
                    <a:latin typeface="微软雅黑" pitchFamily="34" charset="-122"/>
                    <a:ea typeface="微软雅黑" pitchFamily="34" charset="-122"/>
                  </a:rPr>
                  <a:t>积极推进通航公共服务</a:t>
                </a:r>
                <a:endParaRPr lang="en-US" altLang="zh-CN" sz="14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400" dirty="0" smtClean="0">
                    <a:solidFill>
                      <a:schemeClr val="bg1">
                        <a:lumMod val="50000"/>
                      </a:schemeClr>
                    </a:solidFill>
                    <a:latin typeface="微软雅黑" pitchFamily="34" charset="-122"/>
                    <a:ea typeface="微软雅黑" pitchFamily="34" charset="-122"/>
                  </a:rPr>
                  <a:t>积极推动通航新型消费</a:t>
                </a:r>
                <a:endParaRPr lang="en-US" altLang="en-US" sz="1400" dirty="0" smtClean="0">
                  <a:solidFill>
                    <a:schemeClr val="bg1">
                      <a:lumMod val="50000"/>
                    </a:schemeClr>
                  </a:solidFill>
                  <a:latin typeface="微软雅黑" pitchFamily="34" charset="-122"/>
                  <a:ea typeface="微软雅黑" pitchFamily="34" charset="-122"/>
                </a:endParaRPr>
              </a:p>
            </p:txBody>
          </p:sp>
          <p:grpSp>
            <p:nvGrpSpPr>
              <p:cNvPr id="30" name="Group 36"/>
              <p:cNvGrpSpPr/>
              <p:nvPr/>
            </p:nvGrpSpPr>
            <p:grpSpPr>
              <a:xfrm>
                <a:off x="9154384" y="1674004"/>
                <a:ext cx="592776" cy="592776"/>
                <a:chOff x="7126529" y="1290367"/>
                <a:chExt cx="592776" cy="592776"/>
              </a:xfrm>
            </p:grpSpPr>
            <p:sp>
              <p:nvSpPr>
                <p:cNvPr id="31" name="Sev01"/>
                <p:cNvSpPr>
                  <a:spLocks noChangeAspect="1"/>
                </p:cNvSpPr>
                <p:nvPr/>
              </p:nvSpPr>
              <p:spPr>
                <a:xfrm>
                  <a:off x="7126529" y="1290367"/>
                  <a:ext cx="592776" cy="5927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3"/>
                    </a:solidFill>
                    <a:latin typeface="微软雅黑" pitchFamily="34" charset="-122"/>
                    <a:ea typeface="微软雅黑" pitchFamily="34" charset="-122"/>
                  </a:endParaRPr>
                </a:p>
              </p:txBody>
            </p:sp>
            <p:sp>
              <p:nvSpPr>
                <p:cNvPr id="32" name="Freeform 217"/>
                <p:cNvSpPr>
                  <a:spLocks noEditPoints="1"/>
                </p:cNvSpPr>
                <p:nvPr/>
              </p:nvSpPr>
              <p:spPr bwMode="auto">
                <a:xfrm>
                  <a:off x="7271882" y="1466454"/>
                  <a:ext cx="302071" cy="226554"/>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endParaRPr>
                </a:p>
              </p:txBody>
            </p:sp>
          </p:grpSp>
        </p:grpSp>
        <p:grpSp>
          <p:nvGrpSpPr>
            <p:cNvPr id="54" name="组合 53"/>
            <p:cNvGrpSpPr/>
            <p:nvPr/>
          </p:nvGrpSpPr>
          <p:grpSpPr>
            <a:xfrm>
              <a:off x="1237422" y="1571506"/>
              <a:ext cx="2952000" cy="2412000"/>
              <a:chOff x="1237422" y="1571506"/>
              <a:chExt cx="2952000" cy="2412000"/>
            </a:xfrm>
          </p:grpSpPr>
          <p:sp>
            <p:nvSpPr>
              <p:cNvPr id="3" name="Folded Corner 15"/>
              <p:cNvSpPr/>
              <p:nvPr/>
            </p:nvSpPr>
            <p:spPr>
              <a:xfrm>
                <a:off x="1237422" y="1571506"/>
                <a:ext cx="2952000" cy="2412000"/>
              </a:xfrm>
              <a:prstGeom prst="foldedCorne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4" name="TextBox 3"/>
              <p:cNvSpPr txBox="1"/>
              <p:nvPr/>
            </p:nvSpPr>
            <p:spPr>
              <a:xfrm>
                <a:off x="1237422" y="2362086"/>
                <a:ext cx="2928958" cy="1520416"/>
              </a:xfrm>
              <a:prstGeom prst="rect">
                <a:avLst/>
              </a:prstGeom>
              <a:noFill/>
            </p:spPr>
            <p:txBody>
              <a:bodyPr wrap="square" rtlCol="0">
                <a:spAutoFit/>
              </a:bodyPr>
              <a:lstStyle/>
              <a:p>
                <a:pPr algn="ctr"/>
                <a:r>
                  <a:rPr lang="zh-CN" altLang="en-US" sz="1600" b="1" dirty="0" smtClean="0">
                    <a:solidFill>
                      <a:schemeClr val="accent1"/>
                    </a:solidFill>
                    <a:latin typeface="微软雅黑" pitchFamily="34" charset="-122"/>
                    <a:ea typeface="微软雅黑" pitchFamily="34" charset="-122"/>
                  </a:rPr>
                  <a:t>做大做强通航制造业</a:t>
                </a:r>
                <a:endParaRPr lang="en-US" sz="1600" b="1" dirty="0" smtClean="0">
                  <a:solidFill>
                    <a:schemeClr val="accent1"/>
                  </a:solidFill>
                  <a:latin typeface="微软雅黑" pitchFamily="34" charset="-122"/>
                  <a:ea typeface="微软雅黑" pitchFamily="34" charset="-122"/>
                </a:endParaRPr>
              </a:p>
              <a:p>
                <a:pPr lvl="0"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突出发展整机制造</a:t>
                </a:r>
                <a:endParaRPr lang="en-US" altLang="zh-CN" sz="1600" dirty="0" smtClean="0">
                  <a:solidFill>
                    <a:schemeClr val="bg1">
                      <a:lumMod val="50000"/>
                    </a:schemeClr>
                  </a:solidFill>
                  <a:latin typeface="微软雅黑" pitchFamily="34" charset="-122"/>
                  <a:ea typeface="微软雅黑" pitchFamily="34" charset="-122"/>
                </a:endParaRPr>
              </a:p>
              <a:p>
                <a:pPr lvl="0"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大力发展配套企业</a:t>
                </a:r>
                <a:endParaRPr lang="en-US" altLang="zh-CN" sz="1600" dirty="0" smtClean="0">
                  <a:solidFill>
                    <a:schemeClr val="bg1">
                      <a:lumMod val="50000"/>
                    </a:schemeClr>
                  </a:solidFill>
                  <a:latin typeface="微软雅黑" pitchFamily="34" charset="-122"/>
                  <a:ea typeface="微软雅黑" pitchFamily="34" charset="-122"/>
                </a:endParaRPr>
              </a:p>
              <a:p>
                <a:pPr lvl="0"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加强企业培育</a:t>
                </a:r>
                <a:endParaRPr lang="en-US" altLang="zh-CN" sz="1600" dirty="0" smtClean="0">
                  <a:solidFill>
                    <a:schemeClr val="bg1">
                      <a:lumMod val="50000"/>
                    </a:schemeClr>
                  </a:solidFill>
                  <a:latin typeface="微软雅黑" pitchFamily="34" charset="-122"/>
                  <a:ea typeface="微软雅黑" pitchFamily="34" charset="-122"/>
                </a:endParaRPr>
              </a:p>
              <a:p>
                <a:pPr lvl="0" algn="ctr" defTabSz="914400">
                  <a:spcBef>
                    <a:spcPct val="20000"/>
                  </a:spcBef>
                  <a:defRPr/>
                </a:pPr>
                <a:endParaRPr lang="en-US" sz="1600" dirty="0">
                  <a:solidFill>
                    <a:schemeClr val="bg1">
                      <a:lumMod val="50000"/>
                    </a:schemeClr>
                  </a:solidFill>
                  <a:latin typeface="微软雅黑" pitchFamily="34" charset="-122"/>
                  <a:ea typeface="微软雅黑" pitchFamily="34" charset="-122"/>
                </a:endParaRPr>
              </a:p>
            </p:txBody>
          </p:sp>
          <p:grpSp>
            <p:nvGrpSpPr>
              <p:cNvPr id="53" name="组合 52"/>
              <p:cNvGrpSpPr/>
              <p:nvPr/>
            </p:nvGrpSpPr>
            <p:grpSpPr>
              <a:xfrm>
                <a:off x="2453000" y="1681044"/>
                <a:ext cx="592776" cy="592776"/>
                <a:chOff x="2380430" y="1681044"/>
                <a:chExt cx="592776" cy="592776"/>
              </a:xfrm>
            </p:grpSpPr>
            <p:sp>
              <p:nvSpPr>
                <p:cNvPr id="22" name="Sev01"/>
                <p:cNvSpPr>
                  <a:spLocks noChangeAspect="1"/>
                </p:cNvSpPr>
                <p:nvPr/>
              </p:nvSpPr>
              <p:spPr>
                <a:xfrm>
                  <a:off x="2380430" y="1681044"/>
                  <a:ext cx="592776" cy="5927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1"/>
                    </a:solidFill>
                    <a:latin typeface="微软雅黑" pitchFamily="34" charset="-122"/>
                    <a:ea typeface="微软雅黑" pitchFamily="34" charset="-122"/>
                  </a:endParaRPr>
                </a:p>
              </p:txBody>
            </p:sp>
            <p:sp>
              <p:nvSpPr>
                <p:cNvPr id="43" name="Freeform 269"/>
                <p:cNvSpPr>
                  <a:spLocks noChangeAspect="1" noEditPoints="1"/>
                </p:cNvSpPr>
                <p:nvPr/>
              </p:nvSpPr>
              <p:spPr bwMode="auto">
                <a:xfrm>
                  <a:off x="2451868" y="1757692"/>
                  <a:ext cx="432000" cy="432000"/>
                </a:xfrm>
                <a:custGeom>
                  <a:avLst/>
                  <a:gdLst>
                    <a:gd name="T0" fmla="*/ 186 w 192"/>
                    <a:gd name="T1" fmla="*/ 81 h 192"/>
                    <a:gd name="T2" fmla="*/ 169 w 192"/>
                    <a:gd name="T3" fmla="*/ 81 h 192"/>
                    <a:gd name="T4" fmla="*/ 159 w 192"/>
                    <a:gd name="T5" fmla="*/ 55 h 192"/>
                    <a:gd name="T6" fmla="*/ 171 w 192"/>
                    <a:gd name="T7" fmla="*/ 43 h 192"/>
                    <a:gd name="T8" fmla="*/ 171 w 192"/>
                    <a:gd name="T9" fmla="*/ 35 h 192"/>
                    <a:gd name="T10" fmla="*/ 158 w 192"/>
                    <a:gd name="T11" fmla="*/ 22 h 192"/>
                    <a:gd name="T12" fmla="*/ 149 w 192"/>
                    <a:gd name="T13" fmla="*/ 22 h 192"/>
                    <a:gd name="T14" fmla="*/ 137 w 192"/>
                    <a:gd name="T15" fmla="*/ 34 h 192"/>
                    <a:gd name="T16" fmla="*/ 111 w 192"/>
                    <a:gd name="T17" fmla="*/ 23 h 192"/>
                    <a:gd name="T18" fmla="*/ 111 w 192"/>
                    <a:gd name="T19" fmla="*/ 6 h 192"/>
                    <a:gd name="T20" fmla="*/ 105 w 192"/>
                    <a:gd name="T21" fmla="*/ 0 h 192"/>
                    <a:gd name="T22" fmla="*/ 87 w 192"/>
                    <a:gd name="T23" fmla="*/ 0 h 192"/>
                    <a:gd name="T24" fmla="*/ 81 w 192"/>
                    <a:gd name="T25" fmla="*/ 6 h 192"/>
                    <a:gd name="T26" fmla="*/ 81 w 192"/>
                    <a:gd name="T27" fmla="*/ 23 h 192"/>
                    <a:gd name="T28" fmla="*/ 55 w 192"/>
                    <a:gd name="T29" fmla="*/ 34 h 192"/>
                    <a:gd name="T30" fmla="*/ 43 w 192"/>
                    <a:gd name="T31" fmla="*/ 22 h 192"/>
                    <a:gd name="T32" fmla="*/ 35 w 192"/>
                    <a:gd name="T33" fmla="*/ 22 h 192"/>
                    <a:gd name="T34" fmla="*/ 22 w 192"/>
                    <a:gd name="T35" fmla="*/ 35 h 192"/>
                    <a:gd name="T36" fmla="*/ 22 w 192"/>
                    <a:gd name="T37" fmla="*/ 43 h 192"/>
                    <a:gd name="T38" fmla="*/ 34 w 192"/>
                    <a:gd name="T39" fmla="*/ 55 h 192"/>
                    <a:gd name="T40" fmla="*/ 23 w 192"/>
                    <a:gd name="T41" fmla="*/ 81 h 192"/>
                    <a:gd name="T42" fmla="*/ 6 w 192"/>
                    <a:gd name="T43" fmla="*/ 81 h 192"/>
                    <a:gd name="T44" fmla="*/ 0 w 192"/>
                    <a:gd name="T45" fmla="*/ 87 h 192"/>
                    <a:gd name="T46" fmla="*/ 0 w 192"/>
                    <a:gd name="T47" fmla="*/ 105 h 192"/>
                    <a:gd name="T48" fmla="*/ 6 w 192"/>
                    <a:gd name="T49" fmla="*/ 111 h 192"/>
                    <a:gd name="T50" fmla="*/ 23 w 192"/>
                    <a:gd name="T51" fmla="*/ 111 h 192"/>
                    <a:gd name="T52" fmla="*/ 34 w 192"/>
                    <a:gd name="T53" fmla="*/ 137 h 192"/>
                    <a:gd name="T54" fmla="*/ 22 w 192"/>
                    <a:gd name="T55" fmla="*/ 149 h 192"/>
                    <a:gd name="T56" fmla="*/ 22 w 192"/>
                    <a:gd name="T57" fmla="*/ 158 h 192"/>
                    <a:gd name="T58" fmla="*/ 35 w 192"/>
                    <a:gd name="T59" fmla="*/ 171 h 192"/>
                    <a:gd name="T60" fmla="*/ 43 w 192"/>
                    <a:gd name="T61" fmla="*/ 171 h 192"/>
                    <a:gd name="T62" fmla="*/ 55 w 192"/>
                    <a:gd name="T63" fmla="*/ 159 h 192"/>
                    <a:gd name="T64" fmla="*/ 81 w 192"/>
                    <a:gd name="T65" fmla="*/ 170 h 192"/>
                    <a:gd name="T66" fmla="*/ 81 w 192"/>
                    <a:gd name="T67" fmla="*/ 186 h 192"/>
                    <a:gd name="T68" fmla="*/ 87 w 192"/>
                    <a:gd name="T69" fmla="*/ 192 h 192"/>
                    <a:gd name="T70" fmla="*/ 105 w 192"/>
                    <a:gd name="T71" fmla="*/ 192 h 192"/>
                    <a:gd name="T72" fmla="*/ 111 w 192"/>
                    <a:gd name="T73" fmla="*/ 186 h 192"/>
                    <a:gd name="T74" fmla="*/ 111 w 192"/>
                    <a:gd name="T75" fmla="*/ 170 h 192"/>
                    <a:gd name="T76" fmla="*/ 137 w 192"/>
                    <a:gd name="T77" fmla="*/ 159 h 192"/>
                    <a:gd name="T78" fmla="*/ 149 w 192"/>
                    <a:gd name="T79" fmla="*/ 171 h 192"/>
                    <a:gd name="T80" fmla="*/ 158 w 192"/>
                    <a:gd name="T81" fmla="*/ 171 h 192"/>
                    <a:gd name="T82" fmla="*/ 171 w 192"/>
                    <a:gd name="T83" fmla="*/ 158 h 192"/>
                    <a:gd name="T84" fmla="*/ 171 w 192"/>
                    <a:gd name="T85" fmla="*/ 149 h 192"/>
                    <a:gd name="T86" fmla="*/ 159 w 192"/>
                    <a:gd name="T87" fmla="*/ 137 h 192"/>
                    <a:gd name="T88" fmla="*/ 169 w 192"/>
                    <a:gd name="T89" fmla="*/ 111 h 192"/>
                    <a:gd name="T90" fmla="*/ 186 w 192"/>
                    <a:gd name="T91" fmla="*/ 111 h 192"/>
                    <a:gd name="T92" fmla="*/ 192 w 192"/>
                    <a:gd name="T93" fmla="*/ 105 h 192"/>
                    <a:gd name="T94" fmla="*/ 192 w 192"/>
                    <a:gd name="T95" fmla="*/ 87 h 192"/>
                    <a:gd name="T96" fmla="*/ 186 w 192"/>
                    <a:gd name="T97" fmla="*/ 81 h 192"/>
                    <a:gd name="T98" fmla="*/ 96 w 192"/>
                    <a:gd name="T99" fmla="*/ 134 h 192"/>
                    <a:gd name="T100" fmla="*/ 59 w 192"/>
                    <a:gd name="T101" fmla="*/ 96 h 192"/>
                    <a:gd name="T102" fmla="*/ 96 w 192"/>
                    <a:gd name="T103" fmla="*/ 59 h 192"/>
                    <a:gd name="T104" fmla="*/ 134 w 192"/>
                    <a:gd name="T105" fmla="*/ 96 h 192"/>
                    <a:gd name="T106" fmla="*/ 96 w 192"/>
                    <a:gd name="T107" fmla="*/ 1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92">
                      <a:moveTo>
                        <a:pt x="186" y="81"/>
                      </a:moveTo>
                      <a:cubicBezTo>
                        <a:pt x="169" y="81"/>
                        <a:pt x="169" y="81"/>
                        <a:pt x="169" y="81"/>
                      </a:cubicBezTo>
                      <a:cubicBezTo>
                        <a:pt x="168" y="72"/>
                        <a:pt x="164" y="63"/>
                        <a:pt x="159" y="55"/>
                      </a:cubicBezTo>
                      <a:cubicBezTo>
                        <a:pt x="171" y="43"/>
                        <a:pt x="171" y="43"/>
                        <a:pt x="171" y="43"/>
                      </a:cubicBezTo>
                      <a:cubicBezTo>
                        <a:pt x="173" y="41"/>
                        <a:pt x="173" y="37"/>
                        <a:pt x="171" y="35"/>
                      </a:cubicBezTo>
                      <a:cubicBezTo>
                        <a:pt x="158" y="22"/>
                        <a:pt x="158" y="22"/>
                        <a:pt x="158" y="22"/>
                      </a:cubicBezTo>
                      <a:cubicBezTo>
                        <a:pt x="155" y="20"/>
                        <a:pt x="152" y="20"/>
                        <a:pt x="149" y="22"/>
                      </a:cubicBezTo>
                      <a:cubicBezTo>
                        <a:pt x="137" y="34"/>
                        <a:pt x="137" y="34"/>
                        <a:pt x="137" y="34"/>
                      </a:cubicBezTo>
                      <a:cubicBezTo>
                        <a:pt x="130" y="29"/>
                        <a:pt x="121" y="25"/>
                        <a:pt x="111" y="23"/>
                      </a:cubicBezTo>
                      <a:cubicBezTo>
                        <a:pt x="111" y="6"/>
                        <a:pt x="111" y="6"/>
                        <a:pt x="111" y="6"/>
                      </a:cubicBezTo>
                      <a:cubicBezTo>
                        <a:pt x="111" y="3"/>
                        <a:pt x="109" y="0"/>
                        <a:pt x="105" y="0"/>
                      </a:cubicBezTo>
                      <a:cubicBezTo>
                        <a:pt x="87" y="0"/>
                        <a:pt x="87" y="0"/>
                        <a:pt x="87" y="0"/>
                      </a:cubicBezTo>
                      <a:cubicBezTo>
                        <a:pt x="84" y="0"/>
                        <a:pt x="81" y="3"/>
                        <a:pt x="81" y="6"/>
                      </a:cubicBezTo>
                      <a:cubicBezTo>
                        <a:pt x="81" y="23"/>
                        <a:pt x="81" y="23"/>
                        <a:pt x="81" y="23"/>
                      </a:cubicBezTo>
                      <a:cubicBezTo>
                        <a:pt x="72" y="25"/>
                        <a:pt x="63" y="29"/>
                        <a:pt x="55" y="34"/>
                      </a:cubicBezTo>
                      <a:cubicBezTo>
                        <a:pt x="43" y="22"/>
                        <a:pt x="43" y="22"/>
                        <a:pt x="43" y="22"/>
                      </a:cubicBezTo>
                      <a:cubicBezTo>
                        <a:pt x="41" y="20"/>
                        <a:pt x="37" y="20"/>
                        <a:pt x="35" y="22"/>
                      </a:cubicBezTo>
                      <a:cubicBezTo>
                        <a:pt x="22" y="35"/>
                        <a:pt x="22" y="35"/>
                        <a:pt x="22" y="35"/>
                      </a:cubicBezTo>
                      <a:cubicBezTo>
                        <a:pt x="20" y="37"/>
                        <a:pt x="20" y="41"/>
                        <a:pt x="22" y="43"/>
                      </a:cubicBezTo>
                      <a:cubicBezTo>
                        <a:pt x="34" y="55"/>
                        <a:pt x="34" y="55"/>
                        <a:pt x="34" y="55"/>
                      </a:cubicBezTo>
                      <a:cubicBezTo>
                        <a:pt x="29" y="63"/>
                        <a:pt x="25" y="72"/>
                        <a:pt x="23" y="81"/>
                      </a:cubicBezTo>
                      <a:cubicBezTo>
                        <a:pt x="6" y="81"/>
                        <a:pt x="6" y="81"/>
                        <a:pt x="6" y="81"/>
                      </a:cubicBezTo>
                      <a:cubicBezTo>
                        <a:pt x="3" y="81"/>
                        <a:pt x="0" y="84"/>
                        <a:pt x="0" y="87"/>
                      </a:cubicBezTo>
                      <a:cubicBezTo>
                        <a:pt x="0" y="105"/>
                        <a:pt x="0" y="105"/>
                        <a:pt x="0" y="105"/>
                      </a:cubicBezTo>
                      <a:cubicBezTo>
                        <a:pt x="0" y="109"/>
                        <a:pt x="3" y="111"/>
                        <a:pt x="6" y="111"/>
                      </a:cubicBezTo>
                      <a:cubicBezTo>
                        <a:pt x="23" y="111"/>
                        <a:pt x="23" y="111"/>
                        <a:pt x="23" y="111"/>
                      </a:cubicBezTo>
                      <a:cubicBezTo>
                        <a:pt x="25" y="121"/>
                        <a:pt x="29" y="130"/>
                        <a:pt x="34" y="137"/>
                      </a:cubicBezTo>
                      <a:cubicBezTo>
                        <a:pt x="22" y="149"/>
                        <a:pt x="22" y="149"/>
                        <a:pt x="22" y="149"/>
                      </a:cubicBezTo>
                      <a:cubicBezTo>
                        <a:pt x="20" y="152"/>
                        <a:pt x="20" y="156"/>
                        <a:pt x="22" y="158"/>
                      </a:cubicBezTo>
                      <a:cubicBezTo>
                        <a:pt x="35" y="171"/>
                        <a:pt x="35" y="171"/>
                        <a:pt x="35" y="171"/>
                      </a:cubicBezTo>
                      <a:cubicBezTo>
                        <a:pt x="37" y="173"/>
                        <a:pt x="41" y="173"/>
                        <a:pt x="43" y="171"/>
                      </a:cubicBezTo>
                      <a:cubicBezTo>
                        <a:pt x="55" y="159"/>
                        <a:pt x="55" y="159"/>
                        <a:pt x="55" y="159"/>
                      </a:cubicBezTo>
                      <a:cubicBezTo>
                        <a:pt x="63" y="164"/>
                        <a:pt x="72" y="168"/>
                        <a:pt x="81" y="170"/>
                      </a:cubicBezTo>
                      <a:cubicBezTo>
                        <a:pt x="81" y="186"/>
                        <a:pt x="81" y="186"/>
                        <a:pt x="81" y="186"/>
                      </a:cubicBezTo>
                      <a:cubicBezTo>
                        <a:pt x="81" y="190"/>
                        <a:pt x="84" y="192"/>
                        <a:pt x="87" y="192"/>
                      </a:cubicBezTo>
                      <a:cubicBezTo>
                        <a:pt x="105" y="192"/>
                        <a:pt x="105" y="192"/>
                        <a:pt x="105" y="192"/>
                      </a:cubicBezTo>
                      <a:cubicBezTo>
                        <a:pt x="109" y="192"/>
                        <a:pt x="111" y="190"/>
                        <a:pt x="111" y="186"/>
                      </a:cubicBezTo>
                      <a:cubicBezTo>
                        <a:pt x="111" y="170"/>
                        <a:pt x="111" y="170"/>
                        <a:pt x="111" y="170"/>
                      </a:cubicBezTo>
                      <a:cubicBezTo>
                        <a:pt x="121" y="168"/>
                        <a:pt x="130" y="164"/>
                        <a:pt x="137" y="159"/>
                      </a:cubicBezTo>
                      <a:cubicBezTo>
                        <a:pt x="149" y="171"/>
                        <a:pt x="149" y="171"/>
                        <a:pt x="149" y="171"/>
                      </a:cubicBezTo>
                      <a:cubicBezTo>
                        <a:pt x="152" y="173"/>
                        <a:pt x="155" y="173"/>
                        <a:pt x="158" y="171"/>
                      </a:cubicBezTo>
                      <a:cubicBezTo>
                        <a:pt x="171" y="158"/>
                        <a:pt x="171" y="158"/>
                        <a:pt x="171" y="158"/>
                      </a:cubicBezTo>
                      <a:cubicBezTo>
                        <a:pt x="173" y="156"/>
                        <a:pt x="173" y="152"/>
                        <a:pt x="171" y="149"/>
                      </a:cubicBezTo>
                      <a:cubicBezTo>
                        <a:pt x="159" y="137"/>
                        <a:pt x="159" y="137"/>
                        <a:pt x="159" y="137"/>
                      </a:cubicBezTo>
                      <a:cubicBezTo>
                        <a:pt x="164" y="130"/>
                        <a:pt x="168" y="121"/>
                        <a:pt x="169" y="111"/>
                      </a:cubicBezTo>
                      <a:cubicBezTo>
                        <a:pt x="186" y="111"/>
                        <a:pt x="186" y="111"/>
                        <a:pt x="186" y="111"/>
                      </a:cubicBezTo>
                      <a:cubicBezTo>
                        <a:pt x="190" y="111"/>
                        <a:pt x="192" y="109"/>
                        <a:pt x="192" y="105"/>
                      </a:cubicBezTo>
                      <a:cubicBezTo>
                        <a:pt x="192" y="87"/>
                        <a:pt x="192" y="87"/>
                        <a:pt x="192" y="87"/>
                      </a:cubicBezTo>
                      <a:cubicBezTo>
                        <a:pt x="192" y="84"/>
                        <a:pt x="190" y="81"/>
                        <a:pt x="186" y="81"/>
                      </a:cubicBezTo>
                      <a:close/>
                      <a:moveTo>
                        <a:pt x="96" y="134"/>
                      </a:moveTo>
                      <a:cubicBezTo>
                        <a:pt x="75" y="134"/>
                        <a:pt x="59" y="117"/>
                        <a:pt x="59" y="96"/>
                      </a:cubicBezTo>
                      <a:cubicBezTo>
                        <a:pt x="59" y="75"/>
                        <a:pt x="75" y="59"/>
                        <a:pt x="96" y="59"/>
                      </a:cubicBezTo>
                      <a:cubicBezTo>
                        <a:pt x="117" y="59"/>
                        <a:pt x="134" y="75"/>
                        <a:pt x="134" y="96"/>
                      </a:cubicBezTo>
                      <a:cubicBezTo>
                        <a:pt x="134" y="117"/>
                        <a:pt x="117" y="134"/>
                        <a:pt x="96" y="134"/>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5" name="组合 54"/>
            <p:cNvGrpSpPr/>
            <p:nvPr/>
          </p:nvGrpSpPr>
          <p:grpSpPr>
            <a:xfrm>
              <a:off x="4528332" y="1571506"/>
              <a:ext cx="3071834" cy="2412000"/>
              <a:chOff x="4528332" y="1571506"/>
              <a:chExt cx="3071834" cy="2412000"/>
            </a:xfrm>
          </p:grpSpPr>
          <p:sp>
            <p:nvSpPr>
              <p:cNvPr id="5" name="Folded Corner 28"/>
              <p:cNvSpPr/>
              <p:nvPr/>
            </p:nvSpPr>
            <p:spPr>
              <a:xfrm>
                <a:off x="4581830" y="1571506"/>
                <a:ext cx="2952000" cy="2412000"/>
              </a:xfrm>
              <a:prstGeom prst="foldedCorner">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endParaRPr>
              </a:p>
            </p:txBody>
          </p:sp>
          <p:sp>
            <p:nvSpPr>
              <p:cNvPr id="6" name="TextBox 5"/>
              <p:cNvSpPr txBox="1"/>
              <p:nvPr/>
            </p:nvSpPr>
            <p:spPr>
              <a:xfrm>
                <a:off x="4528332" y="2377011"/>
                <a:ext cx="3071834" cy="1520416"/>
              </a:xfrm>
              <a:prstGeom prst="rect">
                <a:avLst/>
              </a:prstGeom>
              <a:noFill/>
            </p:spPr>
            <p:txBody>
              <a:bodyPr wrap="square" rtlCol="0">
                <a:spAutoFit/>
              </a:bodyPr>
              <a:lstStyle/>
              <a:p>
                <a:pPr algn="ctr"/>
                <a:r>
                  <a:rPr lang="zh-CN" altLang="en-US" sz="1600" b="1" dirty="0" smtClean="0">
                    <a:solidFill>
                      <a:schemeClr val="accent2"/>
                    </a:solidFill>
                    <a:latin typeface="微软雅黑" pitchFamily="34" charset="-122"/>
                    <a:ea typeface="微软雅黑" pitchFamily="34" charset="-122"/>
                  </a:rPr>
                  <a:t>加强基础设施保障能力建设</a:t>
                </a:r>
                <a:endParaRPr lang="en-US" sz="1600" b="1" dirty="0" smtClean="0">
                  <a:solidFill>
                    <a:schemeClr val="accent2"/>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加快推进通用机场建设</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开展通用机场地面服务保障建设</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r>
                  <a:rPr lang="zh-CN" altLang="en-US" sz="1600" dirty="0" smtClean="0">
                    <a:solidFill>
                      <a:schemeClr val="bg1">
                        <a:lumMod val="50000"/>
                      </a:schemeClr>
                    </a:solidFill>
                    <a:latin typeface="微软雅黑" pitchFamily="34" charset="-122"/>
                    <a:ea typeface="微软雅黑" pitchFamily="34" charset="-122"/>
                  </a:rPr>
                  <a:t>增强产业发展载体承载能力</a:t>
                </a:r>
                <a:endParaRPr lang="en-US" altLang="zh-CN" sz="1600" dirty="0" smtClean="0">
                  <a:solidFill>
                    <a:schemeClr val="bg1">
                      <a:lumMod val="50000"/>
                    </a:schemeClr>
                  </a:solidFill>
                  <a:latin typeface="微软雅黑" pitchFamily="34" charset="-122"/>
                  <a:ea typeface="微软雅黑" pitchFamily="34" charset="-122"/>
                </a:endParaRPr>
              </a:p>
              <a:p>
                <a:pPr algn="ctr" defTabSz="914400">
                  <a:spcBef>
                    <a:spcPct val="20000"/>
                  </a:spcBef>
                  <a:defRPr/>
                </a:pPr>
                <a:endParaRPr lang="en-US" altLang="en-US" sz="1600" dirty="0">
                  <a:solidFill>
                    <a:schemeClr val="bg1">
                      <a:lumMod val="50000"/>
                    </a:schemeClr>
                  </a:solidFill>
                  <a:latin typeface="微软雅黑" pitchFamily="34" charset="-122"/>
                  <a:ea typeface="微软雅黑" pitchFamily="34" charset="-122"/>
                </a:endParaRPr>
              </a:p>
            </p:txBody>
          </p:sp>
          <p:grpSp>
            <p:nvGrpSpPr>
              <p:cNvPr id="52" name="组合 51"/>
              <p:cNvGrpSpPr/>
              <p:nvPr/>
            </p:nvGrpSpPr>
            <p:grpSpPr>
              <a:xfrm>
                <a:off x="5774300" y="1688982"/>
                <a:ext cx="592776" cy="592776"/>
                <a:chOff x="5687216" y="1688982"/>
                <a:chExt cx="592776" cy="592776"/>
              </a:xfrm>
            </p:grpSpPr>
            <p:sp>
              <p:nvSpPr>
                <p:cNvPr id="25" name="Sev01"/>
                <p:cNvSpPr>
                  <a:spLocks noChangeAspect="1"/>
                </p:cNvSpPr>
                <p:nvPr/>
              </p:nvSpPr>
              <p:spPr>
                <a:xfrm>
                  <a:off x="5687216" y="1688982"/>
                  <a:ext cx="592776" cy="5927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2"/>
                    </a:solidFill>
                    <a:latin typeface="微软雅黑" pitchFamily="34" charset="-122"/>
                    <a:ea typeface="微软雅黑" pitchFamily="34" charset="-122"/>
                  </a:endParaRPr>
                </a:p>
              </p:txBody>
            </p:sp>
            <p:pic>
              <p:nvPicPr>
                <p:cNvPr id="3080" name="Picture 8"/>
                <p:cNvPicPr>
                  <a:picLocks noChangeAspect="1" noChangeArrowheads="1"/>
                </p:cNvPicPr>
                <p:nvPr/>
              </p:nvPicPr>
              <p:blipFill>
                <a:blip r:embed="rId2" cstate="print"/>
                <a:srcRect/>
                <a:stretch>
                  <a:fillRect/>
                </a:stretch>
              </p:blipFill>
              <p:spPr bwMode="auto">
                <a:xfrm>
                  <a:off x="5780426" y="1786720"/>
                  <a:ext cx="423336" cy="432000"/>
                </a:xfrm>
                <a:prstGeom prst="rect">
                  <a:avLst/>
                </a:prstGeom>
                <a:noFill/>
                <a:ln w="9525">
                  <a:noFill/>
                  <a:miter lim="800000"/>
                  <a:headEnd/>
                  <a:tailEnd/>
                </a:ln>
                <a:effectLst/>
              </p:spPr>
            </p:pic>
          </p:grpSp>
        </p:grpSp>
        <p:grpSp>
          <p:nvGrpSpPr>
            <p:cNvPr id="57" name="组合 56"/>
            <p:cNvGrpSpPr>
              <a:grpSpLocks noChangeAspect="1"/>
            </p:cNvGrpSpPr>
            <p:nvPr/>
          </p:nvGrpSpPr>
          <p:grpSpPr>
            <a:xfrm>
              <a:off x="2524438" y="4572802"/>
              <a:ext cx="396000" cy="396000"/>
              <a:chOff x="1649413" y="2619376"/>
              <a:chExt cx="550863" cy="550863"/>
            </a:xfrm>
          </p:grpSpPr>
          <p:sp>
            <p:nvSpPr>
              <p:cNvPr id="58" name="Freeform 98"/>
              <p:cNvSpPr>
                <a:spLocks noEditPoints="1"/>
              </p:cNvSpPr>
              <p:nvPr/>
            </p:nvSpPr>
            <p:spPr bwMode="auto">
              <a:xfrm>
                <a:off x="1649413" y="2619376"/>
                <a:ext cx="550863" cy="550863"/>
              </a:xfrm>
              <a:custGeom>
                <a:avLst/>
                <a:gdLst>
                  <a:gd name="T0" fmla="*/ 96 w 192"/>
                  <a:gd name="T1" fmla="*/ 192 h 192"/>
                  <a:gd name="T2" fmla="*/ 0 w 192"/>
                  <a:gd name="T3" fmla="*/ 96 h 192"/>
                  <a:gd name="T4" fmla="*/ 96 w 192"/>
                  <a:gd name="T5" fmla="*/ 0 h 192"/>
                  <a:gd name="T6" fmla="*/ 192 w 192"/>
                  <a:gd name="T7" fmla="*/ 96 h 192"/>
                  <a:gd name="T8" fmla="*/ 96 w 192"/>
                  <a:gd name="T9" fmla="*/ 192 h 192"/>
                  <a:gd name="T10" fmla="*/ 96 w 192"/>
                  <a:gd name="T11" fmla="*/ 6 h 192"/>
                  <a:gd name="T12" fmla="*/ 6 w 192"/>
                  <a:gd name="T13" fmla="*/ 96 h 192"/>
                  <a:gd name="T14" fmla="*/ 96 w 192"/>
                  <a:gd name="T15" fmla="*/ 185 h 192"/>
                  <a:gd name="T16" fmla="*/ 185 w 192"/>
                  <a:gd name="T17" fmla="*/ 96 h 192"/>
                  <a:gd name="T18" fmla="*/ 96 w 192"/>
                  <a:gd name="T19" fmla="*/ 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43" y="192"/>
                      <a:pt x="0" y="149"/>
                      <a:pt x="0" y="96"/>
                    </a:cubicBezTo>
                    <a:cubicBezTo>
                      <a:pt x="0" y="43"/>
                      <a:pt x="43" y="0"/>
                      <a:pt x="96" y="0"/>
                    </a:cubicBezTo>
                    <a:cubicBezTo>
                      <a:pt x="148" y="0"/>
                      <a:pt x="192" y="43"/>
                      <a:pt x="192" y="96"/>
                    </a:cubicBezTo>
                    <a:cubicBezTo>
                      <a:pt x="192" y="149"/>
                      <a:pt x="148" y="192"/>
                      <a:pt x="96" y="192"/>
                    </a:cubicBezTo>
                    <a:close/>
                    <a:moveTo>
                      <a:pt x="96" y="6"/>
                    </a:moveTo>
                    <a:cubicBezTo>
                      <a:pt x="46" y="6"/>
                      <a:pt x="6" y="46"/>
                      <a:pt x="6" y="96"/>
                    </a:cubicBezTo>
                    <a:cubicBezTo>
                      <a:pt x="6" y="145"/>
                      <a:pt x="46" y="185"/>
                      <a:pt x="96" y="185"/>
                    </a:cubicBezTo>
                    <a:cubicBezTo>
                      <a:pt x="145" y="185"/>
                      <a:pt x="185" y="145"/>
                      <a:pt x="185" y="96"/>
                    </a:cubicBezTo>
                    <a:cubicBezTo>
                      <a:pt x="185" y="46"/>
                      <a:pt x="145" y="6"/>
                      <a:pt x="96" y="6"/>
                    </a:cubicBezTo>
                    <a:close/>
                  </a:path>
                </a:pathLst>
              </a:custGeom>
              <a:solidFill>
                <a:srgbClr val="000000"/>
              </a:solid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99"/>
              <p:cNvSpPr>
                <a:spLocks noEditPoints="1"/>
              </p:cNvSpPr>
              <p:nvPr/>
            </p:nvSpPr>
            <p:spPr bwMode="auto">
              <a:xfrm>
                <a:off x="1735138" y="2693989"/>
                <a:ext cx="376238" cy="476250"/>
              </a:xfrm>
              <a:custGeom>
                <a:avLst/>
                <a:gdLst>
                  <a:gd name="T0" fmla="*/ 2 w 131"/>
                  <a:gd name="T1" fmla="*/ 142 h 166"/>
                  <a:gd name="T2" fmla="*/ 2 w 131"/>
                  <a:gd name="T3" fmla="*/ 137 h 166"/>
                  <a:gd name="T4" fmla="*/ 41 w 131"/>
                  <a:gd name="T5" fmla="*/ 115 h 166"/>
                  <a:gd name="T6" fmla="*/ 45 w 131"/>
                  <a:gd name="T7" fmla="*/ 95 h 166"/>
                  <a:gd name="T8" fmla="*/ 29 w 131"/>
                  <a:gd name="T9" fmla="*/ 68 h 166"/>
                  <a:gd name="T10" fmla="*/ 37 w 131"/>
                  <a:gd name="T11" fmla="*/ 11 h 166"/>
                  <a:gd name="T12" fmla="*/ 68 w 131"/>
                  <a:gd name="T13" fmla="*/ 0 h 166"/>
                  <a:gd name="T14" fmla="*/ 84 w 131"/>
                  <a:gd name="T15" fmla="*/ 7 h 166"/>
                  <a:gd name="T16" fmla="*/ 101 w 131"/>
                  <a:gd name="T17" fmla="*/ 57 h 166"/>
                  <a:gd name="T18" fmla="*/ 95 w 131"/>
                  <a:gd name="T19" fmla="*/ 78 h 166"/>
                  <a:gd name="T20" fmla="*/ 87 w 131"/>
                  <a:gd name="T21" fmla="*/ 109 h 166"/>
                  <a:gd name="T22" fmla="*/ 92 w 131"/>
                  <a:gd name="T23" fmla="*/ 116 h 166"/>
                  <a:gd name="T24" fmla="*/ 129 w 131"/>
                  <a:gd name="T25" fmla="*/ 137 h 166"/>
                  <a:gd name="T26" fmla="*/ 129 w 131"/>
                  <a:gd name="T27" fmla="*/ 142 h 166"/>
                  <a:gd name="T28" fmla="*/ 9 w 131"/>
                  <a:gd name="T29" fmla="*/ 139 h 166"/>
                  <a:gd name="T30" fmla="*/ 122 w 131"/>
                  <a:gd name="T31" fmla="*/ 139 h 166"/>
                  <a:gd name="T32" fmla="*/ 87 w 131"/>
                  <a:gd name="T33" fmla="*/ 121 h 166"/>
                  <a:gd name="T34" fmla="*/ 80 w 131"/>
                  <a:gd name="T35" fmla="*/ 109 h 166"/>
                  <a:gd name="T36" fmla="*/ 81 w 131"/>
                  <a:gd name="T37" fmla="*/ 92 h 166"/>
                  <a:gd name="T38" fmla="*/ 91 w 131"/>
                  <a:gd name="T39" fmla="*/ 69 h 166"/>
                  <a:gd name="T40" fmla="*/ 96 w 131"/>
                  <a:gd name="T41" fmla="*/ 67 h 166"/>
                  <a:gd name="T42" fmla="*/ 93 w 131"/>
                  <a:gd name="T43" fmla="*/ 61 h 166"/>
                  <a:gd name="T44" fmla="*/ 93 w 131"/>
                  <a:gd name="T45" fmla="*/ 17 h 166"/>
                  <a:gd name="T46" fmla="*/ 83 w 131"/>
                  <a:gd name="T47" fmla="*/ 13 h 166"/>
                  <a:gd name="T48" fmla="*/ 78 w 131"/>
                  <a:gd name="T49" fmla="*/ 9 h 166"/>
                  <a:gd name="T50" fmla="*/ 66 w 131"/>
                  <a:gd name="T51" fmla="*/ 6 h 166"/>
                  <a:gd name="T52" fmla="*/ 37 w 131"/>
                  <a:gd name="T53" fmla="*/ 58 h 166"/>
                  <a:gd name="T54" fmla="*/ 36 w 131"/>
                  <a:gd name="T55" fmla="*/ 62 h 166"/>
                  <a:gd name="T56" fmla="*/ 39 w 131"/>
                  <a:gd name="T57" fmla="*/ 72 h 166"/>
                  <a:gd name="T58" fmla="*/ 41 w 131"/>
                  <a:gd name="T59" fmla="*/ 74 h 166"/>
                  <a:gd name="T60" fmla="*/ 51 w 131"/>
                  <a:gd name="T61" fmla="*/ 92 h 166"/>
                  <a:gd name="T62" fmla="*/ 51 w 131"/>
                  <a:gd name="T63" fmla="*/ 111 h 166"/>
                  <a:gd name="T64" fmla="*/ 35 w 131"/>
                  <a:gd name="T65"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 h="166">
                    <a:moveTo>
                      <a:pt x="66" y="166"/>
                    </a:moveTo>
                    <a:cubicBezTo>
                      <a:pt x="42" y="166"/>
                      <a:pt x="20" y="157"/>
                      <a:pt x="2" y="142"/>
                    </a:cubicBezTo>
                    <a:cubicBezTo>
                      <a:pt x="0" y="140"/>
                      <a:pt x="0" y="140"/>
                      <a:pt x="0" y="140"/>
                    </a:cubicBezTo>
                    <a:cubicBezTo>
                      <a:pt x="2" y="137"/>
                      <a:pt x="2" y="137"/>
                      <a:pt x="2" y="137"/>
                    </a:cubicBezTo>
                    <a:cubicBezTo>
                      <a:pt x="8" y="130"/>
                      <a:pt x="19" y="124"/>
                      <a:pt x="32" y="120"/>
                    </a:cubicBezTo>
                    <a:cubicBezTo>
                      <a:pt x="37" y="118"/>
                      <a:pt x="40" y="117"/>
                      <a:pt x="41" y="115"/>
                    </a:cubicBezTo>
                    <a:cubicBezTo>
                      <a:pt x="43" y="113"/>
                      <a:pt x="44" y="112"/>
                      <a:pt x="45" y="110"/>
                    </a:cubicBezTo>
                    <a:cubicBezTo>
                      <a:pt x="45" y="108"/>
                      <a:pt x="45" y="101"/>
                      <a:pt x="45" y="95"/>
                    </a:cubicBezTo>
                    <a:cubicBezTo>
                      <a:pt x="41" y="91"/>
                      <a:pt x="38" y="85"/>
                      <a:pt x="36" y="77"/>
                    </a:cubicBezTo>
                    <a:cubicBezTo>
                      <a:pt x="33" y="76"/>
                      <a:pt x="30" y="72"/>
                      <a:pt x="29" y="68"/>
                    </a:cubicBezTo>
                    <a:cubicBezTo>
                      <a:pt x="28" y="64"/>
                      <a:pt x="29" y="60"/>
                      <a:pt x="30" y="58"/>
                    </a:cubicBezTo>
                    <a:cubicBezTo>
                      <a:pt x="27" y="37"/>
                      <a:pt x="29" y="21"/>
                      <a:pt x="37" y="11"/>
                    </a:cubicBezTo>
                    <a:cubicBezTo>
                      <a:pt x="44" y="3"/>
                      <a:pt x="54" y="0"/>
                      <a:pt x="66" y="0"/>
                    </a:cubicBezTo>
                    <a:cubicBezTo>
                      <a:pt x="68" y="0"/>
                      <a:pt x="68" y="0"/>
                      <a:pt x="68" y="0"/>
                    </a:cubicBezTo>
                    <a:cubicBezTo>
                      <a:pt x="78" y="0"/>
                      <a:pt x="81" y="2"/>
                      <a:pt x="83" y="5"/>
                    </a:cubicBezTo>
                    <a:cubicBezTo>
                      <a:pt x="84" y="6"/>
                      <a:pt x="84" y="6"/>
                      <a:pt x="84" y="7"/>
                    </a:cubicBezTo>
                    <a:cubicBezTo>
                      <a:pt x="90" y="7"/>
                      <a:pt x="95" y="9"/>
                      <a:pt x="99" y="13"/>
                    </a:cubicBezTo>
                    <a:cubicBezTo>
                      <a:pt x="105" y="22"/>
                      <a:pt x="106" y="38"/>
                      <a:pt x="101" y="57"/>
                    </a:cubicBezTo>
                    <a:cubicBezTo>
                      <a:pt x="103" y="60"/>
                      <a:pt x="103" y="63"/>
                      <a:pt x="102" y="68"/>
                    </a:cubicBezTo>
                    <a:cubicBezTo>
                      <a:pt x="101" y="73"/>
                      <a:pt x="98" y="76"/>
                      <a:pt x="95" y="78"/>
                    </a:cubicBezTo>
                    <a:cubicBezTo>
                      <a:pt x="93" y="85"/>
                      <a:pt x="90" y="91"/>
                      <a:pt x="87" y="95"/>
                    </a:cubicBezTo>
                    <a:cubicBezTo>
                      <a:pt x="87" y="109"/>
                      <a:pt x="87" y="109"/>
                      <a:pt x="87" y="109"/>
                    </a:cubicBezTo>
                    <a:cubicBezTo>
                      <a:pt x="87" y="112"/>
                      <a:pt x="88" y="113"/>
                      <a:pt x="90" y="115"/>
                    </a:cubicBezTo>
                    <a:cubicBezTo>
                      <a:pt x="92" y="116"/>
                      <a:pt x="92" y="116"/>
                      <a:pt x="92" y="116"/>
                    </a:cubicBezTo>
                    <a:cubicBezTo>
                      <a:pt x="93" y="118"/>
                      <a:pt x="94" y="118"/>
                      <a:pt x="99" y="120"/>
                    </a:cubicBezTo>
                    <a:cubicBezTo>
                      <a:pt x="112" y="124"/>
                      <a:pt x="123" y="130"/>
                      <a:pt x="129" y="137"/>
                    </a:cubicBezTo>
                    <a:cubicBezTo>
                      <a:pt x="131" y="140"/>
                      <a:pt x="131" y="140"/>
                      <a:pt x="131" y="140"/>
                    </a:cubicBezTo>
                    <a:cubicBezTo>
                      <a:pt x="129" y="142"/>
                      <a:pt x="129" y="142"/>
                      <a:pt x="129" y="142"/>
                    </a:cubicBezTo>
                    <a:cubicBezTo>
                      <a:pt x="111" y="157"/>
                      <a:pt x="89" y="166"/>
                      <a:pt x="66" y="166"/>
                    </a:cubicBezTo>
                    <a:close/>
                    <a:moveTo>
                      <a:pt x="9" y="139"/>
                    </a:moveTo>
                    <a:cubicBezTo>
                      <a:pt x="25" y="152"/>
                      <a:pt x="45" y="159"/>
                      <a:pt x="66" y="159"/>
                    </a:cubicBezTo>
                    <a:cubicBezTo>
                      <a:pt x="86" y="159"/>
                      <a:pt x="106" y="152"/>
                      <a:pt x="122" y="139"/>
                    </a:cubicBezTo>
                    <a:cubicBezTo>
                      <a:pt x="116" y="134"/>
                      <a:pt x="108" y="130"/>
                      <a:pt x="97" y="127"/>
                    </a:cubicBezTo>
                    <a:cubicBezTo>
                      <a:pt x="91" y="124"/>
                      <a:pt x="90" y="123"/>
                      <a:pt x="87" y="121"/>
                    </a:cubicBezTo>
                    <a:cubicBezTo>
                      <a:pt x="86" y="120"/>
                      <a:pt x="86" y="120"/>
                      <a:pt x="86" y="120"/>
                    </a:cubicBezTo>
                    <a:cubicBezTo>
                      <a:pt x="83" y="117"/>
                      <a:pt x="81" y="115"/>
                      <a:pt x="80" y="109"/>
                    </a:cubicBezTo>
                    <a:cubicBezTo>
                      <a:pt x="80" y="93"/>
                      <a:pt x="80" y="93"/>
                      <a:pt x="80" y="93"/>
                    </a:cubicBezTo>
                    <a:cubicBezTo>
                      <a:pt x="81" y="92"/>
                      <a:pt x="81" y="92"/>
                      <a:pt x="81" y="92"/>
                    </a:cubicBezTo>
                    <a:cubicBezTo>
                      <a:pt x="85" y="88"/>
                      <a:pt x="87" y="82"/>
                      <a:pt x="89" y="74"/>
                    </a:cubicBezTo>
                    <a:cubicBezTo>
                      <a:pt x="91" y="69"/>
                      <a:pt x="91" y="69"/>
                      <a:pt x="91" y="69"/>
                    </a:cubicBezTo>
                    <a:cubicBezTo>
                      <a:pt x="93" y="71"/>
                      <a:pt x="93" y="71"/>
                      <a:pt x="93" y="71"/>
                    </a:cubicBezTo>
                    <a:cubicBezTo>
                      <a:pt x="94" y="70"/>
                      <a:pt x="95" y="69"/>
                      <a:pt x="96" y="67"/>
                    </a:cubicBezTo>
                    <a:cubicBezTo>
                      <a:pt x="96" y="64"/>
                      <a:pt x="96" y="63"/>
                      <a:pt x="96" y="62"/>
                    </a:cubicBezTo>
                    <a:cubicBezTo>
                      <a:pt x="93" y="61"/>
                      <a:pt x="93" y="61"/>
                      <a:pt x="93" y="61"/>
                    </a:cubicBezTo>
                    <a:cubicBezTo>
                      <a:pt x="94" y="58"/>
                      <a:pt x="94" y="58"/>
                      <a:pt x="94" y="58"/>
                    </a:cubicBezTo>
                    <a:cubicBezTo>
                      <a:pt x="99" y="40"/>
                      <a:pt x="99" y="24"/>
                      <a:pt x="93" y="17"/>
                    </a:cubicBezTo>
                    <a:cubicBezTo>
                      <a:pt x="91" y="14"/>
                      <a:pt x="88" y="13"/>
                      <a:pt x="84" y="13"/>
                    </a:cubicBezTo>
                    <a:cubicBezTo>
                      <a:pt x="83" y="13"/>
                      <a:pt x="83" y="13"/>
                      <a:pt x="83" y="13"/>
                    </a:cubicBezTo>
                    <a:cubicBezTo>
                      <a:pt x="82" y="13"/>
                      <a:pt x="82" y="13"/>
                      <a:pt x="82" y="13"/>
                    </a:cubicBezTo>
                    <a:cubicBezTo>
                      <a:pt x="80" y="11"/>
                      <a:pt x="79" y="10"/>
                      <a:pt x="78" y="9"/>
                    </a:cubicBezTo>
                    <a:cubicBezTo>
                      <a:pt x="77" y="7"/>
                      <a:pt x="76" y="6"/>
                      <a:pt x="68" y="6"/>
                    </a:cubicBezTo>
                    <a:cubicBezTo>
                      <a:pt x="66" y="6"/>
                      <a:pt x="66" y="6"/>
                      <a:pt x="66" y="6"/>
                    </a:cubicBezTo>
                    <a:cubicBezTo>
                      <a:pt x="56" y="6"/>
                      <a:pt x="48" y="9"/>
                      <a:pt x="42" y="15"/>
                    </a:cubicBezTo>
                    <a:cubicBezTo>
                      <a:pt x="35" y="24"/>
                      <a:pt x="34" y="38"/>
                      <a:pt x="37" y="58"/>
                    </a:cubicBezTo>
                    <a:cubicBezTo>
                      <a:pt x="38" y="62"/>
                      <a:pt x="38" y="62"/>
                      <a:pt x="38" y="62"/>
                    </a:cubicBezTo>
                    <a:cubicBezTo>
                      <a:pt x="36" y="62"/>
                      <a:pt x="36" y="62"/>
                      <a:pt x="36" y="62"/>
                    </a:cubicBezTo>
                    <a:cubicBezTo>
                      <a:pt x="35" y="63"/>
                      <a:pt x="35" y="64"/>
                      <a:pt x="36" y="67"/>
                    </a:cubicBezTo>
                    <a:cubicBezTo>
                      <a:pt x="36" y="69"/>
                      <a:pt x="38" y="71"/>
                      <a:pt x="39" y="72"/>
                    </a:cubicBezTo>
                    <a:cubicBezTo>
                      <a:pt x="41" y="71"/>
                      <a:pt x="41" y="71"/>
                      <a:pt x="41" y="71"/>
                    </a:cubicBezTo>
                    <a:cubicBezTo>
                      <a:pt x="41" y="74"/>
                      <a:pt x="41" y="74"/>
                      <a:pt x="41" y="74"/>
                    </a:cubicBezTo>
                    <a:cubicBezTo>
                      <a:pt x="44" y="82"/>
                      <a:pt x="47" y="88"/>
                      <a:pt x="50" y="91"/>
                    </a:cubicBezTo>
                    <a:cubicBezTo>
                      <a:pt x="51" y="92"/>
                      <a:pt x="51" y="92"/>
                      <a:pt x="51" y="92"/>
                    </a:cubicBezTo>
                    <a:cubicBezTo>
                      <a:pt x="51" y="94"/>
                      <a:pt x="51" y="94"/>
                      <a:pt x="51" y="94"/>
                    </a:cubicBezTo>
                    <a:cubicBezTo>
                      <a:pt x="51" y="97"/>
                      <a:pt x="52" y="108"/>
                      <a:pt x="51" y="111"/>
                    </a:cubicBezTo>
                    <a:cubicBezTo>
                      <a:pt x="51" y="114"/>
                      <a:pt x="49" y="117"/>
                      <a:pt x="46" y="120"/>
                    </a:cubicBezTo>
                    <a:cubicBezTo>
                      <a:pt x="43" y="123"/>
                      <a:pt x="40" y="124"/>
                      <a:pt x="35" y="126"/>
                    </a:cubicBezTo>
                    <a:cubicBezTo>
                      <a:pt x="23" y="129"/>
                      <a:pt x="15" y="134"/>
                      <a:pt x="9" y="139"/>
                    </a:cubicBezTo>
                    <a:close/>
                  </a:path>
                </a:pathLst>
              </a:custGeom>
              <a:solidFill>
                <a:srgbClr val="000000"/>
              </a:solid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60" name="Freeform 5"/>
            <p:cNvSpPr>
              <a:spLocks noEditPoints="1"/>
            </p:cNvSpPr>
            <p:nvPr/>
          </p:nvSpPr>
          <p:spPr bwMode="auto">
            <a:xfrm>
              <a:off x="5895406" y="4588650"/>
              <a:ext cx="370370" cy="37037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endParaRPr>
            </a:p>
          </p:txBody>
        </p:sp>
        <p:sp>
          <p:nvSpPr>
            <p:cNvPr id="61" name="Freeform 216"/>
            <p:cNvSpPr>
              <a:spLocks noEditPoints="1"/>
            </p:cNvSpPr>
            <p:nvPr/>
          </p:nvSpPr>
          <p:spPr bwMode="auto">
            <a:xfrm>
              <a:off x="9289792" y="4586183"/>
              <a:ext cx="360000" cy="360000"/>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00" y="990154"/>
            <a:ext cx="7090618" cy="2308324"/>
          </a:xfrm>
          <a:prstGeom prst="rect">
            <a:avLst/>
          </a:prstGeom>
        </p:spPr>
        <p:txBody>
          <a:bodyPr wrap="square">
            <a:spAutoFit/>
          </a:bodyPr>
          <a:lstStyle/>
          <a:p>
            <a:pPr marL="355600" indent="-355600">
              <a:lnSpc>
                <a:spcPct val="200000"/>
              </a:lnSpc>
              <a:buFont typeface="Wingdings" pitchFamily="2" charset="2"/>
              <a:buChar char="p"/>
            </a:pPr>
            <a:r>
              <a:rPr lang="zh-CN" altLang="zh-CN" sz="2400" dirty="0" smtClean="0">
                <a:solidFill>
                  <a:schemeClr val="accent1">
                    <a:lumMod val="50000"/>
                  </a:schemeClr>
                </a:solidFill>
                <a:latin typeface="微软雅黑" pitchFamily="34" charset="-122"/>
                <a:ea typeface="微软雅黑" pitchFamily="34" charset="-122"/>
              </a:rPr>
              <a:t>以产业生态圈为依托，加强通航产业</a:t>
            </a:r>
            <a:r>
              <a:rPr lang="zh-CN" altLang="zh-CN" sz="2400" b="1" dirty="0" smtClean="0">
                <a:solidFill>
                  <a:schemeClr val="accent1">
                    <a:lumMod val="50000"/>
                  </a:schemeClr>
                </a:solidFill>
                <a:latin typeface="微软雅黑" pitchFamily="34" charset="-122"/>
                <a:ea typeface="微软雅黑" pitchFamily="34" charset="-122"/>
              </a:rPr>
              <a:t>顶层设计</a:t>
            </a:r>
            <a:endParaRPr lang="en-US" altLang="zh-CN" sz="2400" b="1" dirty="0" smtClean="0">
              <a:solidFill>
                <a:schemeClr val="accent1">
                  <a:lumMod val="50000"/>
                </a:schemeClr>
              </a:solidFill>
              <a:latin typeface="微软雅黑" pitchFamily="34" charset="-122"/>
              <a:ea typeface="微软雅黑" pitchFamily="34" charset="-122"/>
            </a:endParaRPr>
          </a:p>
          <a:p>
            <a:pPr marL="355600" indent="-355600">
              <a:lnSpc>
                <a:spcPct val="200000"/>
              </a:lnSpc>
              <a:buFont typeface="Wingdings" pitchFamily="2" charset="2"/>
              <a:buChar char="p"/>
            </a:pPr>
            <a:r>
              <a:rPr lang="zh-CN" altLang="zh-CN" sz="2400" dirty="0" smtClean="0">
                <a:solidFill>
                  <a:schemeClr val="accent1">
                    <a:lumMod val="50000"/>
                  </a:schemeClr>
                </a:solidFill>
                <a:latin typeface="微软雅黑" pitchFamily="34" charset="-122"/>
                <a:ea typeface="微软雅黑" pitchFamily="34" charset="-122"/>
              </a:rPr>
              <a:t>以无人机为抓手，体现通航产业比较优势</a:t>
            </a:r>
            <a:endParaRPr lang="en-US" altLang="zh-CN" sz="2400" dirty="0" smtClean="0">
              <a:solidFill>
                <a:schemeClr val="accent1">
                  <a:lumMod val="50000"/>
                </a:schemeClr>
              </a:solidFill>
              <a:latin typeface="微软雅黑" pitchFamily="34" charset="-122"/>
              <a:ea typeface="微软雅黑" pitchFamily="34" charset="-122"/>
            </a:endParaRPr>
          </a:p>
          <a:p>
            <a:pPr marL="355600" indent="-355600">
              <a:lnSpc>
                <a:spcPct val="200000"/>
              </a:lnSpc>
              <a:buFont typeface="Wingdings" pitchFamily="2" charset="2"/>
              <a:buChar char="p"/>
            </a:pPr>
            <a:r>
              <a:rPr lang="zh-CN" altLang="zh-CN" sz="2400" dirty="0" smtClean="0">
                <a:solidFill>
                  <a:schemeClr val="accent1">
                    <a:lumMod val="50000"/>
                  </a:schemeClr>
                </a:solidFill>
                <a:latin typeface="微软雅黑" pitchFamily="34" charset="-122"/>
                <a:ea typeface="微软雅黑" pitchFamily="34" charset="-122"/>
              </a:rPr>
              <a:t>以会展赛事为平台，促进产业发展</a:t>
            </a:r>
            <a:endParaRPr lang="zh-CN" altLang="en-US" sz="2400" dirty="0">
              <a:solidFill>
                <a:schemeClr val="accent1">
                  <a:lumMod val="50000"/>
                </a:schemeClr>
              </a:solidFill>
              <a:latin typeface="微软雅黑" pitchFamily="34" charset="-122"/>
              <a:ea typeface="微软雅黑" pitchFamily="34" charset="-122"/>
            </a:endParaRPr>
          </a:p>
        </p:txBody>
      </p:sp>
      <p:sp>
        <p:nvSpPr>
          <p:cNvPr id="3"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（四）推进情况</a:t>
            </a:r>
            <a:endParaRPr lang="en-US" altLang="en-US" sz="2600" dirty="0">
              <a:solidFill>
                <a:schemeClr val="bg1"/>
              </a:solidFill>
              <a:cs typeface="华文宋体" panose="02010600040101010101" charset="-122"/>
            </a:endParaRPr>
          </a:p>
        </p:txBody>
      </p:sp>
      <p:pic>
        <p:nvPicPr>
          <p:cNvPr id="8" name="Picture 12"/>
          <p:cNvPicPr>
            <a:picLocks noChangeAspect="1" noChangeArrowheads="1"/>
          </p:cNvPicPr>
          <p:nvPr/>
        </p:nvPicPr>
        <p:blipFill>
          <a:blip r:embed="rId2" cstate="print"/>
          <a:srcRect/>
          <a:stretch>
            <a:fillRect/>
          </a:stretch>
        </p:blipFill>
        <p:spPr bwMode="auto">
          <a:xfrm>
            <a:off x="5040487" y="2635070"/>
            <a:ext cx="7150000" cy="3581828"/>
          </a:xfrm>
          <a:prstGeom prst="rect">
            <a:avLst/>
          </a:prstGeom>
          <a:noFill/>
          <a:ln w="9525">
            <a:noFill/>
            <a:miter lim="800000"/>
            <a:headEnd/>
            <a:tailEnd/>
          </a:ln>
          <a:effectLst/>
        </p:spPr>
      </p:pic>
      <p:sp>
        <p:nvSpPr>
          <p:cNvPr id="9" name="矩形 8"/>
          <p:cNvSpPr/>
          <p:nvPr/>
        </p:nvSpPr>
        <p:spPr>
          <a:xfrm>
            <a:off x="5640910" y="6218712"/>
            <a:ext cx="6215138" cy="46595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lgn="ctr" defTabSz="1078865">
              <a:defRPr/>
            </a:pPr>
            <a:r>
              <a:rPr lang="zh-CN" altLang="en-US" sz="1800" b="1" dirty="0" smtClean="0">
                <a:solidFill>
                  <a:schemeClr val="accent1">
                    <a:lumMod val="50000"/>
                  </a:schemeClr>
                </a:solidFill>
                <a:latin typeface="微软雅黑" panose="020B0503020204020204" pitchFamily="34" charset="-122"/>
                <a:ea typeface="微软雅黑" panose="020B0503020204020204" pitchFamily="34" charset="-122"/>
              </a:rPr>
              <a:t>通用航空产业</a:t>
            </a:r>
            <a:r>
              <a:rPr lang="zh-CN" altLang="en-US" sz="1800" b="1" dirty="0">
                <a:solidFill>
                  <a:schemeClr val="accent1">
                    <a:lumMod val="50000"/>
                  </a:schemeClr>
                </a:solidFill>
                <a:latin typeface="微软雅黑" panose="020B0503020204020204" pitchFamily="34" charset="-122"/>
                <a:ea typeface="微软雅黑" panose="020B0503020204020204" pitchFamily="34" charset="-122"/>
              </a:rPr>
              <a:t>生态圈发展路径图</a:t>
            </a:r>
          </a:p>
        </p:txBody>
      </p:sp>
      <p:pic>
        <p:nvPicPr>
          <p:cNvPr id="10" name="Picture 2" descr="http://img0.utuku.china.com/uploadimg/mili/20170321/c7a18a4c-05f1-4349-9e36-9158f2c6afba.jpg"/>
          <p:cNvPicPr>
            <a:picLocks noChangeAspect="1" noChangeArrowheads="1"/>
          </p:cNvPicPr>
          <p:nvPr/>
        </p:nvPicPr>
        <p:blipFill>
          <a:blip r:embed="rId3" cstate="print"/>
          <a:srcRect l="5769" t="11863" r="3076" b="32809"/>
          <a:stretch>
            <a:fillRect/>
          </a:stretch>
        </p:blipFill>
        <p:spPr bwMode="auto">
          <a:xfrm>
            <a:off x="766614" y="3311178"/>
            <a:ext cx="3960440" cy="1466367"/>
          </a:xfrm>
          <a:prstGeom prst="rect">
            <a:avLst/>
          </a:prstGeom>
          <a:noFill/>
        </p:spPr>
      </p:pic>
      <p:pic>
        <p:nvPicPr>
          <p:cNvPr id="11" name="Picture 3"/>
          <p:cNvPicPr>
            <a:picLocks noChangeAspect="1" noChangeArrowheads="1"/>
          </p:cNvPicPr>
          <p:nvPr/>
        </p:nvPicPr>
        <p:blipFill>
          <a:blip r:embed="rId4" cstate="print"/>
          <a:srcRect l="2772" t="43063" r="1915" b="15270"/>
          <a:stretch>
            <a:fillRect/>
          </a:stretch>
        </p:blipFill>
        <p:spPr bwMode="auto">
          <a:xfrm>
            <a:off x="766614" y="4937770"/>
            <a:ext cx="3953240" cy="12961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799624" y="3053472"/>
            <a:ext cx="62220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smtClean="0">
                <a:solidFill>
                  <a:schemeClr val="bg1"/>
                </a:solidFill>
                <a:latin typeface="微软雅黑" panose="020B0503020204020204" pitchFamily="34" charset="-122"/>
                <a:ea typeface="微软雅黑" panose="020B0503020204020204" pitchFamily="34" charset="-122"/>
              </a:rPr>
              <a:t>三、成都通航产业支持政策</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7290" y="991378"/>
            <a:ext cx="11715832" cy="1458220"/>
          </a:xfrm>
          <a:prstGeom prst="rect">
            <a:avLst/>
          </a:prstGeom>
        </p:spPr>
        <p:txBody>
          <a:bodyPr wrap="square">
            <a:spAutoFit/>
          </a:bodyPr>
          <a:lstStyle/>
          <a:p>
            <a:pPr marL="536575" indent="-536575">
              <a:lnSpc>
                <a:spcPct val="200000"/>
              </a:lnSpc>
              <a:buFont typeface="Wingdings" pitchFamily="2" charset="2"/>
              <a:buChar char="p"/>
            </a:pPr>
            <a:r>
              <a:rPr lang="zh-CN" altLang="en-US" sz="2400" b="1" dirty="0" smtClean="0">
                <a:solidFill>
                  <a:schemeClr val="accent1">
                    <a:lumMod val="50000"/>
                  </a:schemeClr>
                </a:solidFill>
                <a:latin typeface="微软雅黑" pitchFamily="34" charset="-122"/>
                <a:ea typeface="微软雅黑" pitchFamily="34" charset="-122"/>
              </a:rPr>
              <a:t>根据</a:t>
            </a:r>
            <a:r>
              <a:rPr lang="en-US" altLang="zh-CN" sz="2400" b="1" dirty="0" smtClean="0">
                <a:solidFill>
                  <a:schemeClr val="accent1">
                    <a:lumMod val="50000"/>
                  </a:schemeClr>
                </a:solidFill>
                <a:latin typeface="微软雅黑" pitchFamily="34" charset="-122"/>
                <a:ea typeface="微软雅黑" pitchFamily="34" charset="-122"/>
              </a:rPr>
              <a:t>《</a:t>
            </a:r>
            <a:r>
              <a:rPr lang="zh-CN" altLang="en-US" sz="2400" b="1" dirty="0" smtClean="0">
                <a:solidFill>
                  <a:schemeClr val="accent1">
                    <a:lumMod val="50000"/>
                  </a:schemeClr>
                </a:solidFill>
                <a:latin typeface="微软雅黑" pitchFamily="34" charset="-122"/>
                <a:ea typeface="微软雅黑" pitchFamily="34" charset="-122"/>
              </a:rPr>
              <a:t>国务院办公厅关于开展工程建设项目审批制度改革试点的通知</a:t>
            </a:r>
            <a:r>
              <a:rPr lang="en-US" altLang="zh-CN" sz="2400" b="1" dirty="0" smtClean="0">
                <a:solidFill>
                  <a:schemeClr val="accent1">
                    <a:lumMod val="50000"/>
                  </a:schemeClr>
                </a:solidFill>
                <a:latin typeface="微软雅黑" pitchFamily="34" charset="-122"/>
                <a:ea typeface="微软雅黑" pitchFamily="34" charset="-122"/>
              </a:rPr>
              <a:t>》</a:t>
            </a:r>
            <a:r>
              <a:rPr lang="zh-CN" altLang="en-US" sz="2400" b="1" dirty="0" smtClean="0">
                <a:solidFill>
                  <a:schemeClr val="accent1">
                    <a:lumMod val="50000"/>
                  </a:schemeClr>
                </a:solidFill>
                <a:latin typeface="微软雅黑" pitchFamily="34" charset="-122"/>
                <a:ea typeface="微软雅黑" pitchFamily="34" charset="-122"/>
              </a:rPr>
              <a:t>、</a:t>
            </a:r>
            <a:r>
              <a:rPr lang="en-US" altLang="zh-CN" sz="2400" b="1" dirty="0" smtClean="0">
                <a:solidFill>
                  <a:schemeClr val="accent1">
                    <a:lumMod val="50000"/>
                  </a:schemeClr>
                </a:solidFill>
                <a:latin typeface="微软雅黑" pitchFamily="34" charset="-122"/>
                <a:ea typeface="微软雅黑" pitchFamily="34" charset="-122"/>
              </a:rPr>
              <a:t>《</a:t>
            </a:r>
            <a:r>
              <a:rPr lang="zh-CN" altLang="en-US" sz="2400" b="1" dirty="0" smtClean="0">
                <a:solidFill>
                  <a:schemeClr val="accent1">
                    <a:lumMod val="50000"/>
                  </a:schemeClr>
                </a:solidFill>
                <a:latin typeface="微软雅黑" pitchFamily="34" charset="-122"/>
                <a:ea typeface="微软雅黑" pitchFamily="34" charset="-122"/>
              </a:rPr>
              <a:t>关于创新要素供给培育产业生态提升国家中心城市产业能级若干政策措施的意见</a:t>
            </a:r>
            <a:r>
              <a:rPr lang="en-US" altLang="zh-CN" sz="2400" b="1" dirty="0" smtClean="0">
                <a:solidFill>
                  <a:schemeClr val="accent1">
                    <a:lumMod val="50000"/>
                  </a:schemeClr>
                </a:solidFill>
                <a:latin typeface="微软雅黑" pitchFamily="34" charset="-122"/>
                <a:ea typeface="微软雅黑" pitchFamily="34" charset="-122"/>
              </a:rPr>
              <a:t>》</a:t>
            </a:r>
            <a:endParaRPr lang="zh-CN" altLang="en-US" sz="2400" b="1" dirty="0">
              <a:solidFill>
                <a:schemeClr val="accent1">
                  <a:lumMod val="50000"/>
                </a:schemeClr>
              </a:solidFill>
              <a:latin typeface="微软雅黑" pitchFamily="34" charset="-122"/>
              <a:ea typeface="微软雅黑" pitchFamily="34" charset="-122"/>
            </a:endParaRPr>
          </a:p>
        </p:txBody>
      </p:sp>
      <p:sp>
        <p:nvSpPr>
          <p:cNvPr id="3"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（一）简化审批流程</a:t>
            </a:r>
            <a:endParaRPr lang="en-US" altLang="en-US" sz="2600" dirty="0">
              <a:solidFill>
                <a:schemeClr val="bg1"/>
              </a:solidFill>
              <a:cs typeface="华文宋体" panose="02010600040101010101" charset="-122"/>
            </a:endParaRPr>
          </a:p>
        </p:txBody>
      </p:sp>
      <p:grpSp>
        <p:nvGrpSpPr>
          <p:cNvPr id="25" name="组合 24"/>
          <p:cNvGrpSpPr/>
          <p:nvPr/>
        </p:nvGrpSpPr>
        <p:grpSpPr>
          <a:xfrm>
            <a:off x="737356" y="2572538"/>
            <a:ext cx="10773528" cy="3388458"/>
            <a:chOff x="418658" y="2274831"/>
            <a:chExt cx="10773528" cy="3388458"/>
          </a:xfrm>
        </p:grpSpPr>
        <p:grpSp>
          <p:nvGrpSpPr>
            <p:cNvPr id="26" name="Group 4"/>
            <p:cNvGrpSpPr>
              <a:grpSpLocks noChangeAspect="1"/>
            </p:cNvGrpSpPr>
            <p:nvPr/>
          </p:nvGrpSpPr>
          <p:grpSpPr bwMode="auto">
            <a:xfrm>
              <a:off x="4151784" y="2274831"/>
              <a:ext cx="3888432" cy="3388458"/>
              <a:chOff x="2093" y="638"/>
              <a:chExt cx="3492" cy="3043"/>
            </a:xfrm>
          </p:grpSpPr>
          <p:sp>
            <p:nvSpPr>
              <p:cNvPr id="39" name="Freeform 5"/>
              <p:cNvSpPr>
                <a:spLocks/>
              </p:cNvSpPr>
              <p:nvPr/>
            </p:nvSpPr>
            <p:spPr bwMode="auto">
              <a:xfrm>
                <a:off x="2945" y="638"/>
                <a:ext cx="1674" cy="1781"/>
              </a:xfrm>
              <a:custGeom>
                <a:avLst/>
                <a:gdLst>
                  <a:gd name="T0" fmla="*/ 883 w 1674"/>
                  <a:gd name="T1" fmla="*/ 0 h 1781"/>
                  <a:gd name="T2" fmla="*/ 0 w 1674"/>
                  <a:gd name="T3" fmla="*/ 1554 h 1781"/>
                  <a:gd name="T4" fmla="*/ 443 w 1674"/>
                  <a:gd name="T5" fmla="*/ 1471 h 1781"/>
                  <a:gd name="T6" fmla="*/ 883 w 1674"/>
                  <a:gd name="T7" fmla="*/ 675 h 1781"/>
                  <a:gd name="T8" fmla="*/ 1503 w 1674"/>
                  <a:gd name="T9" fmla="*/ 1781 h 1781"/>
                  <a:gd name="T10" fmla="*/ 1674 w 1674"/>
                  <a:gd name="T11" fmla="*/ 1357 h 1781"/>
                  <a:gd name="T12" fmla="*/ 883 w 167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1674" h="1781">
                    <a:moveTo>
                      <a:pt x="883" y="0"/>
                    </a:moveTo>
                    <a:lnTo>
                      <a:pt x="0" y="1554"/>
                    </a:lnTo>
                    <a:lnTo>
                      <a:pt x="443" y="1471"/>
                    </a:lnTo>
                    <a:lnTo>
                      <a:pt x="883" y="675"/>
                    </a:lnTo>
                    <a:lnTo>
                      <a:pt x="1503" y="1781"/>
                    </a:lnTo>
                    <a:lnTo>
                      <a:pt x="1674" y="1357"/>
                    </a:lnTo>
                    <a:lnTo>
                      <a:pt x="88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6"/>
              <p:cNvSpPr>
                <a:spLocks/>
              </p:cNvSpPr>
              <p:nvPr/>
            </p:nvSpPr>
            <p:spPr bwMode="auto">
              <a:xfrm>
                <a:off x="3388" y="1313"/>
                <a:ext cx="1060" cy="1182"/>
              </a:xfrm>
              <a:custGeom>
                <a:avLst/>
                <a:gdLst>
                  <a:gd name="T0" fmla="*/ 447 w 1060"/>
                  <a:gd name="T1" fmla="*/ 659 h 1182"/>
                  <a:gd name="T2" fmla="*/ 137 w 1060"/>
                  <a:gd name="T3" fmla="*/ 1182 h 1182"/>
                  <a:gd name="T4" fmla="*/ 0 w 1060"/>
                  <a:gd name="T5" fmla="*/ 796 h 1182"/>
                  <a:gd name="T6" fmla="*/ 440 w 1060"/>
                  <a:gd name="T7" fmla="*/ 0 h 1182"/>
                  <a:gd name="T8" fmla="*/ 1060 w 1060"/>
                  <a:gd name="T9" fmla="*/ 1106 h 1182"/>
                  <a:gd name="T10" fmla="*/ 644 w 1060"/>
                  <a:gd name="T11" fmla="*/ 1038 h 1182"/>
                  <a:gd name="T12" fmla="*/ 447 w 1060"/>
                  <a:gd name="T13" fmla="*/ 659 h 1182"/>
                </a:gdLst>
                <a:ahLst/>
                <a:cxnLst>
                  <a:cxn ang="0">
                    <a:pos x="T0" y="T1"/>
                  </a:cxn>
                  <a:cxn ang="0">
                    <a:pos x="T2" y="T3"/>
                  </a:cxn>
                  <a:cxn ang="0">
                    <a:pos x="T4" y="T5"/>
                  </a:cxn>
                  <a:cxn ang="0">
                    <a:pos x="T6" y="T7"/>
                  </a:cxn>
                  <a:cxn ang="0">
                    <a:pos x="T8" y="T9"/>
                  </a:cxn>
                  <a:cxn ang="0">
                    <a:pos x="T10" y="T11"/>
                  </a:cxn>
                  <a:cxn ang="0">
                    <a:pos x="T12" y="T13"/>
                  </a:cxn>
                </a:cxnLst>
                <a:rect l="0" t="0" r="r" b="b"/>
                <a:pathLst>
                  <a:path w="1060" h="1182">
                    <a:moveTo>
                      <a:pt x="447" y="659"/>
                    </a:moveTo>
                    <a:lnTo>
                      <a:pt x="137" y="1182"/>
                    </a:lnTo>
                    <a:lnTo>
                      <a:pt x="0" y="796"/>
                    </a:lnTo>
                    <a:lnTo>
                      <a:pt x="440" y="0"/>
                    </a:lnTo>
                    <a:lnTo>
                      <a:pt x="1060" y="1106"/>
                    </a:lnTo>
                    <a:lnTo>
                      <a:pt x="644" y="1038"/>
                    </a:lnTo>
                    <a:lnTo>
                      <a:pt x="447" y="65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7"/>
              <p:cNvSpPr>
                <a:spLocks/>
              </p:cNvSpPr>
              <p:nvPr/>
            </p:nvSpPr>
            <p:spPr bwMode="auto">
              <a:xfrm>
                <a:off x="2093" y="2223"/>
                <a:ext cx="1825" cy="1458"/>
              </a:xfrm>
              <a:custGeom>
                <a:avLst/>
                <a:gdLst>
                  <a:gd name="T0" fmla="*/ 1219 w 1825"/>
                  <a:gd name="T1" fmla="*/ 0 h 1458"/>
                  <a:gd name="T2" fmla="*/ 587 w 1825"/>
                  <a:gd name="T3" fmla="*/ 1117 h 1458"/>
                  <a:gd name="T4" fmla="*/ 1527 w 1825"/>
                  <a:gd name="T5" fmla="*/ 1144 h 1458"/>
                  <a:gd name="T6" fmla="*/ 1825 w 1825"/>
                  <a:gd name="T7" fmla="*/ 1458 h 1458"/>
                  <a:gd name="T8" fmla="*/ 0 w 1825"/>
                  <a:gd name="T9" fmla="*/ 1458 h 1458"/>
                  <a:gd name="T10" fmla="*/ 769 w 1825"/>
                  <a:gd name="T11" fmla="*/ 94 h 1458"/>
                  <a:gd name="T12" fmla="*/ 1219 w 1825"/>
                  <a:gd name="T13" fmla="*/ 0 h 1458"/>
                </a:gdLst>
                <a:ahLst/>
                <a:cxnLst>
                  <a:cxn ang="0">
                    <a:pos x="T0" y="T1"/>
                  </a:cxn>
                  <a:cxn ang="0">
                    <a:pos x="T2" y="T3"/>
                  </a:cxn>
                  <a:cxn ang="0">
                    <a:pos x="T4" y="T5"/>
                  </a:cxn>
                  <a:cxn ang="0">
                    <a:pos x="T6" y="T7"/>
                  </a:cxn>
                  <a:cxn ang="0">
                    <a:pos x="T8" y="T9"/>
                  </a:cxn>
                  <a:cxn ang="0">
                    <a:pos x="T10" y="T11"/>
                  </a:cxn>
                  <a:cxn ang="0">
                    <a:pos x="T12" y="T13"/>
                  </a:cxn>
                </a:cxnLst>
                <a:rect l="0" t="0" r="r" b="b"/>
                <a:pathLst>
                  <a:path w="1825" h="1458">
                    <a:moveTo>
                      <a:pt x="1219" y="0"/>
                    </a:moveTo>
                    <a:lnTo>
                      <a:pt x="587" y="1117"/>
                    </a:lnTo>
                    <a:lnTo>
                      <a:pt x="1527" y="1144"/>
                    </a:lnTo>
                    <a:lnTo>
                      <a:pt x="1825" y="1458"/>
                    </a:lnTo>
                    <a:lnTo>
                      <a:pt x="0" y="1458"/>
                    </a:lnTo>
                    <a:lnTo>
                      <a:pt x="769" y="94"/>
                    </a:lnTo>
                    <a:lnTo>
                      <a:pt x="1219"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8"/>
              <p:cNvSpPr>
                <a:spLocks/>
              </p:cNvSpPr>
              <p:nvPr/>
            </p:nvSpPr>
            <p:spPr bwMode="auto">
              <a:xfrm>
                <a:off x="2680" y="2223"/>
                <a:ext cx="1238" cy="1144"/>
              </a:xfrm>
              <a:custGeom>
                <a:avLst/>
                <a:gdLst>
                  <a:gd name="T0" fmla="*/ 575 w 1238"/>
                  <a:gd name="T1" fmla="*/ 758 h 1144"/>
                  <a:gd name="T2" fmla="*/ 776 w 1238"/>
                  <a:gd name="T3" fmla="*/ 398 h 1144"/>
                  <a:gd name="T4" fmla="*/ 632 w 1238"/>
                  <a:gd name="T5" fmla="*/ 0 h 1144"/>
                  <a:gd name="T6" fmla="*/ 0 w 1238"/>
                  <a:gd name="T7" fmla="*/ 1117 h 1144"/>
                  <a:gd name="T8" fmla="*/ 940 w 1238"/>
                  <a:gd name="T9" fmla="*/ 1144 h 1144"/>
                  <a:gd name="T10" fmla="*/ 1238 w 1238"/>
                  <a:gd name="T11" fmla="*/ 765 h 1144"/>
                  <a:gd name="T12" fmla="*/ 575 w 1238"/>
                  <a:gd name="T13" fmla="*/ 758 h 1144"/>
                </a:gdLst>
                <a:ahLst/>
                <a:cxnLst>
                  <a:cxn ang="0">
                    <a:pos x="T0" y="T1"/>
                  </a:cxn>
                  <a:cxn ang="0">
                    <a:pos x="T2" y="T3"/>
                  </a:cxn>
                  <a:cxn ang="0">
                    <a:pos x="T4" y="T5"/>
                  </a:cxn>
                  <a:cxn ang="0">
                    <a:pos x="T6" y="T7"/>
                  </a:cxn>
                  <a:cxn ang="0">
                    <a:pos x="T8" y="T9"/>
                  </a:cxn>
                  <a:cxn ang="0">
                    <a:pos x="T10" y="T11"/>
                  </a:cxn>
                  <a:cxn ang="0">
                    <a:pos x="T12" y="T13"/>
                  </a:cxn>
                </a:cxnLst>
                <a:rect l="0" t="0" r="r" b="b"/>
                <a:pathLst>
                  <a:path w="1238" h="1144">
                    <a:moveTo>
                      <a:pt x="575" y="758"/>
                    </a:moveTo>
                    <a:lnTo>
                      <a:pt x="776" y="398"/>
                    </a:lnTo>
                    <a:lnTo>
                      <a:pt x="632" y="0"/>
                    </a:lnTo>
                    <a:lnTo>
                      <a:pt x="0" y="1117"/>
                    </a:lnTo>
                    <a:lnTo>
                      <a:pt x="940" y="1144"/>
                    </a:lnTo>
                    <a:lnTo>
                      <a:pt x="1238" y="765"/>
                    </a:lnTo>
                    <a:lnTo>
                      <a:pt x="575" y="758"/>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9"/>
              <p:cNvSpPr>
                <a:spLocks/>
              </p:cNvSpPr>
              <p:nvPr/>
            </p:nvSpPr>
            <p:spPr bwMode="auto">
              <a:xfrm>
                <a:off x="3781" y="2495"/>
                <a:ext cx="1209" cy="872"/>
              </a:xfrm>
              <a:custGeom>
                <a:avLst/>
                <a:gdLst>
                  <a:gd name="T0" fmla="*/ 634 w 1209"/>
                  <a:gd name="T1" fmla="*/ 486 h 872"/>
                  <a:gd name="T2" fmla="*/ 300 w 1209"/>
                  <a:gd name="T3" fmla="*/ 486 h 872"/>
                  <a:gd name="T4" fmla="*/ 0 w 1209"/>
                  <a:gd name="T5" fmla="*/ 872 h 872"/>
                  <a:gd name="T6" fmla="*/ 1209 w 1209"/>
                  <a:gd name="T7" fmla="*/ 872 h 872"/>
                  <a:gd name="T8" fmla="*/ 755 w 1209"/>
                  <a:gd name="T9" fmla="*/ 50 h 872"/>
                  <a:gd name="T10" fmla="*/ 350 w 1209"/>
                  <a:gd name="T11" fmla="*/ 0 h 872"/>
                  <a:gd name="T12" fmla="*/ 634 w 1209"/>
                  <a:gd name="T13" fmla="*/ 486 h 872"/>
                </a:gdLst>
                <a:ahLst/>
                <a:cxnLst>
                  <a:cxn ang="0">
                    <a:pos x="T0" y="T1"/>
                  </a:cxn>
                  <a:cxn ang="0">
                    <a:pos x="T2" y="T3"/>
                  </a:cxn>
                  <a:cxn ang="0">
                    <a:pos x="T4" y="T5"/>
                  </a:cxn>
                  <a:cxn ang="0">
                    <a:pos x="T6" y="T7"/>
                  </a:cxn>
                  <a:cxn ang="0">
                    <a:pos x="T8" y="T9"/>
                  </a:cxn>
                  <a:cxn ang="0">
                    <a:pos x="T10" y="T11"/>
                  </a:cxn>
                  <a:cxn ang="0">
                    <a:pos x="T12" y="T13"/>
                  </a:cxn>
                </a:cxnLst>
                <a:rect l="0" t="0" r="r" b="b"/>
                <a:pathLst>
                  <a:path w="1209" h="872">
                    <a:moveTo>
                      <a:pt x="634" y="486"/>
                    </a:moveTo>
                    <a:lnTo>
                      <a:pt x="300" y="486"/>
                    </a:lnTo>
                    <a:lnTo>
                      <a:pt x="0" y="872"/>
                    </a:lnTo>
                    <a:lnTo>
                      <a:pt x="1209" y="872"/>
                    </a:lnTo>
                    <a:lnTo>
                      <a:pt x="755" y="50"/>
                    </a:lnTo>
                    <a:lnTo>
                      <a:pt x="350" y="0"/>
                    </a:lnTo>
                    <a:lnTo>
                      <a:pt x="634" y="486"/>
                    </a:lnTo>
                    <a:close/>
                  </a:path>
                </a:pathLst>
              </a:custGeom>
              <a:solidFill>
                <a:srgbClr val="526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
              <p:cNvSpPr>
                <a:spLocks/>
              </p:cNvSpPr>
              <p:nvPr/>
            </p:nvSpPr>
            <p:spPr bwMode="auto">
              <a:xfrm>
                <a:off x="3781" y="2123"/>
                <a:ext cx="1804" cy="1558"/>
              </a:xfrm>
              <a:custGeom>
                <a:avLst/>
                <a:gdLst>
                  <a:gd name="T0" fmla="*/ 1804 w 1804"/>
                  <a:gd name="T1" fmla="*/ 1558 h 1558"/>
                  <a:gd name="T2" fmla="*/ 906 w 1804"/>
                  <a:gd name="T3" fmla="*/ 0 h 1558"/>
                  <a:gd name="T4" fmla="*/ 755 w 1804"/>
                  <a:gd name="T5" fmla="*/ 422 h 1558"/>
                  <a:gd name="T6" fmla="*/ 1209 w 1804"/>
                  <a:gd name="T7" fmla="*/ 1244 h 1558"/>
                  <a:gd name="T8" fmla="*/ 0 w 1804"/>
                  <a:gd name="T9" fmla="*/ 1244 h 1558"/>
                  <a:gd name="T10" fmla="*/ 251 w 1804"/>
                  <a:gd name="T11" fmla="*/ 1558 h 1558"/>
                  <a:gd name="T12" fmla="*/ 1804 w 1804"/>
                  <a:gd name="T13" fmla="*/ 1558 h 1558"/>
                </a:gdLst>
                <a:ahLst/>
                <a:cxnLst>
                  <a:cxn ang="0">
                    <a:pos x="T0" y="T1"/>
                  </a:cxn>
                  <a:cxn ang="0">
                    <a:pos x="T2" y="T3"/>
                  </a:cxn>
                  <a:cxn ang="0">
                    <a:pos x="T4" y="T5"/>
                  </a:cxn>
                  <a:cxn ang="0">
                    <a:pos x="T6" y="T7"/>
                  </a:cxn>
                  <a:cxn ang="0">
                    <a:pos x="T8" y="T9"/>
                  </a:cxn>
                  <a:cxn ang="0">
                    <a:pos x="T10" y="T11"/>
                  </a:cxn>
                  <a:cxn ang="0">
                    <a:pos x="T12" y="T13"/>
                  </a:cxn>
                </a:cxnLst>
                <a:rect l="0" t="0" r="r" b="b"/>
                <a:pathLst>
                  <a:path w="1804" h="1558">
                    <a:moveTo>
                      <a:pt x="1804" y="1558"/>
                    </a:moveTo>
                    <a:lnTo>
                      <a:pt x="906" y="0"/>
                    </a:lnTo>
                    <a:lnTo>
                      <a:pt x="755" y="422"/>
                    </a:lnTo>
                    <a:lnTo>
                      <a:pt x="1209" y="1244"/>
                    </a:lnTo>
                    <a:lnTo>
                      <a:pt x="0" y="1244"/>
                    </a:lnTo>
                    <a:lnTo>
                      <a:pt x="251" y="1558"/>
                    </a:lnTo>
                    <a:lnTo>
                      <a:pt x="1804" y="1558"/>
                    </a:lnTo>
                    <a:close/>
                  </a:path>
                </a:pathLst>
              </a:custGeom>
              <a:solidFill>
                <a:srgbClr val="5A6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7" name="文本框 510"/>
            <p:cNvSpPr txBox="1"/>
            <p:nvPr/>
          </p:nvSpPr>
          <p:spPr>
            <a:xfrm>
              <a:off x="8234428" y="4261426"/>
              <a:ext cx="2957758" cy="1289905"/>
            </a:xfrm>
            <a:prstGeom prst="rect">
              <a:avLst/>
            </a:prstGeom>
            <a:noFill/>
          </p:spPr>
          <p:txBody>
            <a:bodyPr wrap="square" rtlCol="0">
              <a:spAutoFit/>
            </a:bodyPr>
            <a:lstStyle/>
            <a:p>
              <a:pPr indent="-342000">
                <a:lnSpc>
                  <a:spcPct val="150000"/>
                </a:lnSpc>
              </a:pP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建立重大项目审批全程无偿代办服务制度，为项目落地提供全程代办服务</a:t>
              </a:r>
              <a:endPar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9" name="文本框 512"/>
            <p:cNvSpPr txBox="1"/>
            <p:nvPr/>
          </p:nvSpPr>
          <p:spPr>
            <a:xfrm>
              <a:off x="662000" y="3021302"/>
              <a:ext cx="3256393" cy="874407"/>
            </a:xfrm>
            <a:prstGeom prst="rect">
              <a:avLst/>
            </a:prstGeom>
            <a:noFill/>
          </p:spPr>
          <p:txBody>
            <a:bodyPr wrap="square" rtlCol="0">
              <a:spAutoFit/>
            </a:bodyPr>
            <a:lstStyle/>
            <a:p>
              <a:pPr algn="r">
                <a:lnSpc>
                  <a:spcPct val="150000"/>
                </a:lnSpc>
              </a:pPr>
              <a:r>
                <a:rPr lang="zh-CN" altLang="en-US" sz="1800" dirty="0" smtClean="0">
                  <a:solidFill>
                    <a:schemeClr val="accent1">
                      <a:lumMod val="50000"/>
                    </a:schemeClr>
                  </a:solidFill>
                  <a:latin typeface="微软雅黑" panose="020B0503020204020204" pitchFamily="34" charset="-122"/>
                  <a:ea typeface="微软雅黑" panose="020B0503020204020204" pitchFamily="34" charset="-122"/>
                </a:rPr>
                <a:t>全国</a:t>
              </a:r>
              <a:r>
                <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rPr>
                <a:t>16</a:t>
              </a:r>
              <a:r>
                <a:rPr lang="zh-CN" altLang="en-US" sz="1800" dirty="0" smtClean="0">
                  <a:solidFill>
                    <a:schemeClr val="accent1">
                      <a:lumMod val="50000"/>
                    </a:schemeClr>
                  </a:solidFill>
                  <a:latin typeface="微软雅黑" panose="020B0503020204020204" pitchFamily="34" charset="-122"/>
                  <a:ea typeface="微软雅黑" panose="020B0503020204020204" pitchFamily="34" charset="-122"/>
                </a:rPr>
                <a:t>个开展工程建设项目审批制度改革试点地区之一</a:t>
              </a:r>
              <a:endParaRPr lang="en-US" altLang="zh-CN" sz="18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1" name="文本框 514"/>
            <p:cNvSpPr txBox="1"/>
            <p:nvPr/>
          </p:nvSpPr>
          <p:spPr>
            <a:xfrm>
              <a:off x="418658" y="4389454"/>
              <a:ext cx="3499735" cy="923330"/>
            </a:xfrm>
            <a:prstGeom prst="rect">
              <a:avLst/>
            </a:prstGeom>
            <a:noFill/>
          </p:spPr>
          <p:txBody>
            <a:bodyPr wrap="square" rtlCol="0">
              <a:spAutoFit/>
            </a:bodyPr>
            <a:lstStyle/>
            <a:p>
              <a:pPr indent="-342000" algn="r">
                <a:lnSpc>
                  <a:spcPct val="150000"/>
                </a:lnSpc>
              </a:pPr>
              <a:r>
                <a:rPr lang="zh-CN" altLang="en-US" sz="1800" dirty="0" smtClean="0">
                  <a:solidFill>
                    <a:schemeClr val="accent1">
                      <a:lumMod val="50000"/>
                    </a:schemeClr>
                  </a:solidFill>
                  <a:latin typeface="微软雅黑" panose="020B0503020204020204" pitchFamily="34" charset="-122"/>
                  <a:ea typeface="微软雅黑" panose="020B0503020204020204" pitchFamily="34" charset="-122"/>
                </a:rPr>
                <a:t>投资项目核准备案前置要件减为选址意见和用地预审</a:t>
              </a:r>
              <a:r>
                <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rPr>
                <a:t>2</a:t>
              </a:r>
              <a:r>
                <a:rPr lang="zh-CN" altLang="en-US" sz="1800" dirty="0" smtClean="0">
                  <a:solidFill>
                    <a:schemeClr val="accent1">
                      <a:lumMod val="50000"/>
                    </a:schemeClr>
                  </a:solidFill>
                  <a:latin typeface="微软雅黑" panose="020B0503020204020204" pitchFamily="34" charset="-122"/>
                  <a:ea typeface="微软雅黑" panose="020B0503020204020204" pitchFamily="34" charset="-122"/>
                </a:rPr>
                <a:t>项</a:t>
              </a:r>
              <a:endPar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7377669" y="4509120"/>
              <a:ext cx="806563" cy="0"/>
            </a:xfrm>
            <a:prstGeom prst="line">
              <a:avLst/>
            </a:prstGeom>
            <a:ln w="28575">
              <a:solidFill>
                <a:schemeClr val="tx1">
                  <a:lumMod val="65000"/>
                  <a:lumOff val="35000"/>
                </a:schemeClr>
              </a:solidFill>
              <a:tailEnd type="oval"/>
            </a:ln>
          </p:spPr>
          <p:style>
            <a:lnRef idx="1">
              <a:schemeClr val="dk1"/>
            </a:lnRef>
            <a:fillRef idx="0">
              <a:schemeClr val="dk1"/>
            </a:fillRef>
            <a:effectRef idx="0">
              <a:schemeClr val="dk1"/>
            </a:effectRef>
            <a:fontRef idx="minor">
              <a:schemeClr val="tx1"/>
            </a:fontRef>
          </p:style>
        </p:cxnSp>
        <p:cxnSp>
          <p:nvCxnSpPr>
            <p:cNvPr id="34" name="直接连接符 33"/>
            <p:cNvCxnSpPr/>
            <p:nvPr/>
          </p:nvCxnSpPr>
          <p:spPr>
            <a:xfrm flipH="1">
              <a:off x="3935760" y="3284984"/>
              <a:ext cx="1584176" cy="0"/>
            </a:xfrm>
            <a:prstGeom prst="line">
              <a:avLst/>
            </a:prstGeom>
            <a:ln w="28575">
              <a:solidFill>
                <a:schemeClr val="tx2"/>
              </a:solidFill>
              <a:tailEnd type="oval"/>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H="1">
              <a:off x="3935760" y="4653136"/>
              <a:ext cx="792088" cy="0"/>
            </a:xfrm>
            <a:prstGeom prst="line">
              <a:avLst/>
            </a:prstGeom>
            <a:ln w="28575">
              <a:solidFill>
                <a:schemeClr val="tx1">
                  <a:lumMod val="50000"/>
                  <a:lumOff val="50000"/>
                </a:schemeClr>
              </a:solidFill>
              <a:tailEnd type="oval"/>
            </a:ln>
          </p:spPr>
          <p:style>
            <a:lnRef idx="1">
              <a:schemeClr val="dk1"/>
            </a:lnRef>
            <a:fillRef idx="0">
              <a:schemeClr val="dk1"/>
            </a:fillRef>
            <a:effectRef idx="0">
              <a:schemeClr val="dk1"/>
            </a:effectRef>
            <a:fontRef idx="minor">
              <a:schemeClr val="tx1"/>
            </a:fontRef>
          </p:style>
        </p:cxnSp>
        <p:sp>
          <p:nvSpPr>
            <p:cNvPr id="36" name="文本框 519"/>
            <p:cNvSpPr txBox="1"/>
            <p:nvPr/>
          </p:nvSpPr>
          <p:spPr>
            <a:xfrm>
              <a:off x="5286831" y="3280819"/>
              <a:ext cx="1618338" cy="415498"/>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审批改革</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37" name="文本框 520"/>
            <p:cNvSpPr txBox="1"/>
            <p:nvPr/>
          </p:nvSpPr>
          <p:spPr>
            <a:xfrm>
              <a:off x="4261638" y="5083156"/>
              <a:ext cx="1618338" cy="415498"/>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核准备案</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38" name="文本框 521"/>
            <p:cNvSpPr txBox="1"/>
            <p:nvPr/>
          </p:nvSpPr>
          <p:spPr>
            <a:xfrm>
              <a:off x="6261545" y="5083156"/>
              <a:ext cx="1618338" cy="415498"/>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无偿代办</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5852" y="1057100"/>
            <a:ext cx="11787270" cy="1754326"/>
          </a:xfrm>
          <a:prstGeom prst="rect">
            <a:avLst/>
          </a:prstGeom>
        </p:spPr>
        <p:txBody>
          <a:bodyPr wrap="square">
            <a:spAutoFit/>
          </a:bodyPr>
          <a:lstStyle/>
          <a:p>
            <a:pPr marL="536575" indent="-536575">
              <a:lnSpc>
                <a:spcPct val="150000"/>
              </a:lnSpc>
              <a:buFont typeface="Wingdings" pitchFamily="2" charset="2"/>
              <a:buChar char="p"/>
            </a:pP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rPr>
              <a:t>根据</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《关于创新要素供给培育产业生态提升国家中心城市产业能级土地政策措施的实施细则》</a:t>
            </a: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rPr>
              <a:t>、</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《进一步加强成都市工业项目用地准入管理的实施办法的通知》（成国土资规〔</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2018</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1</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号）</a:t>
            </a:r>
            <a:endPar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（二）保障土地供应</a:t>
            </a:r>
            <a:endParaRPr lang="en-US" altLang="en-US" sz="2600" dirty="0">
              <a:solidFill>
                <a:schemeClr val="bg1"/>
              </a:solidFill>
              <a:cs typeface="华文宋体" panose="02010600040101010101" charset="-122"/>
            </a:endParaRPr>
          </a:p>
        </p:txBody>
      </p:sp>
      <p:grpSp>
        <p:nvGrpSpPr>
          <p:cNvPr id="21" name="组合 20"/>
          <p:cNvGrpSpPr/>
          <p:nvPr/>
        </p:nvGrpSpPr>
        <p:grpSpPr>
          <a:xfrm>
            <a:off x="880232" y="2572538"/>
            <a:ext cx="10429948" cy="4014016"/>
            <a:chOff x="594480" y="2358224"/>
            <a:chExt cx="10429948" cy="4014016"/>
          </a:xfrm>
        </p:grpSpPr>
        <p:grpSp>
          <p:nvGrpSpPr>
            <p:cNvPr id="5" name="组合 4"/>
            <p:cNvGrpSpPr/>
            <p:nvPr/>
          </p:nvGrpSpPr>
          <p:grpSpPr>
            <a:xfrm>
              <a:off x="594480" y="3072604"/>
              <a:ext cx="5142380" cy="1728000"/>
              <a:chOff x="1042988" y="2273002"/>
              <a:chExt cx="3503612" cy="1309688"/>
            </a:xfrm>
          </p:grpSpPr>
          <p:sp>
            <p:nvSpPr>
              <p:cNvPr id="6" name="Freeform 7"/>
              <p:cNvSpPr>
                <a:spLocks/>
              </p:cNvSpPr>
              <p:nvPr/>
            </p:nvSpPr>
            <p:spPr bwMode="auto">
              <a:xfrm>
                <a:off x="1042988" y="2273002"/>
                <a:ext cx="3503612" cy="1309688"/>
              </a:xfrm>
              <a:custGeom>
                <a:avLst/>
                <a:gdLst>
                  <a:gd name="T0" fmla="*/ 987 w 9385"/>
                  <a:gd name="T1" fmla="*/ 1974 h 3491"/>
                  <a:gd name="T2" fmla="*/ 6935 w 9385"/>
                  <a:gd name="T3" fmla="*/ 1974 h 3491"/>
                  <a:gd name="T4" fmla="*/ 9212 w 9385"/>
                  <a:gd name="T5" fmla="*/ 3194 h 3491"/>
                  <a:gd name="T6" fmla="*/ 9385 w 9385"/>
                  <a:gd name="T7" fmla="*/ 3491 h 3491"/>
                  <a:gd name="T8" fmla="*/ 9385 w 9385"/>
                  <a:gd name="T9" fmla="*/ 2623 h 3491"/>
                  <a:gd name="T10" fmla="*/ 6386 w 9385"/>
                  <a:gd name="T11" fmla="*/ 0 h 3491"/>
                  <a:gd name="T12" fmla="*/ 987 w 9385"/>
                  <a:gd name="T13" fmla="*/ 0 h 3491"/>
                  <a:gd name="T14" fmla="*/ 0 w 9385"/>
                  <a:gd name="T15" fmla="*/ 987 h 3491"/>
                  <a:gd name="T16" fmla="*/ 0 w 9385"/>
                  <a:gd name="T17" fmla="*/ 987 h 3491"/>
                  <a:gd name="T18" fmla="*/ 987 w 9385"/>
                  <a:gd name="T19" fmla="*/ 1974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987" y="1974"/>
                    </a:moveTo>
                    <a:lnTo>
                      <a:pt x="6935" y="1974"/>
                    </a:lnTo>
                    <a:cubicBezTo>
                      <a:pt x="8046" y="1974"/>
                      <a:pt x="8807" y="2498"/>
                      <a:pt x="9212" y="3194"/>
                    </a:cubicBezTo>
                    <a:lnTo>
                      <a:pt x="9385" y="3491"/>
                    </a:lnTo>
                    <a:lnTo>
                      <a:pt x="9385" y="2623"/>
                    </a:lnTo>
                    <a:cubicBezTo>
                      <a:pt x="9385" y="1089"/>
                      <a:pt x="8339" y="0"/>
                      <a:pt x="6386" y="0"/>
                    </a:cubicBezTo>
                    <a:lnTo>
                      <a:pt x="987" y="0"/>
                    </a:lnTo>
                    <a:cubicBezTo>
                      <a:pt x="444" y="0"/>
                      <a:pt x="0" y="444"/>
                      <a:pt x="0" y="987"/>
                    </a:cubicBezTo>
                    <a:lnTo>
                      <a:pt x="0" y="987"/>
                    </a:lnTo>
                    <a:cubicBezTo>
                      <a:pt x="0" y="1530"/>
                      <a:pt x="444" y="1974"/>
                      <a:pt x="987" y="197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TextBox 6"/>
              <p:cNvSpPr txBox="1"/>
              <p:nvPr/>
            </p:nvSpPr>
            <p:spPr>
              <a:xfrm>
                <a:off x="1608234" y="2327146"/>
                <a:ext cx="2430559" cy="629830"/>
              </a:xfrm>
              <a:prstGeom prst="rect">
                <a:avLst/>
              </a:prstGeom>
              <a:noFill/>
            </p:spPr>
            <p:txBody>
              <a:bodyPr wrap="square" rtlCol="0">
                <a:spAutoFit/>
              </a:bodyPr>
              <a:lstStyle/>
              <a:p>
                <a:pPr algn="just">
                  <a:lnSpc>
                    <a:spcPct val="150000"/>
                  </a:lnSpc>
                </a:pPr>
                <a:r>
                  <a:rPr lang="zh-CN" altLang="zh-CN" sz="1600" b="1" dirty="0" smtClean="0">
                    <a:solidFill>
                      <a:schemeClr val="bg1"/>
                    </a:solidFill>
                    <a:latin typeface="微软雅黑" panose="020B0503020204020204" pitchFamily="34" charset="-122"/>
                    <a:ea typeface="微软雅黑" panose="020B0503020204020204" pitchFamily="34" charset="-122"/>
                  </a:rPr>
                  <a:t>对支柱产业、优势产业和未来产业项目按需“随用随供”</a:t>
                </a:r>
                <a:endParaRPr lang="en-US" altLang="zh-CN" sz="1600" b="1" dirty="0" smtClean="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191369" y="2426962"/>
                <a:ext cx="627095" cy="523220"/>
              </a:xfrm>
              <a:prstGeom prst="rect">
                <a:avLst/>
              </a:prstGeom>
            </p:spPr>
            <p:txBody>
              <a:bodyPr wrap="none">
                <a:spAutoFit/>
              </a:bodyPr>
              <a:lstStyle/>
              <a:p>
                <a:r>
                  <a:rPr lang="en-US" altLang="zh-CN" sz="2800" b="1" dirty="0" smtClean="0">
                    <a:solidFill>
                      <a:schemeClr val="bg1"/>
                    </a:solidFill>
                    <a:latin typeface="微软雅黑" pitchFamily="34" charset="-122"/>
                    <a:ea typeface="微软雅黑" pitchFamily="34" charset="-122"/>
                  </a:rPr>
                  <a:t>01</a:t>
                </a:r>
                <a:endParaRPr lang="zh-CN" altLang="en-US" sz="2800" b="1" dirty="0">
                  <a:solidFill>
                    <a:schemeClr val="bg1"/>
                  </a:solidFill>
                  <a:latin typeface="微软雅黑" pitchFamily="34" charset="-122"/>
                  <a:ea typeface="微软雅黑" pitchFamily="34" charset="-122"/>
                </a:endParaRPr>
              </a:p>
            </p:txBody>
          </p:sp>
        </p:grpSp>
        <p:grpSp>
          <p:nvGrpSpPr>
            <p:cNvPr id="9" name="组合 8"/>
            <p:cNvGrpSpPr/>
            <p:nvPr/>
          </p:nvGrpSpPr>
          <p:grpSpPr>
            <a:xfrm>
              <a:off x="665918" y="4644240"/>
              <a:ext cx="5108628" cy="1728000"/>
              <a:chOff x="703840" y="3331865"/>
              <a:chExt cx="4042155" cy="1309688"/>
            </a:xfrm>
          </p:grpSpPr>
          <p:sp>
            <p:nvSpPr>
              <p:cNvPr id="10" name="Freeform 8"/>
              <p:cNvSpPr>
                <a:spLocks/>
              </p:cNvSpPr>
              <p:nvPr/>
            </p:nvSpPr>
            <p:spPr bwMode="auto">
              <a:xfrm>
                <a:off x="703840" y="3331865"/>
                <a:ext cx="4042155" cy="1309688"/>
              </a:xfrm>
              <a:custGeom>
                <a:avLst/>
                <a:gdLst>
                  <a:gd name="T0" fmla="*/ 987 w 9385"/>
                  <a:gd name="T1" fmla="*/ 1973 h 3491"/>
                  <a:gd name="T2" fmla="*/ 6935 w 9385"/>
                  <a:gd name="T3" fmla="*/ 1973 h 3491"/>
                  <a:gd name="T4" fmla="*/ 9212 w 9385"/>
                  <a:gd name="T5" fmla="*/ 3193 h 3491"/>
                  <a:gd name="T6" fmla="*/ 9385 w 9385"/>
                  <a:gd name="T7" fmla="*/ 3491 h 3491"/>
                  <a:gd name="T8" fmla="*/ 9385 w 9385"/>
                  <a:gd name="T9" fmla="*/ 2623 h 3491"/>
                  <a:gd name="T10" fmla="*/ 6386 w 9385"/>
                  <a:gd name="T11" fmla="*/ 0 h 3491"/>
                  <a:gd name="T12" fmla="*/ 987 w 9385"/>
                  <a:gd name="T13" fmla="*/ 0 h 3491"/>
                  <a:gd name="T14" fmla="*/ 0 w 9385"/>
                  <a:gd name="T15" fmla="*/ 986 h 3491"/>
                  <a:gd name="T16" fmla="*/ 0 w 9385"/>
                  <a:gd name="T17" fmla="*/ 986 h 3491"/>
                  <a:gd name="T18" fmla="*/ 987 w 9385"/>
                  <a:gd name="T19" fmla="*/ 1973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987" y="1973"/>
                    </a:moveTo>
                    <a:lnTo>
                      <a:pt x="6935" y="1973"/>
                    </a:lnTo>
                    <a:cubicBezTo>
                      <a:pt x="8046" y="1973"/>
                      <a:pt x="8807" y="2497"/>
                      <a:pt x="9212" y="3193"/>
                    </a:cubicBezTo>
                    <a:lnTo>
                      <a:pt x="9385" y="3491"/>
                    </a:lnTo>
                    <a:lnTo>
                      <a:pt x="9385" y="2623"/>
                    </a:lnTo>
                    <a:cubicBezTo>
                      <a:pt x="9385" y="1089"/>
                      <a:pt x="8339" y="0"/>
                      <a:pt x="6386" y="0"/>
                    </a:cubicBezTo>
                    <a:lnTo>
                      <a:pt x="987" y="0"/>
                    </a:lnTo>
                    <a:cubicBezTo>
                      <a:pt x="444" y="0"/>
                      <a:pt x="0" y="444"/>
                      <a:pt x="0" y="986"/>
                    </a:cubicBezTo>
                    <a:lnTo>
                      <a:pt x="0" y="986"/>
                    </a:lnTo>
                    <a:cubicBezTo>
                      <a:pt x="0" y="1529"/>
                      <a:pt x="444" y="1973"/>
                      <a:pt x="987" y="197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TextBox 10"/>
              <p:cNvSpPr txBox="1"/>
              <p:nvPr/>
            </p:nvSpPr>
            <p:spPr>
              <a:xfrm>
                <a:off x="1325611" y="3405912"/>
                <a:ext cx="2826231" cy="629830"/>
              </a:xfrm>
              <a:prstGeom prst="rect">
                <a:avLst/>
              </a:prstGeom>
              <a:noFill/>
            </p:spPr>
            <p:txBody>
              <a:bodyPr wrap="square" rtlCol="0">
                <a:spAutoFit/>
              </a:bodyPr>
              <a:lstStyle>
                <a:defPPr>
                  <a:defRPr lang="zh-CN"/>
                </a:defPPr>
                <a:lvl1pPr algn="just">
                  <a:defRPr sz="900">
                    <a:solidFill>
                      <a:schemeClr val="bg1"/>
                    </a:solidFill>
                    <a:latin typeface="微软雅黑" pitchFamily="34" charset="-122"/>
                    <a:ea typeface="微软雅黑" pitchFamily="34" charset="-122"/>
                  </a:defRPr>
                </a:lvl1pPr>
              </a:lstStyle>
              <a:p>
                <a:pPr indent="-342000">
                  <a:lnSpc>
                    <a:spcPct val="150000"/>
                  </a:lnSpc>
                </a:pPr>
                <a:r>
                  <a:rPr lang="zh-CN" altLang="zh-CN" sz="1600" b="1" dirty="0" smtClean="0"/>
                  <a:t>战略引领性的新兴产业工业项目，可低于成都市工业用地出让指导价标准</a:t>
                </a:r>
              </a:p>
            </p:txBody>
          </p:sp>
          <p:sp>
            <p:nvSpPr>
              <p:cNvPr id="12" name="矩形 11"/>
              <p:cNvSpPr/>
              <p:nvPr/>
            </p:nvSpPr>
            <p:spPr>
              <a:xfrm>
                <a:off x="816889" y="3512522"/>
                <a:ext cx="627095" cy="523220"/>
              </a:xfrm>
              <a:prstGeom prst="rect">
                <a:avLst/>
              </a:prstGeom>
            </p:spPr>
            <p:txBody>
              <a:bodyPr wrap="none">
                <a:spAutoFit/>
              </a:bodyPr>
              <a:lstStyle/>
              <a:p>
                <a:r>
                  <a:rPr lang="en-US" altLang="zh-CN" sz="2800" b="1" dirty="0">
                    <a:solidFill>
                      <a:schemeClr val="bg1"/>
                    </a:solidFill>
                    <a:latin typeface="微软雅黑" pitchFamily="34" charset="-122"/>
                    <a:ea typeface="微软雅黑" pitchFamily="34" charset="-122"/>
                  </a:rPr>
                  <a:t>02</a:t>
                </a:r>
                <a:endParaRPr lang="zh-CN" altLang="en-US" sz="2800" b="1" dirty="0">
                  <a:solidFill>
                    <a:schemeClr val="bg1"/>
                  </a:solidFill>
                  <a:latin typeface="微软雅黑" pitchFamily="34" charset="-122"/>
                  <a:ea typeface="微软雅黑" pitchFamily="34" charset="-122"/>
                </a:endParaRPr>
              </a:p>
            </p:txBody>
          </p:sp>
        </p:grpSp>
        <p:grpSp>
          <p:nvGrpSpPr>
            <p:cNvPr id="13" name="组合 12"/>
            <p:cNvGrpSpPr/>
            <p:nvPr/>
          </p:nvGrpSpPr>
          <p:grpSpPr>
            <a:xfrm>
              <a:off x="5880892" y="2358224"/>
              <a:ext cx="5143536" cy="1728000"/>
              <a:chOff x="4635500" y="1720552"/>
              <a:chExt cx="3503612" cy="1309688"/>
            </a:xfrm>
          </p:grpSpPr>
          <p:sp>
            <p:nvSpPr>
              <p:cNvPr id="14" name="Freeform 5"/>
              <p:cNvSpPr>
                <a:spLocks/>
              </p:cNvSpPr>
              <p:nvPr/>
            </p:nvSpPr>
            <p:spPr bwMode="auto">
              <a:xfrm>
                <a:off x="4635500" y="1720552"/>
                <a:ext cx="3503612" cy="1309688"/>
              </a:xfrm>
              <a:custGeom>
                <a:avLst/>
                <a:gdLst>
                  <a:gd name="T0" fmla="*/ 8398 w 9385"/>
                  <a:gd name="T1" fmla="*/ 1974 h 3491"/>
                  <a:gd name="T2" fmla="*/ 2450 w 9385"/>
                  <a:gd name="T3" fmla="*/ 1974 h 3491"/>
                  <a:gd name="T4" fmla="*/ 173 w 9385"/>
                  <a:gd name="T5" fmla="*/ 3194 h 3491"/>
                  <a:gd name="T6" fmla="*/ 0 w 9385"/>
                  <a:gd name="T7" fmla="*/ 3491 h 3491"/>
                  <a:gd name="T8" fmla="*/ 0 w 9385"/>
                  <a:gd name="T9" fmla="*/ 2623 h 3491"/>
                  <a:gd name="T10" fmla="*/ 2999 w 9385"/>
                  <a:gd name="T11" fmla="*/ 0 h 3491"/>
                  <a:gd name="T12" fmla="*/ 8398 w 9385"/>
                  <a:gd name="T13" fmla="*/ 0 h 3491"/>
                  <a:gd name="T14" fmla="*/ 9385 w 9385"/>
                  <a:gd name="T15" fmla="*/ 987 h 3491"/>
                  <a:gd name="T16" fmla="*/ 9385 w 9385"/>
                  <a:gd name="T17" fmla="*/ 987 h 3491"/>
                  <a:gd name="T18" fmla="*/ 8398 w 9385"/>
                  <a:gd name="T19" fmla="*/ 1974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8398" y="1974"/>
                    </a:moveTo>
                    <a:lnTo>
                      <a:pt x="2450" y="1974"/>
                    </a:lnTo>
                    <a:cubicBezTo>
                      <a:pt x="1339" y="1974"/>
                      <a:pt x="578" y="2498"/>
                      <a:pt x="173" y="3194"/>
                    </a:cubicBezTo>
                    <a:lnTo>
                      <a:pt x="0" y="3491"/>
                    </a:lnTo>
                    <a:lnTo>
                      <a:pt x="0" y="2623"/>
                    </a:lnTo>
                    <a:cubicBezTo>
                      <a:pt x="0" y="1089"/>
                      <a:pt x="1046" y="0"/>
                      <a:pt x="2999" y="0"/>
                    </a:cubicBezTo>
                    <a:lnTo>
                      <a:pt x="8398" y="0"/>
                    </a:lnTo>
                    <a:cubicBezTo>
                      <a:pt x="8941" y="0"/>
                      <a:pt x="9385" y="444"/>
                      <a:pt x="9385" y="987"/>
                    </a:cubicBezTo>
                    <a:lnTo>
                      <a:pt x="9385" y="987"/>
                    </a:lnTo>
                    <a:cubicBezTo>
                      <a:pt x="9385" y="1530"/>
                      <a:pt x="8941" y="1974"/>
                      <a:pt x="8398" y="197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TextBox 14"/>
              <p:cNvSpPr txBox="1"/>
              <p:nvPr/>
            </p:nvSpPr>
            <p:spPr>
              <a:xfrm>
                <a:off x="5511403" y="1774696"/>
                <a:ext cx="2530386" cy="629830"/>
              </a:xfrm>
              <a:prstGeom prst="rect">
                <a:avLst/>
              </a:prstGeom>
              <a:noFill/>
            </p:spPr>
            <p:txBody>
              <a:bodyPr wrap="square" rtlCol="0">
                <a:spAutoFit/>
              </a:bodyPr>
              <a:lstStyle>
                <a:defPPr>
                  <a:defRPr lang="zh-CN"/>
                </a:defPPr>
                <a:lvl1pPr algn="just">
                  <a:defRPr sz="900">
                    <a:solidFill>
                      <a:schemeClr val="bg1"/>
                    </a:solidFill>
                    <a:latin typeface="微软雅黑" pitchFamily="34" charset="-122"/>
                    <a:ea typeface="微软雅黑" pitchFamily="34" charset="-122"/>
                  </a:defRPr>
                </a:lvl1pPr>
              </a:lstStyle>
              <a:p>
                <a:pPr indent="-342000">
                  <a:lnSpc>
                    <a:spcPct val="150000"/>
                  </a:lnSpc>
                </a:pPr>
                <a:r>
                  <a:rPr lang="zh-CN" altLang="zh-CN" sz="1600" b="1" dirty="0" smtClean="0"/>
                  <a:t>战略性新兴产业、先进制造业等重大工业项目，最高出让年限</a:t>
                </a:r>
                <a:r>
                  <a:rPr lang="zh-CN" altLang="en-US" sz="1600" b="1" dirty="0" smtClean="0"/>
                  <a:t>可达</a:t>
                </a:r>
                <a:r>
                  <a:rPr lang="en-US" altLang="zh-CN" sz="1600" b="1" dirty="0" smtClean="0"/>
                  <a:t>50</a:t>
                </a:r>
                <a:r>
                  <a:rPr lang="zh-CN" altLang="zh-CN" sz="1600" b="1" dirty="0" smtClean="0"/>
                  <a:t>年</a:t>
                </a:r>
              </a:p>
            </p:txBody>
          </p:sp>
          <p:sp>
            <p:nvSpPr>
              <p:cNvPr id="16" name="矩形 15"/>
              <p:cNvSpPr/>
              <p:nvPr/>
            </p:nvSpPr>
            <p:spPr>
              <a:xfrm>
                <a:off x="5122113" y="1937130"/>
                <a:ext cx="627095" cy="523220"/>
              </a:xfrm>
              <a:prstGeom prst="rect">
                <a:avLst/>
              </a:prstGeom>
            </p:spPr>
            <p:txBody>
              <a:bodyPr wrap="none">
                <a:spAutoFit/>
              </a:bodyPr>
              <a:lstStyle/>
              <a:p>
                <a:r>
                  <a:rPr lang="en-US" altLang="zh-CN" sz="2800" b="1" dirty="0">
                    <a:solidFill>
                      <a:schemeClr val="bg1"/>
                    </a:solidFill>
                    <a:latin typeface="微软雅黑" pitchFamily="34" charset="-122"/>
                    <a:ea typeface="微软雅黑" pitchFamily="34" charset="-122"/>
                  </a:rPr>
                  <a:t>03</a:t>
                </a:r>
                <a:endParaRPr lang="zh-CN" altLang="en-US" sz="2800" b="1" dirty="0">
                  <a:solidFill>
                    <a:schemeClr val="bg1"/>
                  </a:solidFill>
                  <a:latin typeface="微软雅黑" pitchFamily="34" charset="-122"/>
                  <a:ea typeface="微软雅黑" pitchFamily="34" charset="-122"/>
                </a:endParaRPr>
              </a:p>
            </p:txBody>
          </p:sp>
        </p:grpSp>
        <p:grpSp>
          <p:nvGrpSpPr>
            <p:cNvPr id="17" name="组合 16"/>
            <p:cNvGrpSpPr/>
            <p:nvPr/>
          </p:nvGrpSpPr>
          <p:grpSpPr>
            <a:xfrm>
              <a:off x="5952330" y="4001298"/>
              <a:ext cx="5072098" cy="1728000"/>
              <a:chOff x="4635500" y="2781002"/>
              <a:chExt cx="3503612" cy="1309688"/>
            </a:xfrm>
          </p:grpSpPr>
          <p:sp>
            <p:nvSpPr>
              <p:cNvPr id="18" name="Freeform 6"/>
              <p:cNvSpPr>
                <a:spLocks/>
              </p:cNvSpPr>
              <p:nvPr/>
            </p:nvSpPr>
            <p:spPr bwMode="auto">
              <a:xfrm>
                <a:off x="4635500" y="2781002"/>
                <a:ext cx="3503612" cy="1309688"/>
              </a:xfrm>
              <a:custGeom>
                <a:avLst/>
                <a:gdLst>
                  <a:gd name="T0" fmla="*/ 8398 w 9385"/>
                  <a:gd name="T1" fmla="*/ 1973 h 3491"/>
                  <a:gd name="T2" fmla="*/ 2450 w 9385"/>
                  <a:gd name="T3" fmla="*/ 1973 h 3491"/>
                  <a:gd name="T4" fmla="*/ 173 w 9385"/>
                  <a:gd name="T5" fmla="*/ 3194 h 3491"/>
                  <a:gd name="T6" fmla="*/ 0 w 9385"/>
                  <a:gd name="T7" fmla="*/ 3491 h 3491"/>
                  <a:gd name="T8" fmla="*/ 0 w 9385"/>
                  <a:gd name="T9" fmla="*/ 2623 h 3491"/>
                  <a:gd name="T10" fmla="*/ 2999 w 9385"/>
                  <a:gd name="T11" fmla="*/ 0 h 3491"/>
                  <a:gd name="T12" fmla="*/ 8398 w 9385"/>
                  <a:gd name="T13" fmla="*/ 0 h 3491"/>
                  <a:gd name="T14" fmla="*/ 9385 w 9385"/>
                  <a:gd name="T15" fmla="*/ 987 h 3491"/>
                  <a:gd name="T16" fmla="*/ 9385 w 9385"/>
                  <a:gd name="T17" fmla="*/ 987 h 3491"/>
                  <a:gd name="T18" fmla="*/ 8398 w 9385"/>
                  <a:gd name="T19" fmla="*/ 1973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8398" y="1973"/>
                    </a:moveTo>
                    <a:lnTo>
                      <a:pt x="2450" y="1973"/>
                    </a:lnTo>
                    <a:cubicBezTo>
                      <a:pt x="1339" y="1973"/>
                      <a:pt x="578" y="2497"/>
                      <a:pt x="173" y="3194"/>
                    </a:cubicBezTo>
                    <a:lnTo>
                      <a:pt x="0" y="3491"/>
                    </a:lnTo>
                    <a:lnTo>
                      <a:pt x="0" y="2623"/>
                    </a:lnTo>
                    <a:cubicBezTo>
                      <a:pt x="0" y="1089"/>
                      <a:pt x="1046" y="0"/>
                      <a:pt x="2999" y="0"/>
                    </a:cubicBezTo>
                    <a:lnTo>
                      <a:pt x="8398" y="0"/>
                    </a:lnTo>
                    <a:cubicBezTo>
                      <a:pt x="8941" y="0"/>
                      <a:pt x="9385" y="444"/>
                      <a:pt x="9385" y="987"/>
                    </a:cubicBezTo>
                    <a:lnTo>
                      <a:pt x="9385" y="987"/>
                    </a:lnTo>
                    <a:cubicBezTo>
                      <a:pt x="9385" y="1529"/>
                      <a:pt x="8941" y="1973"/>
                      <a:pt x="8398" y="197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TextBox 18"/>
              <p:cNvSpPr txBox="1"/>
              <p:nvPr/>
            </p:nvSpPr>
            <p:spPr>
              <a:xfrm>
                <a:off x="5523740" y="3008580"/>
                <a:ext cx="2088231" cy="349906"/>
              </a:xfrm>
              <a:prstGeom prst="rect">
                <a:avLst/>
              </a:prstGeom>
              <a:noFill/>
            </p:spPr>
            <p:txBody>
              <a:bodyPr wrap="square" rtlCol="0">
                <a:spAutoFit/>
              </a:bodyPr>
              <a:lstStyle>
                <a:defPPr>
                  <a:defRPr lang="zh-CN"/>
                </a:defPPr>
                <a:lvl1pPr algn="just">
                  <a:defRPr sz="900">
                    <a:solidFill>
                      <a:schemeClr val="bg1"/>
                    </a:solidFill>
                    <a:latin typeface="微软雅黑" pitchFamily="34" charset="-122"/>
                    <a:ea typeface="微软雅黑" pitchFamily="34" charset="-122"/>
                  </a:defRPr>
                </a:lvl1pPr>
              </a:lstStyle>
              <a:p>
                <a:pPr indent="-342000">
                  <a:lnSpc>
                    <a:spcPct val="150000"/>
                  </a:lnSpc>
                </a:pPr>
                <a:r>
                  <a:rPr lang="zh-CN" altLang="zh-CN" sz="1600" b="1" dirty="0" smtClean="0"/>
                  <a:t>工业用地</a:t>
                </a:r>
                <a:r>
                  <a:rPr lang="zh-CN" altLang="en-US" sz="1600" b="1" dirty="0" smtClean="0"/>
                  <a:t>各区域“一事一议”</a:t>
                </a:r>
                <a:endParaRPr lang="zh-CN" altLang="zh-CN" sz="1600" b="1" dirty="0" smtClean="0"/>
              </a:p>
            </p:txBody>
          </p:sp>
          <p:sp>
            <p:nvSpPr>
              <p:cNvPr id="20" name="矩形 19"/>
              <p:cNvSpPr/>
              <p:nvPr/>
            </p:nvSpPr>
            <p:spPr>
              <a:xfrm>
                <a:off x="5124108" y="2986579"/>
                <a:ext cx="627095" cy="523220"/>
              </a:xfrm>
              <a:prstGeom prst="rect">
                <a:avLst/>
              </a:prstGeom>
            </p:spPr>
            <p:txBody>
              <a:bodyPr wrap="none">
                <a:spAutoFit/>
              </a:bodyPr>
              <a:lstStyle/>
              <a:p>
                <a:r>
                  <a:rPr lang="en-US" altLang="zh-CN" sz="2800" b="1" dirty="0">
                    <a:solidFill>
                      <a:schemeClr val="bg1"/>
                    </a:solidFill>
                    <a:latin typeface="微软雅黑" pitchFamily="34" charset="-122"/>
                    <a:ea typeface="微软雅黑" pitchFamily="34" charset="-122"/>
                  </a:rPr>
                  <a:t>04</a:t>
                </a:r>
                <a:endParaRPr lang="zh-CN" altLang="en-US" sz="2800" b="1" dirty="0">
                  <a:solidFill>
                    <a:schemeClr val="bg1"/>
                  </a:solidFill>
                  <a:latin typeface="微软雅黑" pitchFamily="34" charset="-122"/>
                  <a:ea typeface="微软雅黑" pitchFamily="34"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8621" y="939942"/>
            <a:ext cx="12118976" cy="1458220"/>
          </a:xfrm>
          <a:prstGeom prst="rect">
            <a:avLst/>
          </a:prstGeom>
        </p:spPr>
        <p:txBody>
          <a:bodyPr wrap="square">
            <a:spAutoFit/>
          </a:bodyPr>
          <a:lstStyle/>
          <a:p>
            <a:pPr marL="536575" indent="-536575">
              <a:lnSpc>
                <a:spcPct val="200000"/>
              </a:lnSpc>
              <a:buFont typeface="Wingdings" pitchFamily="2" charset="2"/>
              <a:buChar char="p"/>
            </a:pPr>
            <a:r>
              <a:rPr lang="zh-CN" altLang="en-US" sz="2400" b="1" dirty="0" smtClean="0">
                <a:solidFill>
                  <a:schemeClr val="accent1">
                    <a:lumMod val="50000"/>
                  </a:schemeClr>
                </a:solidFill>
                <a:latin typeface="微软雅黑" panose="020B0503020204020204" pitchFamily="34" charset="-122"/>
                <a:ea typeface="微软雅黑" panose="020B0503020204020204" pitchFamily="34" charset="-122"/>
              </a:rPr>
              <a:t>根据</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《成都市促进五大高端成长型产业发展的若干专项政策》（成办函〔</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2016</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5</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号）及工业和信息化部分实施细则（成经信财〔</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2016</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a:t>
            </a:r>
            <a:r>
              <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rPr>
              <a:t>87</a:t>
            </a:r>
            <a:r>
              <a:rPr lang="zh-CN" altLang="zh-CN" sz="2400" b="1" dirty="0" smtClean="0">
                <a:solidFill>
                  <a:schemeClr val="accent1">
                    <a:lumMod val="50000"/>
                  </a:schemeClr>
                </a:solidFill>
                <a:latin typeface="微软雅黑" panose="020B0503020204020204" pitchFamily="34" charset="-122"/>
                <a:ea typeface="微软雅黑" panose="020B0503020204020204" pitchFamily="34" charset="-122"/>
              </a:rPr>
              <a:t>号）</a:t>
            </a:r>
            <a:endParaRPr lang="en-US" altLang="zh-CN" sz="2400" b="1" dirty="0" smtClean="0">
              <a:solidFill>
                <a:schemeClr val="accent1">
                  <a:lumMod val="50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024372" y="2456425"/>
            <a:ext cx="7902855" cy="3739340"/>
            <a:chOff x="1594612" y="2583670"/>
            <a:chExt cx="7830833" cy="2977515"/>
          </a:xfrm>
        </p:grpSpPr>
        <p:sp>
          <p:nvSpPr>
            <p:cNvPr id="2" name="箭头3"/>
            <p:cNvSpPr>
              <a:spLocks noChangeArrowheads="1"/>
            </p:cNvSpPr>
            <p:nvPr/>
          </p:nvSpPr>
          <p:spPr bwMode="auto">
            <a:xfrm flipV="1">
              <a:off x="2958328" y="4018526"/>
              <a:ext cx="819150" cy="1141413"/>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62111" tIns="31055" rIns="62111" bIns="31055" anchor="ctr"/>
            <a:lstStyle/>
            <a:p>
              <a:endParaRPr lang="zh-CN" altLang="en-US" sz="900" dirty="0">
                <a:solidFill>
                  <a:srgbClr val="000000"/>
                </a:solidFill>
              </a:endParaRPr>
            </a:p>
          </p:txBody>
        </p:sp>
        <p:sp>
          <p:nvSpPr>
            <p:cNvPr id="3" name="箭头2"/>
            <p:cNvSpPr>
              <a:spLocks noChangeArrowheads="1"/>
            </p:cNvSpPr>
            <p:nvPr/>
          </p:nvSpPr>
          <p:spPr bwMode="auto">
            <a:xfrm rot="-5400000">
              <a:off x="3174229" y="3543863"/>
              <a:ext cx="244475" cy="974725"/>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A6A6A6"/>
            </a:solidFill>
            <a:ln w="9525">
              <a:noFill/>
              <a:round/>
              <a:headEnd/>
              <a:tailEnd/>
            </a:ln>
          </p:spPr>
          <p:txBody>
            <a:bodyPr wrap="none" lIns="62111" tIns="31055" rIns="62111" bIns="31055" anchor="ctr"/>
            <a:lstStyle/>
            <a:p>
              <a:endParaRPr lang="zh-CN" altLang="en-US" sz="900" dirty="0">
                <a:solidFill>
                  <a:srgbClr val="000000"/>
                </a:solidFill>
              </a:endParaRPr>
            </a:p>
          </p:txBody>
        </p:sp>
        <p:sp>
          <p:nvSpPr>
            <p:cNvPr id="4" name="箭头1"/>
            <p:cNvSpPr>
              <a:spLocks noChangeArrowheads="1"/>
            </p:cNvSpPr>
            <p:nvPr/>
          </p:nvSpPr>
          <p:spPr bwMode="auto">
            <a:xfrm>
              <a:off x="2953565" y="2772338"/>
              <a:ext cx="819150" cy="1322387"/>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62111" tIns="31055" rIns="62111" bIns="31055" anchor="ctr"/>
            <a:lstStyle/>
            <a:p>
              <a:endParaRPr lang="zh-CN" altLang="en-US" sz="900" dirty="0">
                <a:solidFill>
                  <a:srgbClr val="000000"/>
                </a:solidFill>
              </a:endParaRPr>
            </a:p>
          </p:txBody>
        </p:sp>
        <p:sp>
          <p:nvSpPr>
            <p:cNvPr id="5" name="文本1"/>
            <p:cNvSpPr>
              <a:spLocks noChangeArrowheads="1"/>
            </p:cNvSpPr>
            <p:nvPr/>
          </p:nvSpPr>
          <p:spPr bwMode="auto">
            <a:xfrm>
              <a:off x="4977172" y="2588433"/>
              <a:ext cx="4433890" cy="802638"/>
            </a:xfrm>
            <a:prstGeom prst="roundRect">
              <a:avLst>
                <a:gd name="adj" fmla="val 11505"/>
              </a:avLst>
            </a:prstGeom>
            <a:noFill/>
            <a:ln w="28575">
              <a:solidFill>
                <a:schemeClr val="bg1">
                  <a:lumMod val="75000"/>
                </a:schemeClr>
              </a:solidFill>
              <a:round/>
              <a:headEnd/>
              <a:tailEnd/>
            </a:ln>
          </p:spPr>
          <p:txBody>
            <a:bodyPr lIns="62111" tIns="31055" rIns="62111" bIns="31055" anchor="ctr"/>
            <a:lstStyle/>
            <a:p>
              <a:pPr marL="342900" indent="-342900" algn="ctr">
                <a:lnSpc>
                  <a:spcPct val="150000"/>
                </a:lnSpc>
              </a:pP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每个项目一次性给予</a:t>
              </a:r>
              <a:r>
                <a:rPr lang="en-US" altLang="zh-CN" sz="1800" b="1" dirty="0" smtClean="0">
                  <a:solidFill>
                    <a:schemeClr val="accent1">
                      <a:lumMod val="50000"/>
                    </a:schemeClr>
                  </a:solidFill>
                  <a:latin typeface="微软雅黑" panose="020B0503020204020204" pitchFamily="34" charset="-122"/>
                  <a:ea typeface="微软雅黑" panose="020B0503020204020204" pitchFamily="34" charset="-122"/>
                </a:rPr>
                <a:t>1000</a:t>
              </a:r>
              <a:r>
                <a:rPr lang="zh-CN" altLang="zh-CN" sz="1800" b="1" dirty="0" smtClean="0">
                  <a:solidFill>
                    <a:schemeClr val="accent1">
                      <a:lumMod val="50000"/>
                    </a:schemeClr>
                  </a:solidFill>
                  <a:latin typeface="微软雅黑" panose="020B0503020204020204" pitchFamily="34" charset="-122"/>
                  <a:ea typeface="微软雅黑" panose="020B0503020204020204" pitchFamily="34" charset="-122"/>
                </a:rPr>
                <a:t>万元</a:t>
              </a: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的补助</a:t>
              </a:r>
            </a:p>
          </p:txBody>
        </p:sp>
        <p:sp>
          <p:nvSpPr>
            <p:cNvPr id="6" name="标题1"/>
            <p:cNvSpPr>
              <a:spLocks noChangeArrowheads="1"/>
            </p:cNvSpPr>
            <p:nvPr/>
          </p:nvSpPr>
          <p:spPr bwMode="auto">
            <a:xfrm>
              <a:off x="3795807" y="2583670"/>
              <a:ext cx="1070157" cy="802638"/>
            </a:xfrm>
            <a:prstGeom prst="roundRect">
              <a:avLst>
                <a:gd name="adj" fmla="val 11921"/>
              </a:avLst>
            </a:prstGeom>
            <a:solidFill>
              <a:schemeClr val="accent2"/>
            </a:solidFill>
            <a:ln w="25400">
              <a:noFill/>
              <a:round/>
              <a:headEnd/>
              <a:tailEnd/>
            </a:ln>
          </p:spPr>
          <p:txBody>
            <a:bodyPr lIns="62111" tIns="31055" rIns="62111" bIns="31055" anchor="ctr"/>
            <a:lstStyle/>
            <a:p>
              <a:pPr algn="ctr">
                <a:lnSpc>
                  <a:spcPct val="120000"/>
                </a:lnSpc>
              </a:pPr>
              <a:r>
                <a:rPr lang="zh-CN" altLang="zh-CN" sz="1600" b="1" dirty="0" smtClean="0">
                  <a:solidFill>
                    <a:schemeClr val="bg1"/>
                  </a:solidFill>
                  <a:latin typeface="微软雅黑" panose="020B0503020204020204" pitchFamily="34" charset="-122"/>
                  <a:ea typeface="微软雅黑" panose="020B0503020204020204" pitchFamily="34" charset="-122"/>
                </a:rPr>
                <a:t>大型飞机专项</a:t>
              </a:r>
              <a:endParaRPr lang="zh-CN" altLang="zh-CN" sz="1600" b="1" dirty="0">
                <a:solidFill>
                  <a:schemeClr val="bg1"/>
                </a:solidFill>
                <a:latin typeface="微软雅黑" pitchFamily="34" charset="-122"/>
                <a:ea typeface="微软雅黑" pitchFamily="34" charset="-122"/>
              </a:endParaRPr>
            </a:p>
          </p:txBody>
        </p:sp>
        <p:sp>
          <p:nvSpPr>
            <p:cNvPr id="7" name="文本2"/>
            <p:cNvSpPr>
              <a:spLocks noChangeArrowheads="1"/>
            </p:cNvSpPr>
            <p:nvPr/>
          </p:nvSpPr>
          <p:spPr bwMode="auto">
            <a:xfrm>
              <a:off x="4991553" y="3677457"/>
              <a:ext cx="4433890" cy="802638"/>
            </a:xfrm>
            <a:prstGeom prst="roundRect">
              <a:avLst>
                <a:gd name="adj" fmla="val 11505"/>
              </a:avLst>
            </a:prstGeom>
            <a:noFill/>
            <a:ln w="28575">
              <a:solidFill>
                <a:schemeClr val="bg1">
                  <a:lumMod val="75000"/>
                </a:schemeClr>
              </a:solidFill>
              <a:round/>
              <a:headEnd/>
              <a:tailEnd/>
            </a:ln>
          </p:spPr>
          <p:txBody>
            <a:bodyPr lIns="62111" tIns="31055" rIns="62111" bIns="31055" anchor="ctr"/>
            <a:lstStyle/>
            <a:p>
              <a:pPr marL="342900" indent="-342900" algn="ctr">
                <a:lnSpc>
                  <a:spcPct val="150000"/>
                </a:lnSpc>
              </a:pP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每个项目一次性给予</a:t>
              </a:r>
              <a:r>
                <a:rPr lang="en-US" altLang="zh-CN" sz="1800" b="1" dirty="0" smtClean="0">
                  <a:solidFill>
                    <a:schemeClr val="accent1">
                      <a:lumMod val="50000"/>
                    </a:schemeClr>
                  </a:solidFill>
                  <a:latin typeface="微软雅黑" panose="020B0503020204020204" pitchFamily="34" charset="-122"/>
                  <a:ea typeface="微软雅黑" panose="020B0503020204020204" pitchFamily="34" charset="-122"/>
                </a:rPr>
                <a:t>800</a:t>
              </a:r>
              <a:r>
                <a:rPr lang="zh-CN" altLang="zh-CN" sz="1800" b="1" dirty="0" smtClean="0">
                  <a:solidFill>
                    <a:schemeClr val="accent1">
                      <a:lumMod val="50000"/>
                    </a:schemeClr>
                  </a:solidFill>
                  <a:latin typeface="微软雅黑" panose="020B0503020204020204" pitchFamily="34" charset="-122"/>
                  <a:ea typeface="微软雅黑" panose="020B0503020204020204" pitchFamily="34" charset="-122"/>
                </a:rPr>
                <a:t>万元</a:t>
              </a: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的补助</a:t>
              </a:r>
            </a:p>
          </p:txBody>
        </p:sp>
        <p:sp>
          <p:nvSpPr>
            <p:cNvPr id="8" name="标题2"/>
            <p:cNvSpPr>
              <a:spLocks noChangeArrowheads="1"/>
            </p:cNvSpPr>
            <p:nvPr/>
          </p:nvSpPr>
          <p:spPr bwMode="auto">
            <a:xfrm>
              <a:off x="3809189" y="3677457"/>
              <a:ext cx="1070157" cy="802638"/>
            </a:xfrm>
            <a:prstGeom prst="roundRect">
              <a:avLst>
                <a:gd name="adj" fmla="val 11921"/>
              </a:avLst>
            </a:prstGeom>
            <a:solidFill>
              <a:schemeClr val="accent3"/>
            </a:solidFill>
            <a:ln w="25400">
              <a:noFill/>
              <a:round/>
              <a:headEnd/>
              <a:tailEnd/>
            </a:ln>
          </p:spPr>
          <p:txBody>
            <a:bodyPr lIns="62111" tIns="31055" rIns="62111" bIns="31055" anchor="ctr"/>
            <a:lstStyle/>
            <a:p>
              <a:pPr algn="ctr">
                <a:lnSpc>
                  <a:spcPct val="120000"/>
                </a:lnSpc>
              </a:pPr>
              <a:r>
                <a:rPr lang="zh-CN" altLang="zh-CN" sz="1600" b="1" dirty="0" smtClean="0">
                  <a:solidFill>
                    <a:schemeClr val="bg1"/>
                  </a:solidFill>
                  <a:latin typeface="微软雅黑" panose="020B0503020204020204" pitchFamily="34" charset="-122"/>
                  <a:ea typeface="微软雅黑" panose="020B0503020204020204" pitchFamily="34" charset="-122"/>
                </a:rPr>
                <a:t>航空发动机专项</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9" name="文本3"/>
            <p:cNvSpPr>
              <a:spLocks noChangeArrowheads="1"/>
            </p:cNvSpPr>
            <p:nvPr/>
          </p:nvSpPr>
          <p:spPr bwMode="auto">
            <a:xfrm>
              <a:off x="4991554" y="4758547"/>
              <a:ext cx="4433891" cy="802638"/>
            </a:xfrm>
            <a:prstGeom prst="roundRect">
              <a:avLst>
                <a:gd name="adj" fmla="val 11505"/>
              </a:avLst>
            </a:prstGeom>
            <a:noFill/>
            <a:ln w="28575">
              <a:solidFill>
                <a:schemeClr val="bg1">
                  <a:lumMod val="75000"/>
                </a:schemeClr>
              </a:solidFill>
              <a:round/>
              <a:headEnd/>
              <a:tailEnd/>
            </a:ln>
          </p:spPr>
          <p:txBody>
            <a:bodyPr lIns="62111" tIns="31055" rIns="62111" bIns="31055" anchor="ctr"/>
            <a:lstStyle/>
            <a:p>
              <a:pPr marL="342900" indent="-342900" algn="ctr">
                <a:lnSpc>
                  <a:spcPct val="150000"/>
                </a:lnSpc>
              </a:pP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每个项目一次性</a:t>
              </a:r>
              <a:r>
                <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rPr>
                <a:t> </a:t>
              </a: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给予</a:t>
              </a:r>
              <a:r>
                <a:rPr lang="en-US" altLang="zh-CN" sz="1800" b="1" dirty="0" smtClean="0">
                  <a:solidFill>
                    <a:schemeClr val="accent1">
                      <a:lumMod val="50000"/>
                    </a:schemeClr>
                  </a:solidFill>
                  <a:latin typeface="微软雅黑" panose="020B0503020204020204" pitchFamily="34" charset="-122"/>
                  <a:ea typeface="微软雅黑" panose="020B0503020204020204" pitchFamily="34" charset="-122"/>
                </a:rPr>
                <a:t>500</a:t>
              </a:r>
              <a:r>
                <a:rPr lang="zh-CN" altLang="zh-CN" sz="1800" b="1" dirty="0" smtClean="0">
                  <a:solidFill>
                    <a:schemeClr val="accent1">
                      <a:lumMod val="50000"/>
                    </a:schemeClr>
                  </a:solidFill>
                  <a:latin typeface="微软雅黑" panose="020B0503020204020204" pitchFamily="34" charset="-122"/>
                  <a:ea typeface="微软雅黑" panose="020B0503020204020204" pitchFamily="34" charset="-122"/>
                </a:rPr>
                <a:t>万元</a:t>
              </a:r>
              <a:r>
                <a:rPr lang="zh-CN" altLang="zh-CN" sz="1800" dirty="0" smtClean="0">
                  <a:solidFill>
                    <a:schemeClr val="accent1">
                      <a:lumMod val="50000"/>
                    </a:schemeClr>
                  </a:solidFill>
                  <a:latin typeface="微软雅黑" panose="020B0503020204020204" pitchFamily="34" charset="-122"/>
                  <a:ea typeface="微软雅黑" panose="020B0503020204020204" pitchFamily="34" charset="-122"/>
                </a:rPr>
                <a:t>的补助</a:t>
              </a:r>
              <a:endParaRPr lang="en-US" altLang="zh-CN" sz="1800" dirty="0" smtClean="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标题3"/>
            <p:cNvSpPr>
              <a:spLocks noChangeArrowheads="1"/>
            </p:cNvSpPr>
            <p:nvPr/>
          </p:nvSpPr>
          <p:spPr bwMode="auto">
            <a:xfrm>
              <a:off x="3795807" y="4758547"/>
              <a:ext cx="1070157" cy="802638"/>
            </a:xfrm>
            <a:prstGeom prst="roundRect">
              <a:avLst>
                <a:gd name="adj" fmla="val 11921"/>
              </a:avLst>
            </a:prstGeom>
            <a:solidFill>
              <a:srgbClr val="0070C0"/>
            </a:solidFill>
            <a:ln w="25400">
              <a:noFill/>
              <a:round/>
              <a:headEnd/>
              <a:tailEnd/>
            </a:ln>
          </p:spPr>
          <p:txBody>
            <a:bodyPr lIns="62111" tIns="31055" rIns="62111" bIns="31055" anchor="ctr"/>
            <a:lstStyle/>
            <a:p>
              <a:pPr algn="ctr">
                <a:lnSpc>
                  <a:spcPct val="120000"/>
                </a:lnSpc>
              </a:pPr>
              <a:r>
                <a:rPr lang="zh-CN" altLang="zh-CN" sz="1600" b="1" dirty="0" smtClean="0">
                  <a:solidFill>
                    <a:schemeClr val="bg1"/>
                  </a:solidFill>
                  <a:latin typeface="微软雅黑" panose="020B0503020204020204" pitchFamily="34" charset="-122"/>
                  <a:ea typeface="微软雅黑" panose="020B0503020204020204" pitchFamily="34" charset="-122"/>
                </a:rPr>
                <a:t>燃气轮机专项</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13" name="标题2"/>
            <p:cNvSpPr>
              <a:spLocks noChangeArrowheads="1"/>
            </p:cNvSpPr>
            <p:nvPr/>
          </p:nvSpPr>
          <p:spPr bwMode="auto">
            <a:xfrm>
              <a:off x="1594612" y="3570843"/>
              <a:ext cx="1217614" cy="895350"/>
            </a:xfrm>
            <a:prstGeom prst="roundRect">
              <a:avLst>
                <a:gd name="adj" fmla="val 11921"/>
              </a:avLst>
            </a:prstGeom>
            <a:solidFill>
              <a:schemeClr val="accent1">
                <a:lumMod val="75000"/>
              </a:schemeClr>
            </a:solidFill>
            <a:ln w="25400">
              <a:noFill/>
              <a:round/>
              <a:headEnd/>
              <a:tailEnd/>
            </a:ln>
          </p:spPr>
          <p:txBody>
            <a:bodyPr lIns="62111" tIns="31055" rIns="62111" bIns="31055" anchor="ctr"/>
            <a:lstStyle/>
            <a:p>
              <a:pPr algn="ctr">
                <a:lnSpc>
                  <a:spcPct val="120000"/>
                </a:lnSpc>
              </a:pPr>
              <a:r>
                <a:rPr lang="zh-CN" altLang="en-US" sz="1800" b="1" dirty="0" smtClean="0">
                  <a:solidFill>
                    <a:schemeClr val="bg1"/>
                  </a:solidFill>
                  <a:latin typeface="微软雅黑" panose="020B0503020204020204" pitchFamily="34" charset="-122"/>
                  <a:ea typeface="微软雅黑" panose="020B0503020204020204" pitchFamily="34" charset="-122"/>
                </a:rPr>
                <a:t>国家专项研制任务补助</a:t>
              </a:r>
              <a:endParaRPr lang="zh-CN" altLang="zh-CN" sz="1800" b="1" dirty="0">
                <a:solidFill>
                  <a:schemeClr val="bg1"/>
                </a:solidFill>
                <a:latin typeface="微软雅黑" pitchFamily="34" charset="-122"/>
                <a:ea typeface="微软雅黑" pitchFamily="34" charset="-122"/>
              </a:endParaRPr>
            </a:p>
          </p:txBody>
        </p:sp>
      </p:grpSp>
      <p:sp>
        <p:nvSpPr>
          <p:cNvPr id="18"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（三）强化资金保障</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（三）强化资金保障</a:t>
            </a:r>
            <a:endParaRPr lang="en-US" altLang="en-US" sz="2600" dirty="0">
              <a:solidFill>
                <a:schemeClr val="bg1"/>
              </a:solidFill>
              <a:cs typeface="华文宋体" panose="02010600040101010101" charset="-122"/>
            </a:endParaRPr>
          </a:p>
        </p:txBody>
      </p:sp>
      <p:sp>
        <p:nvSpPr>
          <p:cNvPr id="24" name="矩形 23"/>
          <p:cNvSpPr/>
          <p:nvPr/>
        </p:nvSpPr>
        <p:spPr>
          <a:xfrm>
            <a:off x="112396" y="848908"/>
            <a:ext cx="11953122" cy="1569660"/>
          </a:xfrm>
          <a:prstGeom prst="rect">
            <a:avLst/>
          </a:prstGeom>
        </p:spPr>
        <p:txBody>
          <a:bodyPr wrap="square">
            <a:spAutoFit/>
          </a:bodyPr>
          <a:lstStyle/>
          <a:p>
            <a:pPr marL="536575" indent="-536575">
              <a:lnSpc>
                <a:spcPct val="200000"/>
              </a:lnSpc>
              <a:buFont typeface="Wingdings" pitchFamily="2" charset="2"/>
              <a:buChar char="p"/>
            </a:pPr>
            <a:r>
              <a:rPr lang="zh-CN" altLang="en-US" sz="2400" b="1" dirty="0" smtClean="0">
                <a:solidFill>
                  <a:schemeClr val="accent1">
                    <a:lumMod val="50000"/>
                  </a:schemeClr>
                </a:solidFill>
                <a:latin typeface="微软雅黑" pitchFamily="34" charset="-122"/>
                <a:ea typeface="微软雅黑" pitchFamily="34" charset="-122"/>
              </a:rPr>
              <a:t>根据</a:t>
            </a:r>
            <a:r>
              <a:rPr lang="en-US" altLang="zh-CN" sz="2400" b="1" dirty="0" smtClean="0">
                <a:solidFill>
                  <a:schemeClr val="accent1">
                    <a:lumMod val="50000"/>
                  </a:schemeClr>
                </a:solidFill>
                <a:latin typeface="微软雅黑" pitchFamily="34" charset="-122"/>
                <a:ea typeface="微软雅黑" pitchFamily="34" charset="-122"/>
              </a:rPr>
              <a:t>《</a:t>
            </a:r>
            <a:r>
              <a:rPr lang="zh-CN" altLang="zh-CN" sz="2400" b="1" dirty="0" smtClean="0">
                <a:solidFill>
                  <a:schemeClr val="accent1">
                    <a:lumMod val="50000"/>
                  </a:schemeClr>
                </a:solidFill>
                <a:latin typeface="微软雅黑" pitchFamily="34" charset="-122"/>
                <a:ea typeface="微软雅黑" pitchFamily="34" charset="-122"/>
              </a:rPr>
              <a:t>关于创新要素供给培育产业生态提升国家中心城市产业能级若干政策措施的意见》</a:t>
            </a:r>
            <a:r>
              <a:rPr lang="en-US" altLang="zh-CN" sz="2400" b="1" dirty="0" smtClean="0">
                <a:solidFill>
                  <a:schemeClr val="accent1">
                    <a:lumMod val="50000"/>
                  </a:schemeClr>
                </a:solidFill>
                <a:latin typeface="微软雅黑" pitchFamily="34" charset="-122"/>
                <a:ea typeface="微软雅黑" pitchFamily="34" charset="-122"/>
              </a:rPr>
              <a:t>(</a:t>
            </a:r>
            <a:r>
              <a:rPr lang="zh-CN" altLang="zh-CN" sz="2400" b="1" dirty="0" smtClean="0">
                <a:solidFill>
                  <a:schemeClr val="accent1">
                    <a:lumMod val="50000"/>
                  </a:schemeClr>
                </a:solidFill>
                <a:latin typeface="微软雅黑" pitchFamily="34" charset="-122"/>
                <a:ea typeface="微软雅黑" pitchFamily="34" charset="-122"/>
              </a:rPr>
              <a:t>成委发〔</a:t>
            </a:r>
            <a:r>
              <a:rPr lang="en-US" altLang="zh-CN" sz="2400" b="1" dirty="0" smtClean="0">
                <a:solidFill>
                  <a:schemeClr val="accent1">
                    <a:lumMod val="50000"/>
                  </a:schemeClr>
                </a:solidFill>
                <a:latin typeface="微软雅黑" pitchFamily="34" charset="-122"/>
                <a:ea typeface="微软雅黑" pitchFamily="34" charset="-122"/>
              </a:rPr>
              <a:t>2017</a:t>
            </a:r>
            <a:r>
              <a:rPr lang="zh-CN" altLang="zh-CN" sz="2400" b="1" dirty="0" smtClean="0">
                <a:solidFill>
                  <a:schemeClr val="accent1">
                    <a:lumMod val="50000"/>
                  </a:schemeClr>
                </a:solidFill>
                <a:latin typeface="微软雅黑" pitchFamily="34" charset="-122"/>
                <a:ea typeface="微软雅黑" pitchFamily="34" charset="-122"/>
              </a:rPr>
              <a:t>〕</a:t>
            </a:r>
            <a:r>
              <a:rPr lang="en-US" altLang="zh-CN" sz="2400" b="1" dirty="0" smtClean="0">
                <a:solidFill>
                  <a:schemeClr val="accent1">
                    <a:lumMod val="50000"/>
                  </a:schemeClr>
                </a:solidFill>
                <a:latin typeface="微软雅黑" pitchFamily="34" charset="-122"/>
                <a:ea typeface="微软雅黑" pitchFamily="34" charset="-122"/>
              </a:rPr>
              <a:t>23</a:t>
            </a:r>
            <a:r>
              <a:rPr lang="zh-CN" altLang="zh-CN" sz="2400" b="1" dirty="0" smtClean="0">
                <a:solidFill>
                  <a:schemeClr val="accent1">
                    <a:lumMod val="50000"/>
                  </a:schemeClr>
                </a:solidFill>
                <a:latin typeface="微软雅黑" pitchFamily="34" charset="-122"/>
                <a:ea typeface="微软雅黑" pitchFamily="34" charset="-122"/>
              </a:rPr>
              <a:t>号</a:t>
            </a:r>
            <a:r>
              <a:rPr lang="en-US" altLang="zh-CN" sz="2400" b="1" dirty="0" smtClean="0">
                <a:solidFill>
                  <a:schemeClr val="accent1">
                    <a:lumMod val="50000"/>
                  </a:schemeClr>
                </a:solidFill>
                <a:latin typeface="微软雅黑" pitchFamily="34" charset="-122"/>
                <a:ea typeface="微软雅黑" pitchFamily="34" charset="-122"/>
              </a:rPr>
              <a:t>)</a:t>
            </a:r>
            <a:r>
              <a:rPr lang="zh-CN" altLang="en-US" sz="2400" b="1" dirty="0" smtClean="0">
                <a:solidFill>
                  <a:schemeClr val="accent1">
                    <a:lumMod val="50000"/>
                  </a:schemeClr>
                </a:solidFill>
                <a:latin typeface="微软雅黑" pitchFamily="34" charset="-122"/>
                <a:ea typeface="微软雅黑" pitchFamily="34" charset="-122"/>
              </a:rPr>
              <a:t>、</a:t>
            </a:r>
            <a:r>
              <a:rPr lang="zh-CN" altLang="zh-CN" sz="2400" b="1" dirty="0" smtClean="0">
                <a:solidFill>
                  <a:schemeClr val="accent1">
                    <a:lumMod val="50000"/>
                  </a:schemeClr>
                </a:solidFill>
                <a:latin typeface="微软雅黑" pitchFamily="34" charset="-122"/>
                <a:ea typeface="微软雅黑" pitchFamily="34" charset="-122"/>
              </a:rPr>
              <a:t>项目申报指南成经信财（成经信财〔</a:t>
            </a:r>
            <a:r>
              <a:rPr lang="en-US" altLang="zh-CN" sz="2400" b="1" dirty="0" smtClean="0">
                <a:solidFill>
                  <a:schemeClr val="accent1">
                    <a:lumMod val="50000"/>
                  </a:schemeClr>
                </a:solidFill>
                <a:latin typeface="微软雅黑" pitchFamily="34" charset="-122"/>
                <a:ea typeface="微软雅黑" pitchFamily="34" charset="-122"/>
              </a:rPr>
              <a:t>2017</a:t>
            </a:r>
            <a:r>
              <a:rPr lang="zh-CN" altLang="zh-CN" sz="2400" b="1" dirty="0" smtClean="0">
                <a:solidFill>
                  <a:schemeClr val="accent1">
                    <a:lumMod val="50000"/>
                  </a:schemeClr>
                </a:solidFill>
                <a:latin typeface="微软雅黑" pitchFamily="34" charset="-122"/>
                <a:ea typeface="微软雅黑" pitchFamily="34" charset="-122"/>
              </a:rPr>
              <a:t>〕</a:t>
            </a:r>
            <a:r>
              <a:rPr lang="en-US" altLang="zh-CN" sz="2400" b="1" dirty="0" smtClean="0">
                <a:solidFill>
                  <a:schemeClr val="accent1">
                    <a:lumMod val="50000"/>
                  </a:schemeClr>
                </a:solidFill>
                <a:latin typeface="微软雅黑" pitchFamily="34" charset="-122"/>
                <a:ea typeface="微软雅黑" pitchFamily="34" charset="-122"/>
              </a:rPr>
              <a:t>89</a:t>
            </a:r>
            <a:r>
              <a:rPr lang="zh-CN" altLang="zh-CN" sz="2400" b="1" dirty="0" smtClean="0">
                <a:solidFill>
                  <a:schemeClr val="accent1">
                    <a:lumMod val="50000"/>
                  </a:schemeClr>
                </a:solidFill>
                <a:latin typeface="微软雅黑" pitchFamily="34" charset="-122"/>
                <a:ea typeface="微软雅黑" pitchFamily="34" charset="-122"/>
              </a:rPr>
              <a:t>号）</a:t>
            </a:r>
            <a:endParaRPr lang="zh-CN" altLang="en-US" sz="2400" b="1" dirty="0" smtClean="0">
              <a:solidFill>
                <a:schemeClr val="accent1">
                  <a:lumMod val="50000"/>
                </a:schemeClr>
              </a:solidFill>
              <a:latin typeface="微软雅黑" pitchFamily="34" charset="-122"/>
              <a:ea typeface="微软雅黑" pitchFamily="34" charset="-122"/>
            </a:endParaRPr>
          </a:p>
        </p:txBody>
      </p:sp>
      <p:grpSp>
        <p:nvGrpSpPr>
          <p:cNvPr id="28" name="组合 27"/>
          <p:cNvGrpSpPr/>
          <p:nvPr/>
        </p:nvGrpSpPr>
        <p:grpSpPr>
          <a:xfrm>
            <a:off x="504760" y="2383225"/>
            <a:ext cx="11685653" cy="4258434"/>
            <a:chOff x="665918" y="2397739"/>
            <a:chExt cx="11685653" cy="4258434"/>
          </a:xfrm>
        </p:grpSpPr>
        <p:sp>
          <p:nvSpPr>
            <p:cNvPr id="8" name="矩形 7"/>
            <p:cNvSpPr/>
            <p:nvPr/>
          </p:nvSpPr>
          <p:spPr>
            <a:xfrm>
              <a:off x="665918" y="4787116"/>
              <a:ext cx="3786214" cy="1632755"/>
            </a:xfrm>
            <a:prstGeom prst="rect">
              <a:avLst/>
            </a:prstGeom>
          </p:spPr>
          <p:txBody>
            <a:bodyPr wrap="square">
              <a:spAutoFit/>
            </a:bodyPr>
            <a:lstStyle/>
            <a:p>
              <a:pPr algn="r">
                <a:lnSpc>
                  <a:spcPct val="130000"/>
                </a:lnSpc>
                <a:spcBef>
                  <a:spcPct val="0"/>
                </a:spcBef>
              </a:pPr>
              <a:r>
                <a:rPr lang="zh-CN" altLang="zh-CN" b="1" dirty="0" smtClean="0">
                  <a:solidFill>
                    <a:srgbClr val="36C7E1"/>
                  </a:solidFill>
                  <a:latin typeface="微软雅黑" pitchFamily="34" charset="-122"/>
                  <a:ea typeface="微软雅黑" pitchFamily="34" charset="-122"/>
                  <a:cs typeface="Arial" panose="020B0604020202020204" pitchFamily="34" charset="0"/>
                </a:rPr>
                <a:t>企业协作配套奖励</a:t>
              </a:r>
              <a:endParaRPr lang="en-US" altLang="zh-CN" b="1" dirty="0">
                <a:solidFill>
                  <a:srgbClr val="36C7E1"/>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相互采购产品给予</a:t>
              </a:r>
              <a:r>
                <a:rPr lang="zh-CN" altLang="en-US" sz="1400" dirty="0" smtClean="0">
                  <a:solidFill>
                    <a:schemeClr val="accent1">
                      <a:lumMod val="50000"/>
                    </a:schemeClr>
                  </a:solidFill>
                  <a:latin typeface="微软雅黑" pitchFamily="34" charset="-122"/>
                  <a:ea typeface="微软雅黑" pitchFamily="34" charset="-122"/>
                </a:rPr>
                <a:t>单户</a:t>
              </a:r>
              <a:r>
                <a:rPr lang="zh-CN" altLang="zh-CN" sz="1400" dirty="0" smtClean="0">
                  <a:solidFill>
                    <a:schemeClr val="accent1">
                      <a:lumMod val="50000"/>
                    </a:schemeClr>
                  </a:solidFill>
                  <a:latin typeface="微软雅黑" pitchFamily="34" charset="-122"/>
                  <a:ea typeface="微软雅黑" pitchFamily="34" charset="-122"/>
                </a:rPr>
                <a:t>采购方</a:t>
              </a:r>
              <a:r>
                <a:rPr lang="zh-CN" altLang="en-US" sz="1400" dirty="0" smtClean="0">
                  <a:solidFill>
                    <a:schemeClr val="accent1">
                      <a:lumMod val="50000"/>
                    </a:schemeClr>
                  </a:solidFill>
                  <a:latin typeface="微软雅黑" pitchFamily="34" charset="-122"/>
                  <a:ea typeface="微软雅黑" pitchFamily="34" charset="-122"/>
                </a:rPr>
                <a:t>的</a:t>
              </a:r>
              <a:r>
                <a:rPr lang="zh-CN" altLang="zh-CN" sz="1400" dirty="0" smtClean="0">
                  <a:solidFill>
                    <a:schemeClr val="accent1">
                      <a:lumMod val="50000"/>
                    </a:schemeClr>
                  </a:solidFill>
                  <a:latin typeface="微软雅黑" pitchFamily="34" charset="-122"/>
                  <a:ea typeface="微软雅黑" pitchFamily="34" charset="-122"/>
                </a:rPr>
                <a:t>采购额</a:t>
              </a:r>
              <a:r>
                <a:rPr lang="en-US" altLang="zh-CN" sz="1400" dirty="0" smtClean="0">
                  <a:solidFill>
                    <a:schemeClr val="accent1">
                      <a:lumMod val="50000"/>
                    </a:schemeClr>
                  </a:solidFill>
                  <a:latin typeface="微软雅黑" pitchFamily="34" charset="-122"/>
                  <a:ea typeface="微软雅黑" pitchFamily="34" charset="-122"/>
                </a:rPr>
                <a:t>5%</a:t>
              </a:r>
              <a:r>
                <a:rPr lang="zh-CN" altLang="zh-CN" sz="1400" dirty="0" smtClean="0">
                  <a:solidFill>
                    <a:schemeClr val="accent1">
                      <a:lumMod val="50000"/>
                    </a:schemeClr>
                  </a:solidFill>
                  <a:latin typeface="微软雅黑" pitchFamily="34" charset="-122"/>
                  <a:ea typeface="微软雅黑" pitchFamily="34" charset="-122"/>
                </a:rPr>
                <a:t>奖励</a:t>
              </a:r>
              <a:r>
                <a:rPr lang="zh-CN" altLang="en-US"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最高</a:t>
              </a:r>
              <a:r>
                <a:rPr lang="en-US" altLang="zh-CN" sz="1400" dirty="0" smtClean="0">
                  <a:solidFill>
                    <a:schemeClr val="accent1">
                      <a:lumMod val="50000"/>
                    </a:schemeClr>
                  </a:solidFill>
                  <a:latin typeface="微软雅黑" pitchFamily="34" charset="-122"/>
                  <a:ea typeface="微软雅黑" pitchFamily="34" charset="-122"/>
                </a:rPr>
                <a:t>100</a:t>
              </a:r>
              <a:r>
                <a:rPr lang="zh-CN" altLang="zh-CN" sz="1400" dirty="0" smtClean="0">
                  <a:solidFill>
                    <a:schemeClr val="accent1">
                      <a:lumMod val="50000"/>
                    </a:schemeClr>
                  </a:solidFill>
                  <a:latin typeface="微软雅黑" pitchFamily="34" charset="-122"/>
                  <a:ea typeface="微软雅黑" pitchFamily="34" charset="-122"/>
                </a:rPr>
                <a:t>万元</a:t>
              </a:r>
              <a:endParaRPr lang="en-US" altLang="zh-CN" sz="1400" dirty="0" smtClean="0">
                <a:solidFill>
                  <a:schemeClr val="accent1">
                    <a:lumMod val="50000"/>
                  </a:schemeClr>
                </a:solidFill>
                <a:latin typeface="微软雅黑" pitchFamily="34" charset="-122"/>
                <a:ea typeface="微软雅黑" pitchFamily="34" charset="-122"/>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其他法人单位采购我市企业产品</a:t>
              </a:r>
              <a:r>
                <a:rPr lang="zh-CN" altLang="en-US"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给予采购方采购额</a:t>
              </a:r>
              <a:r>
                <a:rPr lang="en-US" altLang="zh-CN" sz="1400" dirty="0" smtClean="0">
                  <a:solidFill>
                    <a:schemeClr val="accent1">
                      <a:lumMod val="50000"/>
                    </a:schemeClr>
                  </a:solidFill>
                  <a:latin typeface="微软雅黑" pitchFamily="34" charset="-122"/>
                  <a:ea typeface="微软雅黑" pitchFamily="34" charset="-122"/>
                </a:rPr>
                <a:t>1%</a:t>
              </a:r>
              <a:r>
                <a:rPr lang="zh-CN" altLang="zh-CN" sz="1400" dirty="0" smtClean="0">
                  <a:solidFill>
                    <a:schemeClr val="accent1">
                      <a:lumMod val="50000"/>
                    </a:schemeClr>
                  </a:solidFill>
                  <a:latin typeface="微软雅黑" pitchFamily="34" charset="-122"/>
                  <a:ea typeface="微软雅黑" pitchFamily="34" charset="-122"/>
                </a:rPr>
                <a:t>的奖励</a:t>
              </a:r>
              <a:r>
                <a:rPr lang="zh-CN" altLang="en-US"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最高</a:t>
              </a:r>
              <a:r>
                <a:rPr lang="en-US" altLang="zh-CN" sz="1400" dirty="0" smtClean="0">
                  <a:solidFill>
                    <a:schemeClr val="accent1">
                      <a:lumMod val="50000"/>
                    </a:schemeClr>
                  </a:solidFill>
                  <a:latin typeface="微软雅黑" pitchFamily="34" charset="-122"/>
                  <a:ea typeface="微软雅黑" pitchFamily="34" charset="-122"/>
                </a:rPr>
                <a:t>100</a:t>
              </a:r>
              <a:r>
                <a:rPr lang="zh-CN" altLang="zh-CN" sz="1400" dirty="0" smtClean="0">
                  <a:solidFill>
                    <a:schemeClr val="accent1">
                      <a:lumMod val="50000"/>
                    </a:schemeClr>
                  </a:solidFill>
                  <a:latin typeface="微软雅黑" pitchFamily="34" charset="-122"/>
                  <a:ea typeface="微软雅黑" pitchFamily="34" charset="-122"/>
                </a:rPr>
                <a:t>万</a:t>
              </a:r>
              <a:endParaRPr lang="en-US" altLang="zh-CN" sz="1400" dirty="0" smtClean="0">
                <a:solidFill>
                  <a:schemeClr val="accent1">
                    <a:lumMod val="50000"/>
                  </a:schemeClr>
                </a:solidFill>
                <a:latin typeface="微软雅黑" pitchFamily="34" charset="-122"/>
                <a:ea typeface="微软雅黑" pitchFamily="34" charset="-122"/>
              </a:endParaRPr>
            </a:p>
          </p:txBody>
        </p:sp>
        <p:sp>
          <p:nvSpPr>
            <p:cNvPr id="9" name="矩形 8"/>
            <p:cNvSpPr/>
            <p:nvPr/>
          </p:nvSpPr>
          <p:spPr>
            <a:xfrm>
              <a:off x="6227336" y="2408690"/>
              <a:ext cx="5972877" cy="1352678"/>
            </a:xfrm>
            <a:prstGeom prst="rect">
              <a:avLst/>
            </a:prstGeom>
          </p:spPr>
          <p:txBody>
            <a:bodyPr wrap="square">
              <a:spAutoFit/>
            </a:bodyPr>
            <a:lstStyle/>
            <a:p>
              <a:pPr>
                <a:lnSpc>
                  <a:spcPct val="130000"/>
                </a:lnSpc>
                <a:spcBef>
                  <a:spcPct val="0"/>
                </a:spcBef>
              </a:pPr>
              <a:r>
                <a:rPr lang="zh-CN" altLang="en-US" b="1" dirty="0" smtClean="0">
                  <a:solidFill>
                    <a:srgbClr val="499E46"/>
                  </a:solidFill>
                  <a:latin typeface="微软雅黑" pitchFamily="34" charset="-122"/>
                  <a:ea typeface="微软雅黑" pitchFamily="34" charset="-122"/>
                  <a:cs typeface="Arial" panose="020B0604020202020204" pitchFamily="34" charset="0"/>
                </a:rPr>
                <a:t>首台套销售奖励</a:t>
              </a:r>
              <a:endParaRPr lang="en-US" altLang="zh-CN" b="1" dirty="0">
                <a:solidFill>
                  <a:srgbClr val="499E46"/>
                </a:solidFill>
                <a:latin typeface="微软雅黑" pitchFamily="34" charset="-122"/>
                <a:ea typeface="微软雅黑" pitchFamily="34" charset="-122"/>
                <a:cs typeface="Arial" panose="020B0604020202020204" pitchFamily="34" charset="0"/>
              </a:endParaRPr>
            </a:p>
            <a:p>
              <a:pPr marL="174625" indent="-174625" algn="just" fontAlgn="base">
                <a:lnSpc>
                  <a:spcPct val="130000"/>
                </a:lnSpc>
                <a:spcBef>
                  <a:spcPct val="0"/>
                </a:spcBef>
                <a:spcAft>
                  <a:spcPct val="0"/>
                </a:spcAft>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最高奖励</a:t>
              </a:r>
              <a:r>
                <a:rPr lang="en-US" altLang="zh-CN" sz="1400" dirty="0" smtClean="0">
                  <a:solidFill>
                    <a:schemeClr val="accent1">
                      <a:lumMod val="50000"/>
                    </a:schemeClr>
                  </a:solidFill>
                  <a:latin typeface="微软雅黑" pitchFamily="34" charset="-122"/>
                  <a:ea typeface="微软雅黑" pitchFamily="34" charset="-122"/>
                </a:rPr>
                <a:t>250</a:t>
              </a:r>
              <a:r>
                <a:rPr lang="zh-CN" altLang="zh-CN" sz="1400" dirty="0" smtClean="0">
                  <a:solidFill>
                    <a:schemeClr val="accent1">
                      <a:lumMod val="50000"/>
                    </a:schemeClr>
                  </a:solidFill>
                  <a:latin typeface="微软雅黑" pitchFamily="34" charset="-122"/>
                  <a:ea typeface="微软雅黑" pitchFamily="34" charset="-122"/>
                </a:rPr>
                <a:t>万</a:t>
              </a:r>
              <a:endParaRPr lang="en-US" altLang="zh-CN" sz="1400" dirty="0" smtClean="0">
                <a:solidFill>
                  <a:schemeClr val="accent1">
                    <a:lumMod val="50000"/>
                  </a:schemeClr>
                </a:solidFill>
                <a:latin typeface="微软雅黑" pitchFamily="34" charset="-122"/>
                <a:ea typeface="微软雅黑" pitchFamily="34" charset="-122"/>
              </a:endParaRPr>
            </a:p>
            <a:p>
              <a:pPr marL="174625" indent="-174625" algn="just" fontAlgn="base">
                <a:lnSpc>
                  <a:spcPct val="130000"/>
                </a:lnSpc>
                <a:spcBef>
                  <a:spcPct val="0"/>
                </a:spcBef>
                <a:spcAft>
                  <a:spcPct val="0"/>
                </a:spcAft>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按年度实际销售总额的</a:t>
              </a:r>
              <a:r>
                <a:rPr lang="en-US" altLang="zh-CN" sz="1400" dirty="0" smtClean="0">
                  <a:solidFill>
                    <a:schemeClr val="accent1">
                      <a:lumMod val="50000"/>
                    </a:schemeClr>
                  </a:solidFill>
                  <a:latin typeface="微软雅黑" pitchFamily="34" charset="-122"/>
                  <a:ea typeface="微软雅黑" pitchFamily="34" charset="-122"/>
                </a:rPr>
                <a:t>10%</a:t>
              </a:r>
              <a:r>
                <a:rPr lang="zh-CN" altLang="zh-CN" sz="1400" dirty="0" smtClean="0">
                  <a:solidFill>
                    <a:schemeClr val="accent1">
                      <a:lumMod val="50000"/>
                    </a:schemeClr>
                  </a:solidFill>
                  <a:latin typeface="微软雅黑" pitchFamily="34" charset="-122"/>
                  <a:ea typeface="微软雅黑" pitchFamily="34" charset="-122"/>
                </a:rPr>
                <a:t>减去省奖励资金</a:t>
              </a:r>
              <a:r>
                <a:rPr lang="zh-CN" altLang="en-US" sz="1400" dirty="0" smtClean="0">
                  <a:solidFill>
                    <a:schemeClr val="accent1">
                      <a:lumMod val="50000"/>
                    </a:schemeClr>
                  </a:solidFill>
                  <a:latin typeface="微软雅黑" pitchFamily="34" charset="-122"/>
                  <a:ea typeface="微软雅黑" pitchFamily="34" charset="-122"/>
                </a:rPr>
                <a:t>补助（</a:t>
              </a:r>
              <a:r>
                <a:rPr lang="zh-CN" altLang="zh-CN" sz="1400" dirty="0" smtClean="0">
                  <a:solidFill>
                    <a:schemeClr val="accent1">
                      <a:lumMod val="50000"/>
                    </a:schemeClr>
                  </a:solidFill>
                  <a:latin typeface="微软雅黑" pitchFamily="34" charset="-122"/>
                  <a:ea typeface="微软雅黑" pitchFamily="34" charset="-122"/>
                </a:rPr>
                <a:t>销售额小于</a:t>
              </a:r>
              <a:r>
                <a:rPr lang="en-US" altLang="zh-CN" sz="1400" dirty="0" smtClean="0">
                  <a:solidFill>
                    <a:schemeClr val="accent1">
                      <a:lumMod val="50000"/>
                    </a:schemeClr>
                  </a:solidFill>
                  <a:latin typeface="微软雅黑" pitchFamily="34" charset="-122"/>
                  <a:ea typeface="微软雅黑" pitchFamily="34" charset="-122"/>
                </a:rPr>
                <a:t>2500</a:t>
              </a:r>
              <a:r>
                <a:rPr lang="zh-CN" altLang="zh-CN" sz="1400" dirty="0" smtClean="0">
                  <a:solidFill>
                    <a:schemeClr val="accent1">
                      <a:lumMod val="50000"/>
                    </a:schemeClr>
                  </a:solidFill>
                  <a:latin typeface="微软雅黑" pitchFamily="34" charset="-122"/>
                  <a:ea typeface="微软雅黑" pitchFamily="34" charset="-122"/>
                </a:rPr>
                <a:t>万元</a:t>
              </a:r>
              <a:r>
                <a:rPr lang="zh-CN" altLang="en-US" sz="1400" dirty="0" smtClean="0">
                  <a:solidFill>
                    <a:schemeClr val="accent1">
                      <a:lumMod val="50000"/>
                    </a:schemeClr>
                  </a:solidFill>
                  <a:latin typeface="微软雅黑" pitchFamily="34" charset="-122"/>
                  <a:ea typeface="微软雅黑" pitchFamily="34" charset="-122"/>
                </a:rPr>
                <a:t>）</a:t>
              </a:r>
              <a:endParaRPr lang="en-US" altLang="zh-CN" sz="1400" dirty="0" smtClean="0">
                <a:solidFill>
                  <a:schemeClr val="accent1">
                    <a:lumMod val="50000"/>
                  </a:schemeClr>
                </a:solidFill>
                <a:latin typeface="微软雅黑" pitchFamily="34" charset="-122"/>
                <a:ea typeface="微软雅黑" pitchFamily="34" charset="-122"/>
              </a:endParaRPr>
            </a:p>
            <a:p>
              <a:pPr marL="174625" indent="-174625" algn="just" fontAlgn="base">
                <a:lnSpc>
                  <a:spcPct val="130000"/>
                </a:lnSpc>
                <a:spcBef>
                  <a:spcPct val="0"/>
                </a:spcBef>
                <a:spcAft>
                  <a:spcPct val="0"/>
                </a:spcAft>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按照</a:t>
              </a:r>
              <a:r>
                <a:rPr lang="en-US" altLang="zh-CN" sz="1400" dirty="0" smtClean="0">
                  <a:solidFill>
                    <a:schemeClr val="accent1">
                      <a:lumMod val="50000"/>
                    </a:schemeClr>
                  </a:solidFill>
                  <a:latin typeface="微软雅黑" pitchFamily="34" charset="-122"/>
                  <a:ea typeface="微软雅黑" pitchFamily="34" charset="-122"/>
                </a:rPr>
                <a:t>250</a:t>
              </a:r>
              <a:r>
                <a:rPr lang="zh-CN" altLang="zh-CN" sz="1400" dirty="0" smtClean="0">
                  <a:solidFill>
                    <a:schemeClr val="accent1">
                      <a:lumMod val="50000"/>
                    </a:schemeClr>
                  </a:solidFill>
                  <a:latin typeface="微软雅黑" pitchFamily="34" charset="-122"/>
                  <a:ea typeface="微软雅黑" pitchFamily="34" charset="-122"/>
                </a:rPr>
                <a:t>万元减去省奖励资金</a:t>
              </a:r>
              <a:r>
                <a:rPr lang="zh-CN" altLang="en-US" sz="1400" dirty="0" smtClean="0">
                  <a:solidFill>
                    <a:schemeClr val="accent1">
                      <a:lumMod val="50000"/>
                    </a:schemeClr>
                  </a:solidFill>
                  <a:latin typeface="微软雅黑" pitchFamily="34" charset="-122"/>
                  <a:ea typeface="微软雅黑" pitchFamily="34" charset="-122"/>
                </a:rPr>
                <a:t>补助（</a:t>
              </a:r>
              <a:r>
                <a:rPr lang="zh-CN" altLang="zh-CN" sz="1400" dirty="0" smtClean="0">
                  <a:solidFill>
                    <a:schemeClr val="accent1">
                      <a:lumMod val="50000"/>
                    </a:schemeClr>
                  </a:solidFill>
                  <a:latin typeface="微软雅黑" pitchFamily="34" charset="-122"/>
                  <a:ea typeface="微软雅黑" pitchFamily="34" charset="-122"/>
                </a:rPr>
                <a:t>销售额大于</a:t>
              </a:r>
              <a:r>
                <a:rPr lang="en-US" altLang="zh-CN" sz="1400" dirty="0" smtClean="0">
                  <a:solidFill>
                    <a:schemeClr val="accent1">
                      <a:lumMod val="50000"/>
                    </a:schemeClr>
                  </a:solidFill>
                  <a:latin typeface="微软雅黑" pitchFamily="34" charset="-122"/>
                  <a:ea typeface="微软雅黑" pitchFamily="34" charset="-122"/>
                </a:rPr>
                <a:t>2500</a:t>
              </a:r>
              <a:r>
                <a:rPr lang="zh-CN" altLang="zh-CN" sz="1400" dirty="0" smtClean="0">
                  <a:solidFill>
                    <a:schemeClr val="accent1">
                      <a:lumMod val="50000"/>
                    </a:schemeClr>
                  </a:solidFill>
                  <a:latin typeface="微软雅黑" pitchFamily="34" charset="-122"/>
                  <a:ea typeface="微软雅黑" pitchFamily="34" charset="-122"/>
                </a:rPr>
                <a:t>万元</a:t>
              </a:r>
              <a:r>
                <a:rPr lang="zh-CN" altLang="en-US" sz="1400" dirty="0" smtClean="0">
                  <a:solidFill>
                    <a:schemeClr val="accent1">
                      <a:lumMod val="50000"/>
                    </a:schemeClr>
                  </a:solidFill>
                  <a:latin typeface="微软雅黑" pitchFamily="34" charset="-122"/>
                  <a:ea typeface="微软雅黑" pitchFamily="34" charset="-122"/>
                </a:rPr>
                <a:t>）</a:t>
              </a:r>
              <a:endParaRPr lang="en-US" altLang="zh-CN" sz="1400" dirty="0" smtClean="0">
                <a:solidFill>
                  <a:schemeClr val="accent1">
                    <a:lumMod val="50000"/>
                  </a:schemeClr>
                </a:solidFill>
                <a:latin typeface="微软雅黑" pitchFamily="34" charset="-122"/>
                <a:ea typeface="微软雅黑" pitchFamily="34" charset="-122"/>
              </a:endParaRPr>
            </a:p>
          </p:txBody>
        </p:sp>
        <p:sp>
          <p:nvSpPr>
            <p:cNvPr id="10" name="矩形 9"/>
            <p:cNvSpPr/>
            <p:nvPr/>
          </p:nvSpPr>
          <p:spPr>
            <a:xfrm>
              <a:off x="7192469" y="4033257"/>
              <a:ext cx="5159102" cy="1352678"/>
            </a:xfrm>
            <a:prstGeom prst="rect">
              <a:avLst/>
            </a:prstGeom>
          </p:spPr>
          <p:txBody>
            <a:bodyPr wrap="square">
              <a:spAutoFit/>
            </a:bodyPr>
            <a:lstStyle/>
            <a:p>
              <a:pPr>
                <a:lnSpc>
                  <a:spcPct val="130000"/>
                </a:lnSpc>
                <a:spcBef>
                  <a:spcPct val="0"/>
                </a:spcBef>
              </a:pPr>
              <a:r>
                <a:rPr lang="zh-CN" altLang="zh-CN" b="1" dirty="0" smtClean="0">
                  <a:solidFill>
                    <a:schemeClr val="tx2"/>
                  </a:solidFill>
                  <a:latin typeface="微软雅黑" pitchFamily="34" charset="-122"/>
                  <a:ea typeface="微软雅黑" pitchFamily="34" charset="-122"/>
                  <a:cs typeface="Arial" panose="020B0604020202020204" pitchFamily="34" charset="0"/>
                </a:rPr>
                <a:t>中心建设奖励</a:t>
              </a:r>
              <a:endParaRPr lang="en-US" altLang="zh-CN" b="1" dirty="0" smtClean="0">
                <a:solidFill>
                  <a:schemeClr val="tx2"/>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国家级企业技术中心、制造业创新中心、技术创新示范企业、中国质量奖、全国产业集群区域品牌建设示范区给予</a:t>
              </a:r>
              <a:r>
                <a:rPr lang="en-US" altLang="zh-CN" sz="1400" dirty="0" smtClean="0">
                  <a:solidFill>
                    <a:schemeClr val="accent1">
                      <a:lumMod val="50000"/>
                    </a:schemeClr>
                  </a:solidFill>
                  <a:latin typeface="微软雅黑" pitchFamily="34" charset="-122"/>
                  <a:ea typeface="微软雅黑" pitchFamily="34" charset="-122"/>
                </a:rPr>
                <a:t>300</a:t>
              </a:r>
              <a:r>
                <a:rPr lang="zh-CN" altLang="zh-CN" sz="1400" dirty="0" smtClean="0">
                  <a:solidFill>
                    <a:schemeClr val="accent1">
                      <a:lumMod val="50000"/>
                    </a:schemeClr>
                  </a:solidFill>
                  <a:latin typeface="微软雅黑" pitchFamily="34" charset="-122"/>
                  <a:ea typeface="微软雅黑" pitchFamily="34" charset="-122"/>
                </a:rPr>
                <a:t>万元的一次性奖励</a:t>
              </a:r>
              <a:endParaRPr lang="en-US" altLang="zh-CN" sz="1400" dirty="0">
                <a:solidFill>
                  <a:schemeClr val="accent1">
                    <a:lumMod val="50000"/>
                  </a:schemeClr>
                </a:solidFill>
                <a:latin typeface="微软雅黑" pitchFamily="34" charset="-122"/>
                <a:ea typeface="微软雅黑" pitchFamily="34" charset="-122"/>
              </a:endParaRPr>
            </a:p>
          </p:txBody>
        </p:sp>
        <p:sp>
          <p:nvSpPr>
            <p:cNvPr id="11" name="矩形 10"/>
            <p:cNvSpPr/>
            <p:nvPr/>
          </p:nvSpPr>
          <p:spPr>
            <a:xfrm>
              <a:off x="6952461" y="5583572"/>
              <a:ext cx="4920527" cy="1072601"/>
            </a:xfrm>
            <a:prstGeom prst="rect">
              <a:avLst/>
            </a:prstGeom>
          </p:spPr>
          <p:txBody>
            <a:bodyPr wrap="square">
              <a:spAutoFit/>
            </a:bodyPr>
            <a:lstStyle/>
            <a:p>
              <a:pPr>
                <a:lnSpc>
                  <a:spcPct val="130000"/>
                </a:lnSpc>
                <a:spcBef>
                  <a:spcPct val="0"/>
                </a:spcBef>
              </a:pPr>
              <a:r>
                <a:rPr lang="zh-CN" altLang="zh-CN" b="1" dirty="0" smtClean="0">
                  <a:solidFill>
                    <a:srgbClr val="F54B72"/>
                  </a:solidFill>
                  <a:latin typeface="微软雅黑" pitchFamily="34" charset="-122"/>
                  <a:ea typeface="微软雅黑" pitchFamily="34" charset="-122"/>
                  <a:cs typeface="Arial" panose="020B0604020202020204" pitchFamily="34" charset="0"/>
                </a:rPr>
                <a:t>支持企业融入全球产业核心供应链</a:t>
              </a:r>
              <a:endParaRPr lang="en-US" altLang="zh-CN" b="1" dirty="0" smtClean="0">
                <a:solidFill>
                  <a:srgbClr val="F54B72"/>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向世界</a:t>
              </a:r>
              <a:r>
                <a:rPr lang="en-US" altLang="zh-CN" sz="1400" dirty="0" smtClean="0">
                  <a:solidFill>
                    <a:schemeClr val="accent1">
                      <a:lumMod val="50000"/>
                    </a:schemeClr>
                  </a:solidFill>
                  <a:latin typeface="微软雅黑" pitchFamily="34" charset="-122"/>
                  <a:ea typeface="微软雅黑" pitchFamily="34" charset="-122"/>
                </a:rPr>
                <a:t>500</a:t>
              </a:r>
              <a:r>
                <a:rPr lang="zh-CN" altLang="zh-CN" sz="1400" dirty="0" smtClean="0">
                  <a:solidFill>
                    <a:schemeClr val="accent1">
                      <a:lumMod val="50000"/>
                    </a:schemeClr>
                  </a:solidFill>
                  <a:latin typeface="微软雅黑" pitchFamily="34" charset="-122"/>
                  <a:ea typeface="微软雅黑" pitchFamily="34" charset="-122"/>
                </a:rPr>
                <a:t>强企业提供产品、加工和服务，给予配套额的</a:t>
              </a:r>
              <a:r>
                <a:rPr lang="en-US" altLang="zh-CN" sz="1400" dirty="0" smtClean="0">
                  <a:solidFill>
                    <a:schemeClr val="accent1">
                      <a:lumMod val="50000"/>
                    </a:schemeClr>
                  </a:solidFill>
                  <a:latin typeface="微软雅黑" pitchFamily="34" charset="-122"/>
                  <a:ea typeface="微软雅黑" pitchFamily="34" charset="-122"/>
                </a:rPr>
                <a:t>2%</a:t>
              </a:r>
              <a:r>
                <a:rPr lang="zh-CN" altLang="en-US" sz="1400" dirty="0" smtClean="0">
                  <a:solidFill>
                    <a:schemeClr val="accent1">
                      <a:lumMod val="50000"/>
                    </a:schemeClr>
                  </a:solidFill>
                  <a:latin typeface="微软雅黑" pitchFamily="34" charset="-122"/>
                  <a:ea typeface="微软雅黑" pitchFamily="34" charset="-122"/>
                </a:rPr>
                <a:t>的</a:t>
              </a:r>
              <a:r>
                <a:rPr lang="zh-CN" altLang="zh-CN" sz="1400" dirty="0" smtClean="0">
                  <a:solidFill>
                    <a:schemeClr val="accent1">
                      <a:lumMod val="50000"/>
                    </a:schemeClr>
                  </a:solidFill>
                  <a:latin typeface="微软雅黑" pitchFamily="34" charset="-122"/>
                  <a:ea typeface="微软雅黑" pitchFamily="34" charset="-122"/>
                </a:rPr>
                <a:t>补助</a:t>
              </a:r>
              <a:r>
                <a:rPr lang="zh-CN" altLang="en-US"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最高</a:t>
              </a:r>
              <a:r>
                <a:rPr lang="en-US" altLang="zh-CN" sz="1400" dirty="0" smtClean="0">
                  <a:solidFill>
                    <a:schemeClr val="accent1">
                      <a:lumMod val="50000"/>
                    </a:schemeClr>
                  </a:solidFill>
                  <a:latin typeface="微软雅黑" pitchFamily="34" charset="-122"/>
                  <a:ea typeface="微软雅黑" pitchFamily="34" charset="-122"/>
                </a:rPr>
                <a:t>100</a:t>
              </a:r>
              <a:r>
                <a:rPr lang="zh-CN" altLang="zh-CN" sz="1400" dirty="0" smtClean="0">
                  <a:solidFill>
                    <a:schemeClr val="accent1">
                      <a:lumMod val="50000"/>
                    </a:schemeClr>
                  </a:solidFill>
                  <a:latin typeface="微软雅黑" pitchFamily="34" charset="-122"/>
                  <a:ea typeface="微软雅黑" pitchFamily="34" charset="-122"/>
                </a:rPr>
                <a:t>万元</a:t>
              </a:r>
              <a:endParaRPr lang="en-US" altLang="zh-CN" sz="1400" dirty="0">
                <a:solidFill>
                  <a:schemeClr val="accent1">
                    <a:lumMod val="50000"/>
                  </a:schemeClr>
                </a:solidFill>
                <a:latin typeface="微软雅黑" pitchFamily="34" charset="-122"/>
                <a:ea typeface="微软雅黑" pitchFamily="34" charset="-122"/>
              </a:endParaRPr>
            </a:p>
          </p:txBody>
        </p:sp>
        <p:grpSp>
          <p:nvGrpSpPr>
            <p:cNvPr id="27" name="组合 26"/>
            <p:cNvGrpSpPr/>
            <p:nvPr/>
          </p:nvGrpSpPr>
          <p:grpSpPr>
            <a:xfrm>
              <a:off x="3705328" y="2397739"/>
              <a:ext cx="3918653" cy="3746699"/>
              <a:chOff x="4166380" y="1786720"/>
              <a:chExt cx="3918653" cy="3746699"/>
            </a:xfrm>
          </p:grpSpPr>
          <p:grpSp>
            <p:nvGrpSpPr>
              <p:cNvPr id="12" name="Group 4"/>
              <p:cNvGrpSpPr>
                <a:grpSpLocks noChangeAspect="1"/>
              </p:cNvGrpSpPr>
              <p:nvPr/>
            </p:nvGrpSpPr>
            <p:grpSpPr bwMode="auto">
              <a:xfrm>
                <a:off x="4166380" y="1786720"/>
                <a:ext cx="3918653" cy="3746699"/>
                <a:chOff x="4803" y="-274"/>
                <a:chExt cx="3578" cy="3421"/>
              </a:xfrm>
            </p:grpSpPr>
            <p:sp>
              <p:nvSpPr>
                <p:cNvPr id="14" name="Freeform 5"/>
                <p:cNvSpPr>
                  <a:spLocks/>
                </p:cNvSpPr>
                <p:nvPr/>
              </p:nvSpPr>
              <p:spPr bwMode="auto">
                <a:xfrm>
                  <a:off x="5948" y="1023"/>
                  <a:ext cx="1308" cy="1312"/>
                </a:xfrm>
                <a:custGeom>
                  <a:avLst/>
                  <a:gdLst>
                    <a:gd name="T0" fmla="*/ 1059 w 1308"/>
                    <a:gd name="T1" fmla="*/ 0 h 1312"/>
                    <a:gd name="T2" fmla="*/ 250 w 1308"/>
                    <a:gd name="T3" fmla="*/ 0 h 1312"/>
                    <a:gd name="T4" fmla="*/ 0 w 1308"/>
                    <a:gd name="T5" fmla="*/ 811 h 1312"/>
                    <a:gd name="T6" fmla="*/ 653 w 1308"/>
                    <a:gd name="T7" fmla="*/ 1312 h 1312"/>
                    <a:gd name="T8" fmla="*/ 1308 w 1308"/>
                    <a:gd name="T9" fmla="*/ 811 h 1312"/>
                    <a:gd name="T10" fmla="*/ 1059 w 1308"/>
                    <a:gd name="T11" fmla="*/ 0 h 1312"/>
                  </a:gdLst>
                  <a:ahLst/>
                  <a:cxnLst>
                    <a:cxn ang="0">
                      <a:pos x="T0" y="T1"/>
                    </a:cxn>
                    <a:cxn ang="0">
                      <a:pos x="T2" y="T3"/>
                    </a:cxn>
                    <a:cxn ang="0">
                      <a:pos x="T4" y="T5"/>
                    </a:cxn>
                    <a:cxn ang="0">
                      <a:pos x="T6" y="T7"/>
                    </a:cxn>
                    <a:cxn ang="0">
                      <a:pos x="T8" y="T9"/>
                    </a:cxn>
                    <a:cxn ang="0">
                      <a:pos x="T10" y="T11"/>
                    </a:cxn>
                  </a:cxnLst>
                  <a:rect l="0" t="0" r="r" b="b"/>
                  <a:pathLst>
                    <a:path w="1308" h="1312">
                      <a:moveTo>
                        <a:pt x="1059" y="0"/>
                      </a:moveTo>
                      <a:lnTo>
                        <a:pt x="250" y="0"/>
                      </a:lnTo>
                      <a:lnTo>
                        <a:pt x="0" y="811"/>
                      </a:lnTo>
                      <a:lnTo>
                        <a:pt x="653" y="1312"/>
                      </a:lnTo>
                      <a:lnTo>
                        <a:pt x="1308" y="811"/>
                      </a:lnTo>
                      <a:lnTo>
                        <a:pt x="1059" y="0"/>
                      </a:lnTo>
                      <a:close/>
                    </a:path>
                  </a:pathLst>
                </a:custGeom>
                <a:solidFill>
                  <a:srgbClr val="DE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 name="Freeform 6"/>
                <p:cNvSpPr>
                  <a:spLocks/>
                </p:cNvSpPr>
                <p:nvPr/>
              </p:nvSpPr>
              <p:spPr bwMode="auto">
                <a:xfrm>
                  <a:off x="5948" y="1023"/>
                  <a:ext cx="1308" cy="1312"/>
                </a:xfrm>
                <a:custGeom>
                  <a:avLst/>
                  <a:gdLst>
                    <a:gd name="T0" fmla="*/ 1059 w 1308"/>
                    <a:gd name="T1" fmla="*/ 0 h 1312"/>
                    <a:gd name="T2" fmla="*/ 250 w 1308"/>
                    <a:gd name="T3" fmla="*/ 0 h 1312"/>
                    <a:gd name="T4" fmla="*/ 0 w 1308"/>
                    <a:gd name="T5" fmla="*/ 811 h 1312"/>
                    <a:gd name="T6" fmla="*/ 653 w 1308"/>
                    <a:gd name="T7" fmla="*/ 1312 h 1312"/>
                    <a:gd name="T8" fmla="*/ 1308 w 1308"/>
                    <a:gd name="T9" fmla="*/ 811 h 1312"/>
                    <a:gd name="T10" fmla="*/ 1059 w 1308"/>
                    <a:gd name="T11" fmla="*/ 0 h 1312"/>
                  </a:gdLst>
                  <a:ahLst/>
                  <a:cxnLst>
                    <a:cxn ang="0">
                      <a:pos x="T0" y="T1"/>
                    </a:cxn>
                    <a:cxn ang="0">
                      <a:pos x="T2" y="T3"/>
                    </a:cxn>
                    <a:cxn ang="0">
                      <a:pos x="T4" y="T5"/>
                    </a:cxn>
                    <a:cxn ang="0">
                      <a:pos x="T6" y="T7"/>
                    </a:cxn>
                    <a:cxn ang="0">
                      <a:pos x="T8" y="T9"/>
                    </a:cxn>
                    <a:cxn ang="0">
                      <a:pos x="T10" y="T11"/>
                    </a:cxn>
                  </a:cxnLst>
                  <a:rect l="0" t="0" r="r" b="b"/>
                  <a:pathLst>
                    <a:path w="1308" h="1312">
                      <a:moveTo>
                        <a:pt x="1059" y="0"/>
                      </a:moveTo>
                      <a:lnTo>
                        <a:pt x="250" y="0"/>
                      </a:lnTo>
                      <a:lnTo>
                        <a:pt x="0" y="811"/>
                      </a:lnTo>
                      <a:lnTo>
                        <a:pt x="653" y="1312"/>
                      </a:lnTo>
                      <a:lnTo>
                        <a:pt x="1308" y="811"/>
                      </a:lnTo>
                      <a:lnTo>
                        <a:pt x="10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 name="Freeform 7"/>
                <p:cNvSpPr>
                  <a:spLocks/>
                </p:cNvSpPr>
                <p:nvPr/>
              </p:nvSpPr>
              <p:spPr bwMode="auto">
                <a:xfrm>
                  <a:off x="6198" y="-274"/>
                  <a:ext cx="809" cy="1277"/>
                </a:xfrm>
                <a:custGeom>
                  <a:avLst/>
                  <a:gdLst>
                    <a:gd name="T0" fmla="*/ 0 w 809"/>
                    <a:gd name="T1" fmla="*/ 1277 h 1277"/>
                    <a:gd name="T2" fmla="*/ 403 w 809"/>
                    <a:gd name="T3" fmla="*/ 0 h 1277"/>
                    <a:gd name="T4" fmla="*/ 809 w 809"/>
                    <a:gd name="T5" fmla="*/ 1277 h 1277"/>
                    <a:gd name="T6" fmla="*/ 0 w 809"/>
                    <a:gd name="T7" fmla="*/ 1277 h 1277"/>
                  </a:gdLst>
                  <a:ahLst/>
                  <a:cxnLst>
                    <a:cxn ang="0">
                      <a:pos x="T0" y="T1"/>
                    </a:cxn>
                    <a:cxn ang="0">
                      <a:pos x="T2" y="T3"/>
                    </a:cxn>
                    <a:cxn ang="0">
                      <a:pos x="T4" y="T5"/>
                    </a:cxn>
                    <a:cxn ang="0">
                      <a:pos x="T6" y="T7"/>
                    </a:cxn>
                  </a:cxnLst>
                  <a:rect l="0" t="0" r="r" b="b"/>
                  <a:pathLst>
                    <a:path w="809" h="1277">
                      <a:moveTo>
                        <a:pt x="0" y="1277"/>
                      </a:moveTo>
                      <a:lnTo>
                        <a:pt x="403" y="0"/>
                      </a:lnTo>
                      <a:lnTo>
                        <a:pt x="809" y="1277"/>
                      </a:lnTo>
                      <a:lnTo>
                        <a:pt x="0" y="1277"/>
                      </a:lnTo>
                      <a:close/>
                    </a:path>
                  </a:pathLst>
                </a:custGeom>
                <a:solidFill>
                  <a:srgbClr val="49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792000" rIns="91440" bIns="45720" numCol="1" anchor="ctr" anchorCtr="1" compatLnSpc="1">
                  <a:prstTxWarp prst="textNoShape">
                    <a:avLst/>
                  </a:prstTxWarp>
                </a:bodyPr>
                <a:lstStyle/>
                <a:p>
                  <a:pPr algn="ctr"/>
                  <a:r>
                    <a:rPr lang="en-US" altLang="zh-CN" sz="4500" dirty="0" smtClean="0">
                      <a:solidFill>
                        <a:schemeClr val="bg1"/>
                      </a:solidFill>
                      <a:latin typeface="微软雅黑" pitchFamily="34" charset="-122"/>
                      <a:ea typeface="微软雅黑" pitchFamily="34" charset="-122"/>
                    </a:rPr>
                    <a:t>1</a:t>
                  </a:r>
                  <a:endParaRPr lang="zh-CN" altLang="en-US" sz="4500" dirty="0">
                    <a:solidFill>
                      <a:schemeClr val="bg1"/>
                    </a:solidFill>
                    <a:latin typeface="微软雅黑" pitchFamily="34" charset="-122"/>
                    <a:ea typeface="微软雅黑" pitchFamily="34" charset="-122"/>
                  </a:endParaRPr>
                </a:p>
              </p:txBody>
            </p:sp>
            <p:sp>
              <p:nvSpPr>
                <p:cNvPr id="17" name="Freeform 8"/>
                <p:cNvSpPr>
                  <a:spLocks/>
                </p:cNvSpPr>
                <p:nvPr/>
              </p:nvSpPr>
              <p:spPr bwMode="auto">
                <a:xfrm>
                  <a:off x="7028" y="1023"/>
                  <a:ext cx="1353" cy="811"/>
                </a:xfrm>
                <a:custGeom>
                  <a:avLst/>
                  <a:gdLst>
                    <a:gd name="T0" fmla="*/ 0 w 1353"/>
                    <a:gd name="T1" fmla="*/ 0 h 811"/>
                    <a:gd name="T2" fmla="*/ 1353 w 1353"/>
                    <a:gd name="T3" fmla="*/ 14 h 811"/>
                    <a:gd name="T4" fmla="*/ 249 w 1353"/>
                    <a:gd name="T5" fmla="*/ 811 h 811"/>
                    <a:gd name="T6" fmla="*/ 0 w 1353"/>
                    <a:gd name="T7" fmla="*/ 0 h 811"/>
                  </a:gdLst>
                  <a:ahLst/>
                  <a:cxnLst>
                    <a:cxn ang="0">
                      <a:pos x="T0" y="T1"/>
                    </a:cxn>
                    <a:cxn ang="0">
                      <a:pos x="T2" y="T3"/>
                    </a:cxn>
                    <a:cxn ang="0">
                      <a:pos x="T4" y="T5"/>
                    </a:cxn>
                    <a:cxn ang="0">
                      <a:pos x="T6" y="T7"/>
                    </a:cxn>
                  </a:cxnLst>
                  <a:rect l="0" t="0" r="r" b="b"/>
                  <a:pathLst>
                    <a:path w="1353" h="811">
                      <a:moveTo>
                        <a:pt x="0" y="0"/>
                      </a:moveTo>
                      <a:lnTo>
                        <a:pt x="1353" y="14"/>
                      </a:lnTo>
                      <a:lnTo>
                        <a:pt x="249" y="811"/>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45720" rIns="91440" bIns="45720" numCol="1" anchor="t" anchorCtr="0" compatLnSpc="1">
                  <a:prstTxWarp prst="textNoShape">
                    <a:avLst/>
                  </a:prstTxWarp>
                </a:bodyPr>
                <a:lstStyle/>
                <a:p>
                  <a:r>
                    <a:rPr lang="en-US" altLang="zh-CN" sz="4500" dirty="0">
                      <a:solidFill>
                        <a:schemeClr val="bg1"/>
                      </a:solidFill>
                      <a:latin typeface="微软雅黑" pitchFamily="34" charset="-122"/>
                      <a:ea typeface="微软雅黑" pitchFamily="34" charset="-122"/>
                    </a:rPr>
                    <a:t>2</a:t>
                  </a:r>
                  <a:endParaRPr lang="zh-CN" altLang="en-US" sz="4500" dirty="0">
                    <a:solidFill>
                      <a:schemeClr val="bg1"/>
                    </a:solidFill>
                    <a:latin typeface="微软雅黑" pitchFamily="34" charset="-122"/>
                    <a:ea typeface="微软雅黑" pitchFamily="34" charset="-122"/>
                  </a:endParaRPr>
                </a:p>
              </p:txBody>
            </p:sp>
            <p:sp>
              <p:nvSpPr>
                <p:cNvPr id="18" name="Freeform 9"/>
                <p:cNvSpPr>
                  <a:spLocks/>
                </p:cNvSpPr>
                <p:nvPr/>
              </p:nvSpPr>
              <p:spPr bwMode="auto">
                <a:xfrm>
                  <a:off x="6615" y="1848"/>
                  <a:ext cx="1123" cy="1284"/>
                </a:xfrm>
                <a:custGeom>
                  <a:avLst/>
                  <a:gdLst>
                    <a:gd name="T0" fmla="*/ 655 w 1123"/>
                    <a:gd name="T1" fmla="*/ 0 h 1284"/>
                    <a:gd name="T2" fmla="*/ 1123 w 1123"/>
                    <a:gd name="T3" fmla="*/ 1284 h 1284"/>
                    <a:gd name="T4" fmla="*/ 0 w 1123"/>
                    <a:gd name="T5" fmla="*/ 501 h 1284"/>
                    <a:gd name="T6" fmla="*/ 655 w 1123"/>
                    <a:gd name="T7" fmla="*/ 0 h 1284"/>
                  </a:gdLst>
                  <a:ahLst/>
                  <a:cxnLst>
                    <a:cxn ang="0">
                      <a:pos x="T0" y="T1"/>
                    </a:cxn>
                    <a:cxn ang="0">
                      <a:pos x="T2" y="T3"/>
                    </a:cxn>
                    <a:cxn ang="0">
                      <a:pos x="T4" y="T5"/>
                    </a:cxn>
                    <a:cxn ang="0">
                      <a:pos x="T6" y="T7"/>
                    </a:cxn>
                  </a:cxnLst>
                  <a:rect l="0" t="0" r="r" b="b"/>
                  <a:pathLst>
                    <a:path w="1123" h="1284">
                      <a:moveTo>
                        <a:pt x="655" y="0"/>
                      </a:moveTo>
                      <a:lnTo>
                        <a:pt x="1123" y="1284"/>
                      </a:lnTo>
                      <a:lnTo>
                        <a:pt x="0" y="501"/>
                      </a:lnTo>
                      <a:lnTo>
                        <a:pt x="655" y="0"/>
                      </a:lnTo>
                      <a:close/>
                    </a:path>
                  </a:pathLst>
                </a:custGeom>
                <a:solidFill>
                  <a:srgbClr val="F54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216000" bIns="468000" numCol="1" anchor="ctr"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3</a:t>
                  </a:r>
                  <a:endParaRPr lang="zh-CN" altLang="en-US" sz="4500" dirty="0">
                    <a:solidFill>
                      <a:schemeClr val="bg1"/>
                    </a:solidFill>
                    <a:latin typeface="微软雅黑" pitchFamily="34" charset="-122"/>
                    <a:ea typeface="微软雅黑" pitchFamily="34" charset="-122"/>
                  </a:endParaRPr>
                </a:p>
              </p:txBody>
            </p:sp>
            <p:sp>
              <p:nvSpPr>
                <p:cNvPr id="19" name="Freeform 10"/>
                <p:cNvSpPr>
                  <a:spLocks/>
                </p:cNvSpPr>
                <p:nvPr/>
              </p:nvSpPr>
              <p:spPr bwMode="auto">
                <a:xfrm>
                  <a:off x="5463" y="1848"/>
                  <a:ext cx="1125" cy="1299"/>
                </a:xfrm>
                <a:custGeom>
                  <a:avLst/>
                  <a:gdLst>
                    <a:gd name="T0" fmla="*/ 1125 w 1125"/>
                    <a:gd name="T1" fmla="*/ 501 h 1299"/>
                    <a:gd name="T2" fmla="*/ 0 w 1125"/>
                    <a:gd name="T3" fmla="*/ 1299 h 1299"/>
                    <a:gd name="T4" fmla="*/ 471 w 1125"/>
                    <a:gd name="T5" fmla="*/ 0 h 1299"/>
                    <a:gd name="T6" fmla="*/ 1125 w 1125"/>
                    <a:gd name="T7" fmla="*/ 501 h 1299"/>
                  </a:gdLst>
                  <a:ahLst/>
                  <a:cxnLst>
                    <a:cxn ang="0">
                      <a:pos x="T0" y="T1"/>
                    </a:cxn>
                    <a:cxn ang="0">
                      <a:pos x="T2" y="T3"/>
                    </a:cxn>
                    <a:cxn ang="0">
                      <a:pos x="T4" y="T5"/>
                    </a:cxn>
                    <a:cxn ang="0">
                      <a:pos x="T6" y="T7"/>
                    </a:cxn>
                  </a:cxnLst>
                  <a:rect l="0" t="0" r="r" b="b"/>
                  <a:pathLst>
                    <a:path w="1125" h="1299">
                      <a:moveTo>
                        <a:pt x="1125" y="501"/>
                      </a:moveTo>
                      <a:lnTo>
                        <a:pt x="0" y="1299"/>
                      </a:lnTo>
                      <a:lnTo>
                        <a:pt x="471" y="0"/>
                      </a:lnTo>
                      <a:lnTo>
                        <a:pt x="1125" y="501"/>
                      </a:lnTo>
                      <a:close/>
                    </a:path>
                  </a:pathLst>
                </a:custGeom>
                <a:solidFill>
                  <a:srgbClr val="36C7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0000" tIns="45720" rIns="91440" bIns="468000" numCol="1" anchor="ctr"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4</a:t>
                  </a:r>
                  <a:endParaRPr lang="zh-CN" altLang="en-US" sz="4500" dirty="0">
                    <a:solidFill>
                      <a:schemeClr val="bg1"/>
                    </a:solidFill>
                    <a:latin typeface="微软雅黑" pitchFamily="34" charset="-122"/>
                    <a:ea typeface="微软雅黑" pitchFamily="34" charset="-122"/>
                  </a:endParaRPr>
                </a:p>
              </p:txBody>
            </p:sp>
            <p:sp>
              <p:nvSpPr>
                <p:cNvPr id="20" name="Freeform 11"/>
                <p:cNvSpPr>
                  <a:spLocks/>
                </p:cNvSpPr>
                <p:nvPr/>
              </p:nvSpPr>
              <p:spPr bwMode="auto">
                <a:xfrm>
                  <a:off x="4803" y="1023"/>
                  <a:ext cx="1374" cy="811"/>
                </a:xfrm>
                <a:custGeom>
                  <a:avLst/>
                  <a:gdLst>
                    <a:gd name="T0" fmla="*/ 1124 w 1374"/>
                    <a:gd name="T1" fmla="*/ 811 h 811"/>
                    <a:gd name="T2" fmla="*/ 0 w 1374"/>
                    <a:gd name="T3" fmla="*/ 47 h 811"/>
                    <a:gd name="T4" fmla="*/ 1374 w 1374"/>
                    <a:gd name="T5" fmla="*/ 0 h 811"/>
                    <a:gd name="T6" fmla="*/ 1124 w 1374"/>
                    <a:gd name="T7" fmla="*/ 811 h 811"/>
                    <a:gd name="connsiteX0" fmla="*/ 8180 w 10000"/>
                    <a:gd name="connsiteY0" fmla="*/ 10000 h 10000"/>
                    <a:gd name="connsiteX1" fmla="*/ 0 w 10000"/>
                    <a:gd name="connsiteY1" fmla="*/ 129 h 10000"/>
                    <a:gd name="connsiteX2" fmla="*/ 10000 w 10000"/>
                    <a:gd name="connsiteY2" fmla="*/ 0 h 10000"/>
                    <a:gd name="connsiteX3" fmla="*/ 818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8180" y="10000"/>
                      </a:moveTo>
                      <a:lnTo>
                        <a:pt x="0" y="129"/>
                      </a:lnTo>
                      <a:lnTo>
                        <a:pt x="10000" y="0"/>
                      </a:lnTo>
                      <a:lnTo>
                        <a:pt x="8180" y="10000"/>
                      </a:lnTo>
                      <a:close/>
                    </a:path>
                  </a:pathLst>
                </a:custGeom>
                <a:solidFill>
                  <a:srgbClr val="28C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8000" tIns="45720" rIns="91440" bIns="45720" numCol="1" anchor="t"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5</a:t>
                  </a:r>
                  <a:endParaRPr lang="zh-CN" altLang="en-US" sz="4500" dirty="0">
                    <a:solidFill>
                      <a:schemeClr val="bg1"/>
                    </a:solidFill>
                    <a:latin typeface="微软雅黑" pitchFamily="34" charset="-122"/>
                    <a:ea typeface="微软雅黑" pitchFamily="34" charset="-122"/>
                  </a:endParaRPr>
                </a:p>
              </p:txBody>
            </p:sp>
          </p:grpSp>
          <p:grpSp>
            <p:nvGrpSpPr>
              <p:cNvPr id="21" name="组合 20"/>
              <p:cNvGrpSpPr>
                <a:grpSpLocks noChangeAspect="1"/>
              </p:cNvGrpSpPr>
              <p:nvPr/>
            </p:nvGrpSpPr>
            <p:grpSpPr>
              <a:xfrm>
                <a:off x="5595140" y="3429794"/>
                <a:ext cx="1071570" cy="800982"/>
                <a:chOff x="3776663" y="4308475"/>
                <a:chExt cx="1735137" cy="1296988"/>
              </a:xfrm>
            </p:grpSpPr>
            <p:sp>
              <p:nvSpPr>
                <p:cNvPr id="22" name="Freeform 17"/>
                <p:cNvSpPr>
                  <a:spLocks noEditPoints="1"/>
                </p:cNvSpPr>
                <p:nvPr/>
              </p:nvSpPr>
              <p:spPr bwMode="auto">
                <a:xfrm>
                  <a:off x="3776663" y="4481513"/>
                  <a:ext cx="1093787" cy="979488"/>
                </a:xfrm>
                <a:custGeom>
                  <a:avLst/>
                  <a:gdLst>
                    <a:gd name="T0" fmla="*/ 77 w 689"/>
                    <a:gd name="T1" fmla="*/ 574 h 617"/>
                    <a:gd name="T2" fmla="*/ 69 w 689"/>
                    <a:gd name="T3" fmla="*/ 574 h 617"/>
                    <a:gd name="T4" fmla="*/ 57 w 689"/>
                    <a:gd name="T5" fmla="*/ 568 h 617"/>
                    <a:gd name="T6" fmla="*/ 49 w 689"/>
                    <a:gd name="T7" fmla="*/ 560 h 617"/>
                    <a:gd name="T8" fmla="*/ 43 w 689"/>
                    <a:gd name="T9" fmla="*/ 548 h 617"/>
                    <a:gd name="T10" fmla="*/ 43 w 689"/>
                    <a:gd name="T11" fmla="*/ 276 h 617"/>
                    <a:gd name="T12" fmla="*/ 647 w 689"/>
                    <a:gd name="T13" fmla="*/ 276 h 617"/>
                    <a:gd name="T14" fmla="*/ 624 w 689"/>
                    <a:gd name="T15" fmla="*/ 236 h 617"/>
                    <a:gd name="T16" fmla="*/ 616 w 689"/>
                    <a:gd name="T17" fmla="*/ 203 h 617"/>
                    <a:gd name="T18" fmla="*/ 612 w 689"/>
                    <a:gd name="T19" fmla="*/ 167 h 617"/>
                    <a:gd name="T20" fmla="*/ 610 w 689"/>
                    <a:gd name="T21" fmla="*/ 146 h 617"/>
                    <a:gd name="T22" fmla="*/ 43 w 689"/>
                    <a:gd name="T23" fmla="*/ 122 h 617"/>
                    <a:gd name="T24" fmla="*/ 43 w 689"/>
                    <a:gd name="T25" fmla="*/ 77 h 617"/>
                    <a:gd name="T26" fmla="*/ 45 w 689"/>
                    <a:gd name="T27" fmla="*/ 63 h 617"/>
                    <a:gd name="T28" fmla="*/ 53 w 689"/>
                    <a:gd name="T29" fmla="*/ 53 h 617"/>
                    <a:gd name="T30" fmla="*/ 63 w 689"/>
                    <a:gd name="T31" fmla="*/ 45 h 617"/>
                    <a:gd name="T32" fmla="*/ 77 w 689"/>
                    <a:gd name="T33" fmla="*/ 43 h 617"/>
                    <a:gd name="T34" fmla="*/ 631 w 689"/>
                    <a:gd name="T35" fmla="*/ 43 h 617"/>
                    <a:gd name="T36" fmla="*/ 651 w 689"/>
                    <a:gd name="T37" fmla="*/ 0 h 617"/>
                    <a:gd name="T38" fmla="*/ 77 w 689"/>
                    <a:gd name="T39" fmla="*/ 0 h 617"/>
                    <a:gd name="T40" fmla="*/ 47 w 689"/>
                    <a:gd name="T41" fmla="*/ 6 h 617"/>
                    <a:gd name="T42" fmla="*/ 22 w 689"/>
                    <a:gd name="T43" fmla="*/ 23 h 617"/>
                    <a:gd name="T44" fmla="*/ 6 w 689"/>
                    <a:gd name="T45" fmla="*/ 47 h 617"/>
                    <a:gd name="T46" fmla="*/ 0 w 689"/>
                    <a:gd name="T47" fmla="*/ 77 h 617"/>
                    <a:gd name="T48" fmla="*/ 0 w 689"/>
                    <a:gd name="T49" fmla="*/ 540 h 617"/>
                    <a:gd name="T50" fmla="*/ 6 w 689"/>
                    <a:gd name="T51" fmla="*/ 570 h 617"/>
                    <a:gd name="T52" fmla="*/ 22 w 689"/>
                    <a:gd name="T53" fmla="*/ 594 h 617"/>
                    <a:gd name="T54" fmla="*/ 47 w 689"/>
                    <a:gd name="T55" fmla="*/ 611 h 617"/>
                    <a:gd name="T56" fmla="*/ 77 w 689"/>
                    <a:gd name="T57" fmla="*/ 617 h 617"/>
                    <a:gd name="T58" fmla="*/ 689 w 689"/>
                    <a:gd name="T59" fmla="*/ 617 h 617"/>
                    <a:gd name="T60" fmla="*/ 647 w 689"/>
                    <a:gd name="T61" fmla="*/ 574 h 617"/>
                    <a:gd name="T62" fmla="*/ 138 w 689"/>
                    <a:gd name="T63" fmla="*/ 505 h 617"/>
                    <a:gd name="T64" fmla="*/ 517 w 689"/>
                    <a:gd name="T65" fmla="*/ 505 h 617"/>
                    <a:gd name="T66" fmla="*/ 533 w 689"/>
                    <a:gd name="T67" fmla="*/ 499 h 617"/>
                    <a:gd name="T68" fmla="*/ 539 w 689"/>
                    <a:gd name="T69" fmla="*/ 485 h 617"/>
                    <a:gd name="T70" fmla="*/ 537 w 689"/>
                    <a:gd name="T71" fmla="*/ 477 h 617"/>
                    <a:gd name="T72" fmla="*/ 525 w 689"/>
                    <a:gd name="T73" fmla="*/ 465 h 617"/>
                    <a:gd name="T74" fmla="*/ 138 w 689"/>
                    <a:gd name="T75" fmla="*/ 465 h 617"/>
                    <a:gd name="T76" fmla="*/ 130 w 689"/>
                    <a:gd name="T77" fmla="*/ 465 h 617"/>
                    <a:gd name="T78" fmla="*/ 118 w 689"/>
                    <a:gd name="T79" fmla="*/ 477 h 617"/>
                    <a:gd name="T80" fmla="*/ 118 w 689"/>
                    <a:gd name="T81" fmla="*/ 485 h 617"/>
                    <a:gd name="T82" fmla="*/ 124 w 689"/>
                    <a:gd name="T83" fmla="*/ 499 h 617"/>
                    <a:gd name="T84" fmla="*/ 138 w 689"/>
                    <a:gd name="T85" fmla="*/ 505 h 617"/>
                    <a:gd name="T86" fmla="*/ 337 w 689"/>
                    <a:gd name="T87" fmla="*/ 388 h 617"/>
                    <a:gd name="T88" fmla="*/ 345 w 689"/>
                    <a:gd name="T89" fmla="*/ 386 h 617"/>
                    <a:gd name="T90" fmla="*/ 355 w 689"/>
                    <a:gd name="T91" fmla="*/ 375 h 617"/>
                    <a:gd name="T92" fmla="*/ 357 w 689"/>
                    <a:gd name="T93" fmla="*/ 367 h 617"/>
                    <a:gd name="T94" fmla="*/ 351 w 689"/>
                    <a:gd name="T95" fmla="*/ 351 h 617"/>
                    <a:gd name="T96" fmla="*/ 337 w 689"/>
                    <a:gd name="T97" fmla="*/ 345 h 617"/>
                    <a:gd name="T98" fmla="*/ 138 w 689"/>
                    <a:gd name="T99" fmla="*/ 345 h 617"/>
                    <a:gd name="T100" fmla="*/ 122 w 689"/>
                    <a:gd name="T101" fmla="*/ 351 h 617"/>
                    <a:gd name="T102" fmla="*/ 116 w 689"/>
                    <a:gd name="T103" fmla="*/ 367 h 617"/>
                    <a:gd name="T104" fmla="*/ 118 w 689"/>
                    <a:gd name="T105" fmla="*/ 375 h 617"/>
                    <a:gd name="T106" fmla="*/ 130 w 689"/>
                    <a:gd name="T107" fmla="*/ 386 h 617"/>
                    <a:gd name="T108" fmla="*/ 337 w 689"/>
                    <a:gd name="T109" fmla="*/ 38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9" h="617">
                      <a:moveTo>
                        <a:pt x="647" y="574"/>
                      </a:moveTo>
                      <a:lnTo>
                        <a:pt x="77" y="574"/>
                      </a:lnTo>
                      <a:lnTo>
                        <a:pt x="77" y="574"/>
                      </a:lnTo>
                      <a:lnTo>
                        <a:pt x="69" y="574"/>
                      </a:lnTo>
                      <a:lnTo>
                        <a:pt x="63" y="572"/>
                      </a:lnTo>
                      <a:lnTo>
                        <a:pt x="57" y="568"/>
                      </a:lnTo>
                      <a:lnTo>
                        <a:pt x="53" y="564"/>
                      </a:lnTo>
                      <a:lnTo>
                        <a:pt x="49" y="560"/>
                      </a:lnTo>
                      <a:lnTo>
                        <a:pt x="45" y="554"/>
                      </a:lnTo>
                      <a:lnTo>
                        <a:pt x="43" y="548"/>
                      </a:lnTo>
                      <a:lnTo>
                        <a:pt x="43" y="540"/>
                      </a:lnTo>
                      <a:lnTo>
                        <a:pt x="43" y="276"/>
                      </a:lnTo>
                      <a:lnTo>
                        <a:pt x="647" y="276"/>
                      </a:lnTo>
                      <a:lnTo>
                        <a:pt x="647" y="276"/>
                      </a:lnTo>
                      <a:lnTo>
                        <a:pt x="631" y="250"/>
                      </a:lnTo>
                      <a:lnTo>
                        <a:pt x="624" y="236"/>
                      </a:lnTo>
                      <a:lnTo>
                        <a:pt x="620" y="219"/>
                      </a:lnTo>
                      <a:lnTo>
                        <a:pt x="616" y="203"/>
                      </a:lnTo>
                      <a:lnTo>
                        <a:pt x="612" y="185"/>
                      </a:lnTo>
                      <a:lnTo>
                        <a:pt x="612" y="167"/>
                      </a:lnTo>
                      <a:lnTo>
                        <a:pt x="610" y="146"/>
                      </a:lnTo>
                      <a:lnTo>
                        <a:pt x="610" y="146"/>
                      </a:lnTo>
                      <a:lnTo>
                        <a:pt x="612" y="122"/>
                      </a:lnTo>
                      <a:lnTo>
                        <a:pt x="43" y="122"/>
                      </a:lnTo>
                      <a:lnTo>
                        <a:pt x="43" y="77"/>
                      </a:lnTo>
                      <a:lnTo>
                        <a:pt x="43" y="77"/>
                      </a:lnTo>
                      <a:lnTo>
                        <a:pt x="43" y="71"/>
                      </a:lnTo>
                      <a:lnTo>
                        <a:pt x="45" y="63"/>
                      </a:lnTo>
                      <a:lnTo>
                        <a:pt x="49" y="57"/>
                      </a:lnTo>
                      <a:lnTo>
                        <a:pt x="53" y="53"/>
                      </a:lnTo>
                      <a:lnTo>
                        <a:pt x="57" y="49"/>
                      </a:lnTo>
                      <a:lnTo>
                        <a:pt x="63" y="45"/>
                      </a:lnTo>
                      <a:lnTo>
                        <a:pt x="69" y="43"/>
                      </a:lnTo>
                      <a:lnTo>
                        <a:pt x="77" y="43"/>
                      </a:lnTo>
                      <a:lnTo>
                        <a:pt x="631" y="43"/>
                      </a:lnTo>
                      <a:lnTo>
                        <a:pt x="631" y="43"/>
                      </a:lnTo>
                      <a:lnTo>
                        <a:pt x="639" y="21"/>
                      </a:lnTo>
                      <a:lnTo>
                        <a:pt x="651" y="0"/>
                      </a:lnTo>
                      <a:lnTo>
                        <a:pt x="77" y="0"/>
                      </a:lnTo>
                      <a:lnTo>
                        <a:pt x="77" y="0"/>
                      </a:lnTo>
                      <a:lnTo>
                        <a:pt x="61" y="2"/>
                      </a:lnTo>
                      <a:lnTo>
                        <a:pt x="47" y="6"/>
                      </a:lnTo>
                      <a:lnTo>
                        <a:pt x="34" y="15"/>
                      </a:lnTo>
                      <a:lnTo>
                        <a:pt x="22" y="23"/>
                      </a:lnTo>
                      <a:lnTo>
                        <a:pt x="12" y="35"/>
                      </a:lnTo>
                      <a:lnTo>
                        <a:pt x="6" y="47"/>
                      </a:lnTo>
                      <a:lnTo>
                        <a:pt x="2" y="61"/>
                      </a:lnTo>
                      <a:lnTo>
                        <a:pt x="0" y="77"/>
                      </a:lnTo>
                      <a:lnTo>
                        <a:pt x="0" y="540"/>
                      </a:lnTo>
                      <a:lnTo>
                        <a:pt x="0" y="540"/>
                      </a:lnTo>
                      <a:lnTo>
                        <a:pt x="2" y="556"/>
                      </a:lnTo>
                      <a:lnTo>
                        <a:pt x="6" y="570"/>
                      </a:lnTo>
                      <a:lnTo>
                        <a:pt x="12" y="582"/>
                      </a:lnTo>
                      <a:lnTo>
                        <a:pt x="22" y="594"/>
                      </a:lnTo>
                      <a:lnTo>
                        <a:pt x="34" y="603"/>
                      </a:lnTo>
                      <a:lnTo>
                        <a:pt x="47" y="611"/>
                      </a:lnTo>
                      <a:lnTo>
                        <a:pt x="61" y="615"/>
                      </a:lnTo>
                      <a:lnTo>
                        <a:pt x="77" y="617"/>
                      </a:lnTo>
                      <a:lnTo>
                        <a:pt x="689" y="617"/>
                      </a:lnTo>
                      <a:lnTo>
                        <a:pt x="689" y="617"/>
                      </a:lnTo>
                      <a:lnTo>
                        <a:pt x="667" y="596"/>
                      </a:lnTo>
                      <a:lnTo>
                        <a:pt x="647" y="574"/>
                      </a:lnTo>
                      <a:lnTo>
                        <a:pt x="647" y="574"/>
                      </a:lnTo>
                      <a:close/>
                      <a:moveTo>
                        <a:pt x="138" y="505"/>
                      </a:moveTo>
                      <a:lnTo>
                        <a:pt x="517" y="505"/>
                      </a:lnTo>
                      <a:lnTo>
                        <a:pt x="517" y="505"/>
                      </a:lnTo>
                      <a:lnTo>
                        <a:pt x="525" y="505"/>
                      </a:lnTo>
                      <a:lnTo>
                        <a:pt x="533" y="499"/>
                      </a:lnTo>
                      <a:lnTo>
                        <a:pt x="537" y="493"/>
                      </a:lnTo>
                      <a:lnTo>
                        <a:pt x="539" y="485"/>
                      </a:lnTo>
                      <a:lnTo>
                        <a:pt x="539" y="485"/>
                      </a:lnTo>
                      <a:lnTo>
                        <a:pt x="537" y="477"/>
                      </a:lnTo>
                      <a:lnTo>
                        <a:pt x="533" y="471"/>
                      </a:lnTo>
                      <a:lnTo>
                        <a:pt x="525" y="465"/>
                      </a:lnTo>
                      <a:lnTo>
                        <a:pt x="517" y="465"/>
                      </a:lnTo>
                      <a:lnTo>
                        <a:pt x="138" y="465"/>
                      </a:lnTo>
                      <a:lnTo>
                        <a:pt x="138" y="465"/>
                      </a:lnTo>
                      <a:lnTo>
                        <a:pt x="130" y="465"/>
                      </a:lnTo>
                      <a:lnTo>
                        <a:pt x="124" y="471"/>
                      </a:lnTo>
                      <a:lnTo>
                        <a:pt x="118" y="477"/>
                      </a:lnTo>
                      <a:lnTo>
                        <a:pt x="118" y="485"/>
                      </a:lnTo>
                      <a:lnTo>
                        <a:pt x="118" y="485"/>
                      </a:lnTo>
                      <a:lnTo>
                        <a:pt x="118" y="493"/>
                      </a:lnTo>
                      <a:lnTo>
                        <a:pt x="124" y="499"/>
                      </a:lnTo>
                      <a:lnTo>
                        <a:pt x="130" y="505"/>
                      </a:lnTo>
                      <a:lnTo>
                        <a:pt x="138" y="505"/>
                      </a:lnTo>
                      <a:lnTo>
                        <a:pt x="138" y="505"/>
                      </a:lnTo>
                      <a:close/>
                      <a:moveTo>
                        <a:pt x="337" y="388"/>
                      </a:moveTo>
                      <a:lnTo>
                        <a:pt x="337" y="388"/>
                      </a:lnTo>
                      <a:lnTo>
                        <a:pt x="345" y="386"/>
                      </a:lnTo>
                      <a:lnTo>
                        <a:pt x="351" y="382"/>
                      </a:lnTo>
                      <a:lnTo>
                        <a:pt x="355" y="375"/>
                      </a:lnTo>
                      <a:lnTo>
                        <a:pt x="357" y="367"/>
                      </a:lnTo>
                      <a:lnTo>
                        <a:pt x="357" y="367"/>
                      </a:lnTo>
                      <a:lnTo>
                        <a:pt x="355" y="357"/>
                      </a:lnTo>
                      <a:lnTo>
                        <a:pt x="351" y="351"/>
                      </a:lnTo>
                      <a:lnTo>
                        <a:pt x="345" y="347"/>
                      </a:lnTo>
                      <a:lnTo>
                        <a:pt x="337" y="345"/>
                      </a:lnTo>
                      <a:lnTo>
                        <a:pt x="138" y="345"/>
                      </a:lnTo>
                      <a:lnTo>
                        <a:pt x="138" y="345"/>
                      </a:lnTo>
                      <a:lnTo>
                        <a:pt x="130" y="347"/>
                      </a:lnTo>
                      <a:lnTo>
                        <a:pt x="122" y="351"/>
                      </a:lnTo>
                      <a:lnTo>
                        <a:pt x="118" y="357"/>
                      </a:lnTo>
                      <a:lnTo>
                        <a:pt x="116" y="367"/>
                      </a:lnTo>
                      <a:lnTo>
                        <a:pt x="116" y="367"/>
                      </a:lnTo>
                      <a:lnTo>
                        <a:pt x="118" y="375"/>
                      </a:lnTo>
                      <a:lnTo>
                        <a:pt x="122" y="382"/>
                      </a:lnTo>
                      <a:lnTo>
                        <a:pt x="130" y="386"/>
                      </a:lnTo>
                      <a:lnTo>
                        <a:pt x="138" y="388"/>
                      </a:lnTo>
                      <a:lnTo>
                        <a:pt x="337" y="388"/>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3" name="Freeform 18"/>
                <p:cNvSpPr>
                  <a:spLocks noEditPoints="1"/>
                </p:cNvSpPr>
                <p:nvPr/>
              </p:nvSpPr>
              <p:spPr bwMode="auto">
                <a:xfrm>
                  <a:off x="4813300" y="4308475"/>
                  <a:ext cx="698500" cy="1296988"/>
                </a:xfrm>
                <a:custGeom>
                  <a:avLst/>
                  <a:gdLst>
                    <a:gd name="T0" fmla="*/ 113 w 440"/>
                    <a:gd name="T1" fmla="*/ 424 h 817"/>
                    <a:gd name="T2" fmla="*/ 42 w 440"/>
                    <a:gd name="T3" fmla="*/ 371 h 817"/>
                    <a:gd name="T4" fmla="*/ 14 w 440"/>
                    <a:gd name="T5" fmla="*/ 314 h 817"/>
                    <a:gd name="T6" fmla="*/ 6 w 440"/>
                    <a:gd name="T7" fmla="*/ 255 h 817"/>
                    <a:gd name="T8" fmla="*/ 24 w 440"/>
                    <a:gd name="T9" fmla="*/ 166 h 817"/>
                    <a:gd name="T10" fmla="*/ 67 w 440"/>
                    <a:gd name="T11" fmla="*/ 101 h 817"/>
                    <a:gd name="T12" fmla="*/ 128 w 440"/>
                    <a:gd name="T13" fmla="*/ 63 h 817"/>
                    <a:gd name="T14" fmla="*/ 194 w 440"/>
                    <a:gd name="T15" fmla="*/ 51 h 817"/>
                    <a:gd name="T16" fmla="*/ 199 w 440"/>
                    <a:gd name="T17" fmla="*/ 14 h 817"/>
                    <a:gd name="T18" fmla="*/ 221 w 440"/>
                    <a:gd name="T19" fmla="*/ 0 h 817"/>
                    <a:gd name="T20" fmla="*/ 241 w 440"/>
                    <a:gd name="T21" fmla="*/ 10 h 817"/>
                    <a:gd name="T22" fmla="*/ 247 w 440"/>
                    <a:gd name="T23" fmla="*/ 51 h 817"/>
                    <a:gd name="T24" fmla="*/ 328 w 440"/>
                    <a:gd name="T25" fmla="*/ 71 h 817"/>
                    <a:gd name="T26" fmla="*/ 397 w 440"/>
                    <a:gd name="T27" fmla="*/ 118 h 817"/>
                    <a:gd name="T28" fmla="*/ 428 w 440"/>
                    <a:gd name="T29" fmla="*/ 176 h 817"/>
                    <a:gd name="T30" fmla="*/ 424 w 440"/>
                    <a:gd name="T31" fmla="*/ 221 h 817"/>
                    <a:gd name="T32" fmla="*/ 393 w 440"/>
                    <a:gd name="T33" fmla="*/ 257 h 817"/>
                    <a:gd name="T34" fmla="*/ 359 w 440"/>
                    <a:gd name="T35" fmla="*/ 263 h 817"/>
                    <a:gd name="T36" fmla="*/ 316 w 440"/>
                    <a:gd name="T37" fmla="*/ 227 h 817"/>
                    <a:gd name="T38" fmla="*/ 259 w 440"/>
                    <a:gd name="T39" fmla="*/ 182 h 817"/>
                    <a:gd name="T40" fmla="*/ 294 w 440"/>
                    <a:gd name="T41" fmla="*/ 324 h 817"/>
                    <a:gd name="T42" fmla="*/ 365 w 440"/>
                    <a:gd name="T43" fmla="*/ 365 h 817"/>
                    <a:gd name="T44" fmla="*/ 413 w 440"/>
                    <a:gd name="T45" fmla="*/ 416 h 817"/>
                    <a:gd name="T46" fmla="*/ 438 w 440"/>
                    <a:gd name="T47" fmla="*/ 484 h 817"/>
                    <a:gd name="T48" fmla="*/ 440 w 440"/>
                    <a:gd name="T49" fmla="*/ 551 h 817"/>
                    <a:gd name="T50" fmla="*/ 415 w 440"/>
                    <a:gd name="T51" fmla="*/ 632 h 817"/>
                    <a:gd name="T52" fmla="*/ 367 w 440"/>
                    <a:gd name="T53" fmla="*/ 689 h 817"/>
                    <a:gd name="T54" fmla="*/ 302 w 440"/>
                    <a:gd name="T55" fmla="*/ 720 h 817"/>
                    <a:gd name="T56" fmla="*/ 247 w 440"/>
                    <a:gd name="T57" fmla="*/ 778 h 817"/>
                    <a:gd name="T58" fmla="*/ 241 w 440"/>
                    <a:gd name="T59" fmla="*/ 809 h 817"/>
                    <a:gd name="T60" fmla="*/ 221 w 440"/>
                    <a:gd name="T61" fmla="*/ 817 h 817"/>
                    <a:gd name="T62" fmla="*/ 199 w 440"/>
                    <a:gd name="T63" fmla="*/ 803 h 817"/>
                    <a:gd name="T64" fmla="*/ 194 w 440"/>
                    <a:gd name="T65" fmla="*/ 730 h 817"/>
                    <a:gd name="T66" fmla="*/ 111 w 440"/>
                    <a:gd name="T67" fmla="*/ 714 h 817"/>
                    <a:gd name="T68" fmla="*/ 51 w 440"/>
                    <a:gd name="T69" fmla="*/ 673 h 817"/>
                    <a:gd name="T70" fmla="*/ 14 w 440"/>
                    <a:gd name="T71" fmla="*/ 620 h 817"/>
                    <a:gd name="T72" fmla="*/ 0 w 440"/>
                    <a:gd name="T73" fmla="*/ 566 h 817"/>
                    <a:gd name="T74" fmla="*/ 10 w 440"/>
                    <a:gd name="T75" fmla="*/ 523 h 817"/>
                    <a:gd name="T76" fmla="*/ 48 w 440"/>
                    <a:gd name="T77" fmla="*/ 491 h 817"/>
                    <a:gd name="T78" fmla="*/ 79 w 440"/>
                    <a:gd name="T79" fmla="*/ 493 h 817"/>
                    <a:gd name="T80" fmla="*/ 117 w 440"/>
                    <a:gd name="T81" fmla="*/ 539 h 817"/>
                    <a:gd name="T82" fmla="*/ 170 w 440"/>
                    <a:gd name="T83" fmla="*/ 592 h 817"/>
                    <a:gd name="T84" fmla="*/ 194 w 440"/>
                    <a:gd name="T85" fmla="*/ 174 h 817"/>
                    <a:gd name="T86" fmla="*/ 162 w 440"/>
                    <a:gd name="T87" fmla="*/ 184 h 817"/>
                    <a:gd name="T88" fmla="*/ 134 w 440"/>
                    <a:gd name="T89" fmla="*/ 215 h 817"/>
                    <a:gd name="T90" fmla="*/ 138 w 440"/>
                    <a:gd name="T91" fmla="*/ 253 h 817"/>
                    <a:gd name="T92" fmla="*/ 172 w 440"/>
                    <a:gd name="T93" fmla="*/ 286 h 817"/>
                    <a:gd name="T94" fmla="*/ 247 w 440"/>
                    <a:gd name="T95" fmla="*/ 606 h 817"/>
                    <a:gd name="T96" fmla="*/ 284 w 440"/>
                    <a:gd name="T97" fmla="*/ 596 h 817"/>
                    <a:gd name="T98" fmla="*/ 308 w 440"/>
                    <a:gd name="T99" fmla="*/ 559 h 817"/>
                    <a:gd name="T100" fmla="*/ 304 w 440"/>
                    <a:gd name="T101" fmla="*/ 517 h 817"/>
                    <a:gd name="T102" fmla="*/ 272 w 440"/>
                    <a:gd name="T103" fmla="*/ 48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817">
                      <a:moveTo>
                        <a:pt x="194" y="458"/>
                      </a:moveTo>
                      <a:lnTo>
                        <a:pt x="194" y="458"/>
                      </a:lnTo>
                      <a:lnTo>
                        <a:pt x="152" y="442"/>
                      </a:lnTo>
                      <a:lnTo>
                        <a:pt x="113" y="424"/>
                      </a:lnTo>
                      <a:lnTo>
                        <a:pt x="81" y="405"/>
                      </a:lnTo>
                      <a:lnTo>
                        <a:pt x="67" y="395"/>
                      </a:lnTo>
                      <a:lnTo>
                        <a:pt x="55" y="383"/>
                      </a:lnTo>
                      <a:lnTo>
                        <a:pt x="42" y="371"/>
                      </a:lnTo>
                      <a:lnTo>
                        <a:pt x="34" y="359"/>
                      </a:lnTo>
                      <a:lnTo>
                        <a:pt x="26" y="345"/>
                      </a:lnTo>
                      <a:lnTo>
                        <a:pt x="18" y="330"/>
                      </a:lnTo>
                      <a:lnTo>
                        <a:pt x="14" y="314"/>
                      </a:lnTo>
                      <a:lnTo>
                        <a:pt x="10" y="296"/>
                      </a:lnTo>
                      <a:lnTo>
                        <a:pt x="8" y="276"/>
                      </a:lnTo>
                      <a:lnTo>
                        <a:pt x="6" y="255"/>
                      </a:lnTo>
                      <a:lnTo>
                        <a:pt x="6" y="255"/>
                      </a:lnTo>
                      <a:lnTo>
                        <a:pt x="8" y="231"/>
                      </a:lnTo>
                      <a:lnTo>
                        <a:pt x="12" y="207"/>
                      </a:lnTo>
                      <a:lnTo>
                        <a:pt x="16" y="184"/>
                      </a:lnTo>
                      <a:lnTo>
                        <a:pt x="24" y="166"/>
                      </a:lnTo>
                      <a:lnTo>
                        <a:pt x="32" y="148"/>
                      </a:lnTo>
                      <a:lnTo>
                        <a:pt x="42" y="130"/>
                      </a:lnTo>
                      <a:lnTo>
                        <a:pt x="55" y="115"/>
                      </a:lnTo>
                      <a:lnTo>
                        <a:pt x="67" y="101"/>
                      </a:lnTo>
                      <a:lnTo>
                        <a:pt x="81" y="89"/>
                      </a:lnTo>
                      <a:lnTo>
                        <a:pt x="95" y="79"/>
                      </a:lnTo>
                      <a:lnTo>
                        <a:pt x="111" y="71"/>
                      </a:lnTo>
                      <a:lnTo>
                        <a:pt x="128" y="63"/>
                      </a:lnTo>
                      <a:lnTo>
                        <a:pt x="144" y="59"/>
                      </a:lnTo>
                      <a:lnTo>
                        <a:pt x="160" y="55"/>
                      </a:lnTo>
                      <a:lnTo>
                        <a:pt x="178" y="53"/>
                      </a:lnTo>
                      <a:lnTo>
                        <a:pt x="194" y="51"/>
                      </a:lnTo>
                      <a:lnTo>
                        <a:pt x="194" y="38"/>
                      </a:lnTo>
                      <a:lnTo>
                        <a:pt x="194" y="38"/>
                      </a:lnTo>
                      <a:lnTo>
                        <a:pt x="196" y="20"/>
                      </a:lnTo>
                      <a:lnTo>
                        <a:pt x="199" y="14"/>
                      </a:lnTo>
                      <a:lnTo>
                        <a:pt x="203" y="10"/>
                      </a:lnTo>
                      <a:lnTo>
                        <a:pt x="205" y="6"/>
                      </a:lnTo>
                      <a:lnTo>
                        <a:pt x="211" y="2"/>
                      </a:lnTo>
                      <a:lnTo>
                        <a:pt x="221" y="0"/>
                      </a:lnTo>
                      <a:lnTo>
                        <a:pt x="221" y="0"/>
                      </a:lnTo>
                      <a:lnTo>
                        <a:pt x="233" y="2"/>
                      </a:lnTo>
                      <a:lnTo>
                        <a:pt x="237" y="6"/>
                      </a:lnTo>
                      <a:lnTo>
                        <a:pt x="241" y="10"/>
                      </a:lnTo>
                      <a:lnTo>
                        <a:pt x="243" y="14"/>
                      </a:lnTo>
                      <a:lnTo>
                        <a:pt x="245" y="20"/>
                      </a:lnTo>
                      <a:lnTo>
                        <a:pt x="247" y="38"/>
                      </a:lnTo>
                      <a:lnTo>
                        <a:pt x="247" y="51"/>
                      </a:lnTo>
                      <a:lnTo>
                        <a:pt x="247" y="51"/>
                      </a:lnTo>
                      <a:lnTo>
                        <a:pt x="272" y="53"/>
                      </a:lnTo>
                      <a:lnTo>
                        <a:pt x="298" y="59"/>
                      </a:lnTo>
                      <a:lnTo>
                        <a:pt x="328" y="71"/>
                      </a:lnTo>
                      <a:lnTo>
                        <a:pt x="359" y="85"/>
                      </a:lnTo>
                      <a:lnTo>
                        <a:pt x="373" y="95"/>
                      </a:lnTo>
                      <a:lnTo>
                        <a:pt x="385" y="105"/>
                      </a:lnTo>
                      <a:lnTo>
                        <a:pt x="397" y="118"/>
                      </a:lnTo>
                      <a:lnTo>
                        <a:pt x="407" y="130"/>
                      </a:lnTo>
                      <a:lnTo>
                        <a:pt x="415" y="144"/>
                      </a:lnTo>
                      <a:lnTo>
                        <a:pt x="422" y="160"/>
                      </a:lnTo>
                      <a:lnTo>
                        <a:pt x="428" y="176"/>
                      </a:lnTo>
                      <a:lnTo>
                        <a:pt x="428" y="195"/>
                      </a:lnTo>
                      <a:lnTo>
                        <a:pt x="428" y="195"/>
                      </a:lnTo>
                      <a:lnTo>
                        <a:pt x="428" y="207"/>
                      </a:lnTo>
                      <a:lnTo>
                        <a:pt x="424" y="221"/>
                      </a:lnTo>
                      <a:lnTo>
                        <a:pt x="420" y="233"/>
                      </a:lnTo>
                      <a:lnTo>
                        <a:pt x="411" y="243"/>
                      </a:lnTo>
                      <a:lnTo>
                        <a:pt x="403" y="251"/>
                      </a:lnTo>
                      <a:lnTo>
                        <a:pt x="393" y="257"/>
                      </a:lnTo>
                      <a:lnTo>
                        <a:pt x="379" y="261"/>
                      </a:lnTo>
                      <a:lnTo>
                        <a:pt x="367" y="263"/>
                      </a:lnTo>
                      <a:lnTo>
                        <a:pt x="367" y="263"/>
                      </a:lnTo>
                      <a:lnTo>
                        <a:pt x="359" y="263"/>
                      </a:lnTo>
                      <a:lnTo>
                        <a:pt x="353" y="261"/>
                      </a:lnTo>
                      <a:lnTo>
                        <a:pt x="340" y="253"/>
                      </a:lnTo>
                      <a:lnTo>
                        <a:pt x="328" y="241"/>
                      </a:lnTo>
                      <a:lnTo>
                        <a:pt x="316" y="227"/>
                      </a:lnTo>
                      <a:lnTo>
                        <a:pt x="304" y="213"/>
                      </a:lnTo>
                      <a:lnTo>
                        <a:pt x="288" y="199"/>
                      </a:lnTo>
                      <a:lnTo>
                        <a:pt x="269" y="186"/>
                      </a:lnTo>
                      <a:lnTo>
                        <a:pt x="259" y="182"/>
                      </a:lnTo>
                      <a:lnTo>
                        <a:pt x="247" y="178"/>
                      </a:lnTo>
                      <a:lnTo>
                        <a:pt x="247" y="308"/>
                      </a:lnTo>
                      <a:lnTo>
                        <a:pt x="247" y="308"/>
                      </a:lnTo>
                      <a:lnTo>
                        <a:pt x="294" y="324"/>
                      </a:lnTo>
                      <a:lnTo>
                        <a:pt x="314" y="332"/>
                      </a:lnTo>
                      <a:lnTo>
                        <a:pt x="332" y="343"/>
                      </a:lnTo>
                      <a:lnTo>
                        <a:pt x="351" y="353"/>
                      </a:lnTo>
                      <a:lnTo>
                        <a:pt x="365" y="365"/>
                      </a:lnTo>
                      <a:lnTo>
                        <a:pt x="379" y="375"/>
                      </a:lnTo>
                      <a:lnTo>
                        <a:pt x="393" y="387"/>
                      </a:lnTo>
                      <a:lnTo>
                        <a:pt x="403" y="401"/>
                      </a:lnTo>
                      <a:lnTo>
                        <a:pt x="413" y="416"/>
                      </a:lnTo>
                      <a:lnTo>
                        <a:pt x="422" y="432"/>
                      </a:lnTo>
                      <a:lnTo>
                        <a:pt x="428" y="448"/>
                      </a:lnTo>
                      <a:lnTo>
                        <a:pt x="434" y="466"/>
                      </a:lnTo>
                      <a:lnTo>
                        <a:pt x="438" y="484"/>
                      </a:lnTo>
                      <a:lnTo>
                        <a:pt x="440" y="505"/>
                      </a:lnTo>
                      <a:lnTo>
                        <a:pt x="440" y="527"/>
                      </a:lnTo>
                      <a:lnTo>
                        <a:pt x="440" y="527"/>
                      </a:lnTo>
                      <a:lnTo>
                        <a:pt x="440" y="551"/>
                      </a:lnTo>
                      <a:lnTo>
                        <a:pt x="436" y="574"/>
                      </a:lnTo>
                      <a:lnTo>
                        <a:pt x="430" y="594"/>
                      </a:lnTo>
                      <a:lnTo>
                        <a:pt x="424" y="614"/>
                      </a:lnTo>
                      <a:lnTo>
                        <a:pt x="415" y="632"/>
                      </a:lnTo>
                      <a:lnTo>
                        <a:pt x="405" y="649"/>
                      </a:lnTo>
                      <a:lnTo>
                        <a:pt x="393" y="663"/>
                      </a:lnTo>
                      <a:lnTo>
                        <a:pt x="381" y="677"/>
                      </a:lnTo>
                      <a:lnTo>
                        <a:pt x="367" y="689"/>
                      </a:lnTo>
                      <a:lnTo>
                        <a:pt x="351" y="699"/>
                      </a:lnTo>
                      <a:lnTo>
                        <a:pt x="334" y="707"/>
                      </a:lnTo>
                      <a:lnTo>
                        <a:pt x="318" y="716"/>
                      </a:lnTo>
                      <a:lnTo>
                        <a:pt x="302" y="720"/>
                      </a:lnTo>
                      <a:lnTo>
                        <a:pt x="284" y="726"/>
                      </a:lnTo>
                      <a:lnTo>
                        <a:pt x="265" y="728"/>
                      </a:lnTo>
                      <a:lnTo>
                        <a:pt x="247" y="730"/>
                      </a:lnTo>
                      <a:lnTo>
                        <a:pt x="247" y="778"/>
                      </a:lnTo>
                      <a:lnTo>
                        <a:pt x="247" y="778"/>
                      </a:lnTo>
                      <a:lnTo>
                        <a:pt x="245" y="797"/>
                      </a:lnTo>
                      <a:lnTo>
                        <a:pt x="243" y="803"/>
                      </a:lnTo>
                      <a:lnTo>
                        <a:pt x="241" y="809"/>
                      </a:lnTo>
                      <a:lnTo>
                        <a:pt x="237" y="813"/>
                      </a:lnTo>
                      <a:lnTo>
                        <a:pt x="233" y="815"/>
                      </a:lnTo>
                      <a:lnTo>
                        <a:pt x="221" y="817"/>
                      </a:lnTo>
                      <a:lnTo>
                        <a:pt x="221" y="817"/>
                      </a:lnTo>
                      <a:lnTo>
                        <a:pt x="211" y="815"/>
                      </a:lnTo>
                      <a:lnTo>
                        <a:pt x="205" y="813"/>
                      </a:lnTo>
                      <a:lnTo>
                        <a:pt x="203" y="809"/>
                      </a:lnTo>
                      <a:lnTo>
                        <a:pt x="199" y="803"/>
                      </a:lnTo>
                      <a:lnTo>
                        <a:pt x="196" y="797"/>
                      </a:lnTo>
                      <a:lnTo>
                        <a:pt x="194" y="778"/>
                      </a:lnTo>
                      <a:lnTo>
                        <a:pt x="194" y="730"/>
                      </a:lnTo>
                      <a:lnTo>
                        <a:pt x="194" y="730"/>
                      </a:lnTo>
                      <a:lnTo>
                        <a:pt x="172" y="728"/>
                      </a:lnTo>
                      <a:lnTo>
                        <a:pt x="150" y="726"/>
                      </a:lnTo>
                      <a:lnTo>
                        <a:pt x="132" y="720"/>
                      </a:lnTo>
                      <a:lnTo>
                        <a:pt x="111" y="714"/>
                      </a:lnTo>
                      <a:lnTo>
                        <a:pt x="95" y="705"/>
                      </a:lnTo>
                      <a:lnTo>
                        <a:pt x="79" y="695"/>
                      </a:lnTo>
                      <a:lnTo>
                        <a:pt x="65" y="685"/>
                      </a:lnTo>
                      <a:lnTo>
                        <a:pt x="51" y="673"/>
                      </a:lnTo>
                      <a:lnTo>
                        <a:pt x="40" y="661"/>
                      </a:lnTo>
                      <a:lnTo>
                        <a:pt x="30" y="649"/>
                      </a:lnTo>
                      <a:lnTo>
                        <a:pt x="20" y="634"/>
                      </a:lnTo>
                      <a:lnTo>
                        <a:pt x="14" y="620"/>
                      </a:lnTo>
                      <a:lnTo>
                        <a:pt x="8" y="606"/>
                      </a:lnTo>
                      <a:lnTo>
                        <a:pt x="4" y="592"/>
                      </a:lnTo>
                      <a:lnTo>
                        <a:pt x="2" y="580"/>
                      </a:lnTo>
                      <a:lnTo>
                        <a:pt x="0" y="566"/>
                      </a:lnTo>
                      <a:lnTo>
                        <a:pt x="0" y="566"/>
                      </a:lnTo>
                      <a:lnTo>
                        <a:pt x="2" y="549"/>
                      </a:lnTo>
                      <a:lnTo>
                        <a:pt x="6" y="535"/>
                      </a:lnTo>
                      <a:lnTo>
                        <a:pt x="10" y="523"/>
                      </a:lnTo>
                      <a:lnTo>
                        <a:pt x="18" y="511"/>
                      </a:lnTo>
                      <a:lnTo>
                        <a:pt x="26" y="503"/>
                      </a:lnTo>
                      <a:lnTo>
                        <a:pt x="36" y="495"/>
                      </a:lnTo>
                      <a:lnTo>
                        <a:pt x="48" y="491"/>
                      </a:lnTo>
                      <a:lnTo>
                        <a:pt x="61" y="489"/>
                      </a:lnTo>
                      <a:lnTo>
                        <a:pt x="61" y="489"/>
                      </a:lnTo>
                      <a:lnTo>
                        <a:pt x="71" y="491"/>
                      </a:lnTo>
                      <a:lnTo>
                        <a:pt x="79" y="493"/>
                      </a:lnTo>
                      <a:lnTo>
                        <a:pt x="85" y="499"/>
                      </a:lnTo>
                      <a:lnTo>
                        <a:pt x="93" y="505"/>
                      </a:lnTo>
                      <a:lnTo>
                        <a:pt x="105" y="521"/>
                      </a:lnTo>
                      <a:lnTo>
                        <a:pt x="117" y="539"/>
                      </a:lnTo>
                      <a:lnTo>
                        <a:pt x="132" y="557"/>
                      </a:lnTo>
                      <a:lnTo>
                        <a:pt x="150" y="578"/>
                      </a:lnTo>
                      <a:lnTo>
                        <a:pt x="158" y="586"/>
                      </a:lnTo>
                      <a:lnTo>
                        <a:pt x="170" y="592"/>
                      </a:lnTo>
                      <a:lnTo>
                        <a:pt x="180" y="600"/>
                      </a:lnTo>
                      <a:lnTo>
                        <a:pt x="194" y="604"/>
                      </a:lnTo>
                      <a:lnTo>
                        <a:pt x="194" y="458"/>
                      </a:lnTo>
                      <a:close/>
                      <a:moveTo>
                        <a:pt x="194" y="174"/>
                      </a:moveTo>
                      <a:lnTo>
                        <a:pt x="194" y="174"/>
                      </a:lnTo>
                      <a:lnTo>
                        <a:pt x="182" y="176"/>
                      </a:lnTo>
                      <a:lnTo>
                        <a:pt x="172" y="180"/>
                      </a:lnTo>
                      <a:lnTo>
                        <a:pt x="162" y="184"/>
                      </a:lnTo>
                      <a:lnTo>
                        <a:pt x="152" y="188"/>
                      </a:lnTo>
                      <a:lnTo>
                        <a:pt x="144" y="197"/>
                      </a:lnTo>
                      <a:lnTo>
                        <a:pt x="138" y="205"/>
                      </a:lnTo>
                      <a:lnTo>
                        <a:pt x="134" y="215"/>
                      </a:lnTo>
                      <a:lnTo>
                        <a:pt x="132" y="227"/>
                      </a:lnTo>
                      <a:lnTo>
                        <a:pt x="132" y="227"/>
                      </a:lnTo>
                      <a:lnTo>
                        <a:pt x="134" y="241"/>
                      </a:lnTo>
                      <a:lnTo>
                        <a:pt x="138" y="253"/>
                      </a:lnTo>
                      <a:lnTo>
                        <a:pt x="144" y="263"/>
                      </a:lnTo>
                      <a:lnTo>
                        <a:pt x="152" y="272"/>
                      </a:lnTo>
                      <a:lnTo>
                        <a:pt x="162" y="280"/>
                      </a:lnTo>
                      <a:lnTo>
                        <a:pt x="172" y="286"/>
                      </a:lnTo>
                      <a:lnTo>
                        <a:pt x="182" y="290"/>
                      </a:lnTo>
                      <a:lnTo>
                        <a:pt x="194" y="292"/>
                      </a:lnTo>
                      <a:lnTo>
                        <a:pt x="194" y="174"/>
                      </a:lnTo>
                      <a:close/>
                      <a:moveTo>
                        <a:pt x="247" y="606"/>
                      </a:moveTo>
                      <a:lnTo>
                        <a:pt x="247" y="606"/>
                      </a:lnTo>
                      <a:lnTo>
                        <a:pt x="261" y="604"/>
                      </a:lnTo>
                      <a:lnTo>
                        <a:pt x="274" y="600"/>
                      </a:lnTo>
                      <a:lnTo>
                        <a:pt x="284" y="596"/>
                      </a:lnTo>
                      <a:lnTo>
                        <a:pt x="292" y="590"/>
                      </a:lnTo>
                      <a:lnTo>
                        <a:pt x="300" y="582"/>
                      </a:lnTo>
                      <a:lnTo>
                        <a:pt x="306" y="572"/>
                      </a:lnTo>
                      <a:lnTo>
                        <a:pt x="308" y="559"/>
                      </a:lnTo>
                      <a:lnTo>
                        <a:pt x="310" y="545"/>
                      </a:lnTo>
                      <a:lnTo>
                        <a:pt x="310" y="545"/>
                      </a:lnTo>
                      <a:lnTo>
                        <a:pt x="308" y="529"/>
                      </a:lnTo>
                      <a:lnTo>
                        <a:pt x="304" y="517"/>
                      </a:lnTo>
                      <a:lnTo>
                        <a:pt x="298" y="505"/>
                      </a:lnTo>
                      <a:lnTo>
                        <a:pt x="292" y="497"/>
                      </a:lnTo>
                      <a:lnTo>
                        <a:pt x="282" y="491"/>
                      </a:lnTo>
                      <a:lnTo>
                        <a:pt x="272" y="484"/>
                      </a:lnTo>
                      <a:lnTo>
                        <a:pt x="259" y="480"/>
                      </a:lnTo>
                      <a:lnTo>
                        <a:pt x="247" y="476"/>
                      </a:lnTo>
                      <a:lnTo>
                        <a:pt x="247" y="606"/>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sp>
          <p:nvSpPr>
            <p:cNvPr id="25" name="矩形 24"/>
            <p:cNvSpPr/>
            <p:nvPr/>
          </p:nvSpPr>
          <p:spPr>
            <a:xfrm>
              <a:off x="668768" y="2929728"/>
              <a:ext cx="4363460" cy="792525"/>
            </a:xfrm>
            <a:prstGeom prst="rect">
              <a:avLst/>
            </a:prstGeom>
          </p:spPr>
          <p:txBody>
            <a:bodyPr wrap="square">
              <a:spAutoFit/>
            </a:bodyPr>
            <a:lstStyle/>
            <a:p>
              <a:pPr indent="-342900" algn="r" fontAlgn="base">
                <a:lnSpc>
                  <a:spcPct val="130000"/>
                </a:lnSpc>
                <a:spcBef>
                  <a:spcPct val="0"/>
                </a:spcBef>
                <a:spcAft>
                  <a:spcPct val="0"/>
                </a:spcAft>
              </a:pPr>
              <a:r>
                <a:rPr lang="zh-CN" altLang="en-US" b="1" dirty="0" smtClean="0">
                  <a:solidFill>
                    <a:srgbClr val="28C1AC"/>
                  </a:solidFill>
                  <a:latin typeface="微软雅黑" pitchFamily="34" charset="-122"/>
                  <a:ea typeface="微软雅黑" pitchFamily="34" charset="-122"/>
                  <a:cs typeface="Arial" panose="020B0604020202020204" pitchFamily="34" charset="0"/>
                </a:rPr>
                <a:t>首台套保险补贴</a:t>
              </a:r>
              <a:endParaRPr lang="en-US" altLang="zh-CN" b="1" dirty="0" smtClean="0">
                <a:solidFill>
                  <a:srgbClr val="28C1AC"/>
                </a:solidFill>
                <a:latin typeface="微软雅黑" pitchFamily="34" charset="-122"/>
                <a:ea typeface="微软雅黑" pitchFamily="34" charset="-122"/>
                <a:cs typeface="Arial" panose="020B0604020202020204" pitchFamily="34" charset="0"/>
              </a:endParaRPr>
            </a:p>
            <a:p>
              <a:pPr marL="174625" indent="-174625" algn="just" fontAlgn="base">
                <a:lnSpc>
                  <a:spcPct val="130000"/>
                </a:lnSpc>
                <a:spcBef>
                  <a:spcPct val="0"/>
                </a:spcBef>
                <a:spcAft>
                  <a:spcPct val="0"/>
                </a:spcAft>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对保险费用按实际投保年度保费的</a:t>
              </a:r>
              <a:r>
                <a:rPr lang="en-US" altLang="zh-CN" sz="1400" dirty="0" smtClean="0">
                  <a:solidFill>
                    <a:schemeClr val="accent1">
                      <a:lumMod val="50000"/>
                    </a:schemeClr>
                  </a:solidFill>
                  <a:latin typeface="微软雅黑" pitchFamily="34" charset="-122"/>
                  <a:ea typeface="微软雅黑" pitchFamily="34" charset="-122"/>
                </a:rPr>
                <a:t>80%</a:t>
              </a:r>
              <a:r>
                <a:rPr lang="zh-CN" altLang="zh-CN" sz="1400" dirty="0" smtClean="0">
                  <a:solidFill>
                    <a:schemeClr val="accent1">
                      <a:lumMod val="50000"/>
                    </a:schemeClr>
                  </a:solidFill>
                  <a:latin typeface="微软雅黑" pitchFamily="34" charset="-122"/>
                  <a:ea typeface="微软雅黑" pitchFamily="34" charset="-122"/>
                </a:rPr>
                <a:t>给予补贴</a:t>
              </a:r>
              <a:endParaRPr lang="en-US" altLang="zh-CN" sz="1400" dirty="0" smtClean="0">
                <a:solidFill>
                  <a:schemeClr val="accent1">
                    <a:lumMod val="50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F215B8D8-2507-4D71-BA82-2EFC69309A25}"/>
              </a:ext>
            </a:extLst>
          </p:cNvPr>
          <p:cNvSpPr txBox="1"/>
          <p:nvPr/>
        </p:nvSpPr>
        <p:spPr>
          <a:xfrm>
            <a:off x="50799" y="186033"/>
            <a:ext cx="467625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（三）强化资金保障</a:t>
            </a:r>
            <a:endParaRPr lang="en-US" altLang="en-US" sz="2600" dirty="0">
              <a:solidFill>
                <a:schemeClr val="bg1"/>
              </a:solidFill>
              <a:cs typeface="华文宋体" panose="02010600040101010101" charset="-122"/>
            </a:endParaRPr>
          </a:p>
        </p:txBody>
      </p:sp>
      <p:sp>
        <p:nvSpPr>
          <p:cNvPr id="24" name="矩形 23"/>
          <p:cNvSpPr/>
          <p:nvPr/>
        </p:nvSpPr>
        <p:spPr>
          <a:xfrm>
            <a:off x="142876" y="1000902"/>
            <a:ext cx="11953122" cy="1569660"/>
          </a:xfrm>
          <a:prstGeom prst="rect">
            <a:avLst/>
          </a:prstGeom>
        </p:spPr>
        <p:txBody>
          <a:bodyPr wrap="square">
            <a:spAutoFit/>
          </a:bodyPr>
          <a:lstStyle/>
          <a:p>
            <a:pPr marL="536575" indent="-536575">
              <a:lnSpc>
                <a:spcPct val="200000"/>
              </a:lnSpc>
              <a:buFont typeface="Wingdings" pitchFamily="2" charset="2"/>
              <a:buChar char="p"/>
            </a:pPr>
            <a:r>
              <a:rPr lang="zh-CN" altLang="en-US" sz="2400" b="1" dirty="0" smtClean="0">
                <a:solidFill>
                  <a:schemeClr val="accent1">
                    <a:lumMod val="50000"/>
                  </a:schemeClr>
                </a:solidFill>
                <a:latin typeface="微软雅黑" pitchFamily="34" charset="-122"/>
                <a:ea typeface="微软雅黑" pitchFamily="34" charset="-122"/>
              </a:rPr>
              <a:t>根据</a:t>
            </a:r>
            <a:r>
              <a:rPr lang="zh-CN" altLang="zh-CN" sz="2400" b="1" dirty="0" smtClean="0">
                <a:solidFill>
                  <a:schemeClr val="accent1">
                    <a:lumMod val="50000"/>
                  </a:schemeClr>
                </a:solidFill>
                <a:latin typeface="微软雅黑" pitchFamily="34" charset="-122"/>
                <a:ea typeface="微软雅黑" pitchFamily="34" charset="-122"/>
              </a:rPr>
              <a:t>《关于创新要素供给培育产业生态提升国家中心城市产业能级科技成果转化政策措施的实施细则》</a:t>
            </a:r>
            <a:endParaRPr lang="zh-CN" altLang="en-US" sz="2400" b="1" dirty="0" smtClean="0">
              <a:solidFill>
                <a:schemeClr val="accent1">
                  <a:lumMod val="50000"/>
                </a:schemeClr>
              </a:solidFill>
              <a:latin typeface="微软雅黑" pitchFamily="34" charset="-122"/>
              <a:ea typeface="微软雅黑" pitchFamily="34" charset="-122"/>
            </a:endParaRPr>
          </a:p>
        </p:txBody>
      </p:sp>
      <p:grpSp>
        <p:nvGrpSpPr>
          <p:cNvPr id="3" name="组合 27"/>
          <p:cNvGrpSpPr/>
          <p:nvPr/>
        </p:nvGrpSpPr>
        <p:grpSpPr>
          <a:xfrm>
            <a:off x="334566" y="2310655"/>
            <a:ext cx="11687730" cy="4345518"/>
            <a:chOff x="494220" y="2397739"/>
            <a:chExt cx="11687730" cy="4345518"/>
          </a:xfrm>
        </p:grpSpPr>
        <p:sp>
          <p:nvSpPr>
            <p:cNvPr id="8" name="矩形 7"/>
            <p:cNvSpPr/>
            <p:nvPr/>
          </p:nvSpPr>
          <p:spPr>
            <a:xfrm>
              <a:off x="812462" y="4787116"/>
              <a:ext cx="3786214" cy="1352678"/>
            </a:xfrm>
            <a:prstGeom prst="rect">
              <a:avLst/>
            </a:prstGeom>
          </p:spPr>
          <p:txBody>
            <a:bodyPr wrap="square">
              <a:spAutoFit/>
            </a:bodyPr>
            <a:lstStyle/>
            <a:p>
              <a:pPr algn="r">
                <a:lnSpc>
                  <a:spcPct val="130000"/>
                </a:lnSpc>
                <a:spcBef>
                  <a:spcPct val="0"/>
                </a:spcBef>
              </a:pPr>
              <a:r>
                <a:rPr lang="zh-CN" altLang="en-US" b="1" dirty="0" smtClean="0">
                  <a:solidFill>
                    <a:srgbClr val="36C7E1"/>
                  </a:solidFill>
                  <a:latin typeface="微软雅黑" pitchFamily="34" charset="-122"/>
                  <a:ea typeface="微软雅黑" pitchFamily="34" charset="-122"/>
                  <a:cs typeface="Arial" panose="020B0604020202020204" pitchFamily="34" charset="0"/>
                </a:rPr>
                <a:t>重大科技项目资助</a:t>
              </a:r>
              <a:endParaRPr lang="zh-CN" altLang="zh-CN" b="1" dirty="0" smtClean="0">
                <a:solidFill>
                  <a:srgbClr val="36C7E1"/>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龙头企业实施产业集群协同创新项目，最高给予</a:t>
              </a:r>
              <a:r>
                <a:rPr lang="en-US" altLang="zh-CN" sz="1400" dirty="0" smtClean="0">
                  <a:solidFill>
                    <a:schemeClr val="accent1">
                      <a:lumMod val="50000"/>
                    </a:schemeClr>
                  </a:solidFill>
                  <a:latin typeface="微软雅黑" pitchFamily="34" charset="-122"/>
                  <a:ea typeface="微软雅黑" pitchFamily="34" charset="-122"/>
                </a:rPr>
                <a:t>1000</a:t>
              </a:r>
              <a:r>
                <a:rPr lang="zh-CN" altLang="zh-CN" sz="1400" dirty="0" smtClean="0">
                  <a:solidFill>
                    <a:schemeClr val="accent1">
                      <a:lumMod val="50000"/>
                    </a:schemeClr>
                  </a:solidFill>
                  <a:latin typeface="微软雅黑" pitchFamily="34" charset="-122"/>
                  <a:ea typeface="微软雅黑" pitchFamily="34" charset="-122"/>
                </a:rPr>
                <a:t>万元资助</a:t>
              </a: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国家级重大科技项目给予最高</a:t>
              </a:r>
              <a:r>
                <a:rPr lang="en-US" altLang="zh-CN" sz="1400" dirty="0" smtClean="0">
                  <a:solidFill>
                    <a:schemeClr val="accent1">
                      <a:lumMod val="50000"/>
                    </a:schemeClr>
                  </a:solidFill>
                  <a:latin typeface="微软雅黑" pitchFamily="34" charset="-122"/>
                  <a:ea typeface="微软雅黑" pitchFamily="34" charset="-122"/>
                </a:rPr>
                <a:t>100</a:t>
              </a:r>
              <a:r>
                <a:rPr lang="zh-CN" altLang="zh-CN" sz="1400" dirty="0" smtClean="0">
                  <a:solidFill>
                    <a:schemeClr val="accent1">
                      <a:lumMod val="50000"/>
                    </a:schemeClr>
                  </a:solidFill>
                  <a:latin typeface="微软雅黑" pitchFamily="34" charset="-122"/>
                  <a:ea typeface="微软雅黑" pitchFamily="34" charset="-122"/>
                </a:rPr>
                <a:t>万元资助</a:t>
              </a:r>
              <a:endParaRPr lang="en-US" altLang="zh-CN" sz="1400" dirty="0" smtClean="0">
                <a:solidFill>
                  <a:schemeClr val="accent1">
                    <a:lumMod val="50000"/>
                  </a:schemeClr>
                </a:solidFill>
                <a:latin typeface="微软雅黑" pitchFamily="34" charset="-122"/>
                <a:ea typeface="微软雅黑" pitchFamily="34" charset="-122"/>
              </a:endParaRPr>
            </a:p>
          </p:txBody>
        </p:sp>
        <p:sp>
          <p:nvSpPr>
            <p:cNvPr id="9" name="矩形 8"/>
            <p:cNvSpPr/>
            <p:nvPr/>
          </p:nvSpPr>
          <p:spPr>
            <a:xfrm>
              <a:off x="6419789" y="2516285"/>
              <a:ext cx="5523703" cy="1072601"/>
            </a:xfrm>
            <a:prstGeom prst="rect">
              <a:avLst/>
            </a:prstGeom>
          </p:spPr>
          <p:txBody>
            <a:bodyPr wrap="square">
              <a:spAutoFit/>
            </a:bodyPr>
            <a:lstStyle/>
            <a:p>
              <a:pPr>
                <a:lnSpc>
                  <a:spcPct val="130000"/>
                </a:lnSpc>
                <a:spcBef>
                  <a:spcPct val="0"/>
                </a:spcBef>
              </a:pPr>
              <a:r>
                <a:rPr lang="zh-CN" altLang="zh-CN" b="1" dirty="0" smtClean="0">
                  <a:solidFill>
                    <a:srgbClr val="499E46"/>
                  </a:solidFill>
                  <a:latin typeface="微软雅黑" pitchFamily="34" charset="-122"/>
                  <a:ea typeface="微软雅黑" pitchFamily="34" charset="-122"/>
                  <a:cs typeface="Arial" panose="020B0604020202020204" pitchFamily="34" charset="0"/>
                </a:rPr>
                <a:t>开发应用新产品补贴</a:t>
              </a:r>
              <a:endParaRPr lang="en-US" altLang="zh-CN" b="1" dirty="0" smtClean="0">
                <a:solidFill>
                  <a:srgbClr val="499E46"/>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重大装备首台（套）、新材料首批次、软件首版次市场化应用，按照采购金额</a:t>
              </a:r>
              <a:r>
                <a:rPr lang="en-US" altLang="zh-CN" sz="1400" dirty="0" smtClean="0">
                  <a:solidFill>
                    <a:schemeClr val="accent1">
                      <a:lumMod val="50000"/>
                    </a:schemeClr>
                  </a:solidFill>
                  <a:latin typeface="微软雅黑" pitchFamily="34" charset="-122"/>
                  <a:ea typeface="微软雅黑" pitchFamily="34" charset="-122"/>
                </a:rPr>
                <a:t>20%</a:t>
              </a:r>
              <a:r>
                <a:rPr lang="zh-CN" altLang="zh-CN" sz="1400" dirty="0" smtClean="0">
                  <a:solidFill>
                    <a:schemeClr val="accent1">
                      <a:lumMod val="50000"/>
                    </a:schemeClr>
                  </a:solidFill>
                  <a:latin typeface="微软雅黑" pitchFamily="34" charset="-122"/>
                  <a:ea typeface="微软雅黑" pitchFamily="34" charset="-122"/>
                </a:rPr>
                <a:t>给予最高</a:t>
              </a:r>
              <a:r>
                <a:rPr lang="en-US" altLang="zh-CN" sz="1400" dirty="0" smtClean="0">
                  <a:solidFill>
                    <a:schemeClr val="accent1">
                      <a:lumMod val="50000"/>
                    </a:schemeClr>
                  </a:solidFill>
                  <a:latin typeface="微软雅黑" pitchFamily="34" charset="-122"/>
                  <a:ea typeface="微软雅黑" pitchFamily="34" charset="-122"/>
                </a:rPr>
                <a:t>500</a:t>
              </a:r>
              <a:r>
                <a:rPr lang="zh-CN" altLang="zh-CN" sz="1400" dirty="0" smtClean="0">
                  <a:solidFill>
                    <a:schemeClr val="accent1">
                      <a:lumMod val="50000"/>
                    </a:schemeClr>
                  </a:solidFill>
                  <a:latin typeface="微软雅黑" pitchFamily="34" charset="-122"/>
                  <a:ea typeface="微软雅黑" pitchFamily="34" charset="-122"/>
                </a:rPr>
                <a:t>万元补贴</a:t>
              </a:r>
            </a:p>
          </p:txBody>
        </p:sp>
        <p:sp>
          <p:nvSpPr>
            <p:cNvPr id="10" name="矩形 9"/>
            <p:cNvSpPr/>
            <p:nvPr/>
          </p:nvSpPr>
          <p:spPr>
            <a:xfrm>
              <a:off x="7313379" y="4033257"/>
              <a:ext cx="4868571" cy="1632755"/>
            </a:xfrm>
            <a:prstGeom prst="rect">
              <a:avLst/>
            </a:prstGeom>
          </p:spPr>
          <p:txBody>
            <a:bodyPr wrap="square">
              <a:spAutoFit/>
            </a:bodyPr>
            <a:lstStyle/>
            <a:p>
              <a:pPr>
                <a:lnSpc>
                  <a:spcPct val="130000"/>
                </a:lnSpc>
                <a:spcBef>
                  <a:spcPct val="0"/>
                </a:spcBef>
              </a:pPr>
              <a:r>
                <a:rPr lang="zh-CN" altLang="zh-CN" b="1" dirty="0" smtClean="0">
                  <a:solidFill>
                    <a:schemeClr val="tx2"/>
                  </a:solidFill>
                  <a:latin typeface="微软雅黑" pitchFamily="34" charset="-122"/>
                  <a:ea typeface="微软雅黑" pitchFamily="34" charset="-122"/>
                  <a:cs typeface="Arial" panose="020B0604020202020204" pitchFamily="34" charset="0"/>
                </a:rPr>
                <a:t>中心建设奖励</a:t>
              </a:r>
              <a:endParaRPr lang="en-US" altLang="zh-CN" b="1" dirty="0" smtClean="0">
                <a:solidFill>
                  <a:schemeClr val="tx2"/>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a:t>
              </a:r>
              <a:r>
                <a:rPr lang="en-US" altLang="zh-CN" sz="1400" dirty="0" smtClean="0">
                  <a:solidFill>
                    <a:schemeClr val="accent1">
                      <a:lumMod val="50000"/>
                    </a:schemeClr>
                  </a:solidFill>
                  <a:latin typeface="微软雅黑" pitchFamily="34" charset="-122"/>
                  <a:ea typeface="微软雅黑" pitchFamily="34" charset="-122"/>
                </a:rPr>
                <a:t>2011</a:t>
              </a:r>
              <a:r>
                <a:rPr lang="zh-CN" altLang="zh-CN" sz="1400" dirty="0" smtClean="0">
                  <a:solidFill>
                    <a:schemeClr val="accent1">
                      <a:lumMod val="50000"/>
                    </a:schemeClr>
                  </a:solidFill>
                  <a:latin typeface="微软雅黑" pitchFamily="34" charset="-122"/>
                  <a:ea typeface="微软雅黑" pitchFamily="34" charset="-122"/>
                </a:rPr>
                <a:t>协同创新中心”给予</a:t>
              </a:r>
              <a:r>
                <a:rPr lang="en-US" altLang="zh-CN" sz="1400" dirty="0" smtClean="0">
                  <a:solidFill>
                    <a:schemeClr val="accent1">
                      <a:lumMod val="50000"/>
                    </a:schemeClr>
                  </a:solidFill>
                  <a:latin typeface="微软雅黑" pitchFamily="34" charset="-122"/>
                  <a:ea typeface="微软雅黑" pitchFamily="34" charset="-122"/>
                </a:rPr>
                <a:t>200</a:t>
              </a:r>
              <a:r>
                <a:rPr lang="zh-CN" altLang="zh-CN" sz="1400" dirty="0" smtClean="0">
                  <a:solidFill>
                    <a:schemeClr val="accent1">
                      <a:lumMod val="50000"/>
                    </a:schemeClr>
                  </a:solidFill>
                  <a:latin typeface="微软雅黑" pitchFamily="34" charset="-122"/>
                  <a:ea typeface="微软雅黑" pitchFamily="34" charset="-122"/>
                </a:rPr>
                <a:t>万元资助</a:t>
              </a:r>
              <a:endParaRPr lang="en-US" altLang="zh-CN" sz="1400" dirty="0" smtClean="0">
                <a:solidFill>
                  <a:schemeClr val="accent1">
                    <a:lumMod val="50000"/>
                  </a:schemeClr>
                </a:solidFill>
                <a:latin typeface="微软雅黑" pitchFamily="34" charset="-122"/>
                <a:ea typeface="微软雅黑" pitchFamily="34" charset="-122"/>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国家重点实验室、国家工程技术研究中心、国家工程研究中心、国家工程实验室以及国家级企业技术中心等给予</a:t>
              </a:r>
              <a:r>
                <a:rPr lang="en-US" altLang="zh-CN" sz="1400" dirty="0" smtClean="0">
                  <a:solidFill>
                    <a:schemeClr val="accent1">
                      <a:lumMod val="50000"/>
                    </a:schemeClr>
                  </a:solidFill>
                  <a:latin typeface="微软雅黑" pitchFamily="34" charset="-122"/>
                  <a:ea typeface="微软雅黑" pitchFamily="34" charset="-122"/>
                </a:rPr>
                <a:t>100</a:t>
              </a:r>
              <a:r>
                <a:rPr lang="zh-CN" altLang="zh-CN" sz="1400" dirty="0" smtClean="0">
                  <a:solidFill>
                    <a:schemeClr val="accent1">
                      <a:lumMod val="50000"/>
                    </a:schemeClr>
                  </a:solidFill>
                  <a:latin typeface="微软雅黑" pitchFamily="34" charset="-122"/>
                  <a:ea typeface="微软雅黑" pitchFamily="34" charset="-122"/>
                </a:rPr>
                <a:t>万元资助</a:t>
              </a:r>
              <a:endParaRPr lang="en-US" altLang="zh-CN" sz="1400" dirty="0">
                <a:solidFill>
                  <a:schemeClr val="accent1">
                    <a:lumMod val="50000"/>
                  </a:schemeClr>
                </a:solidFill>
                <a:latin typeface="微软雅黑" pitchFamily="34" charset="-122"/>
                <a:ea typeface="微软雅黑" pitchFamily="34" charset="-122"/>
              </a:endParaRPr>
            </a:p>
          </p:txBody>
        </p:sp>
        <p:sp>
          <p:nvSpPr>
            <p:cNvPr id="11" name="矩形 10"/>
            <p:cNvSpPr/>
            <p:nvPr/>
          </p:nvSpPr>
          <p:spPr>
            <a:xfrm>
              <a:off x="6952462" y="5670656"/>
              <a:ext cx="4572032" cy="1072601"/>
            </a:xfrm>
            <a:prstGeom prst="rect">
              <a:avLst/>
            </a:prstGeom>
          </p:spPr>
          <p:txBody>
            <a:bodyPr wrap="square">
              <a:spAutoFit/>
            </a:bodyPr>
            <a:lstStyle/>
            <a:p>
              <a:pPr>
                <a:lnSpc>
                  <a:spcPct val="130000"/>
                </a:lnSpc>
                <a:spcBef>
                  <a:spcPct val="0"/>
                </a:spcBef>
              </a:pPr>
              <a:r>
                <a:rPr lang="zh-CN" altLang="en-US" b="1" dirty="0" smtClean="0">
                  <a:solidFill>
                    <a:srgbClr val="F54B72"/>
                  </a:solidFill>
                  <a:latin typeface="微软雅黑" pitchFamily="34" charset="-122"/>
                  <a:ea typeface="微软雅黑" pitchFamily="34" charset="-122"/>
                  <a:cs typeface="Arial" panose="020B0604020202020204" pitchFamily="34" charset="0"/>
                </a:rPr>
                <a:t>协同创新平台补贴</a:t>
              </a:r>
              <a:endParaRPr lang="en-US" altLang="zh-CN" b="1" dirty="0" smtClean="0">
                <a:solidFill>
                  <a:srgbClr val="F54B72"/>
                </a:solidFill>
                <a:latin typeface="微软雅黑" pitchFamily="34" charset="-122"/>
                <a:ea typeface="微软雅黑" pitchFamily="34" charset="-122"/>
                <a:cs typeface="Arial" panose="020B0604020202020204" pitchFamily="34" charset="0"/>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新型产业技术研究院</a:t>
              </a:r>
              <a:r>
                <a:rPr lang="en-US" altLang="zh-CN"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最高给予</a:t>
              </a:r>
              <a:r>
                <a:rPr lang="en-US" altLang="zh-CN" sz="1400" dirty="0" smtClean="0">
                  <a:solidFill>
                    <a:schemeClr val="accent1">
                      <a:lumMod val="50000"/>
                    </a:schemeClr>
                  </a:solidFill>
                  <a:latin typeface="微软雅黑" pitchFamily="34" charset="-122"/>
                  <a:ea typeface="微软雅黑" pitchFamily="34" charset="-122"/>
                </a:rPr>
                <a:t>2</a:t>
              </a:r>
              <a:r>
                <a:rPr lang="zh-CN" altLang="zh-CN" sz="1400" dirty="0" smtClean="0">
                  <a:solidFill>
                    <a:schemeClr val="accent1">
                      <a:lumMod val="50000"/>
                    </a:schemeClr>
                  </a:solidFill>
                  <a:latin typeface="微软雅黑" pitchFamily="34" charset="-122"/>
                  <a:ea typeface="微软雅黑" pitchFamily="34" charset="-122"/>
                </a:rPr>
                <a:t>亿元支持</a:t>
              </a:r>
              <a:endParaRPr lang="en-US" altLang="zh-CN" sz="1400" dirty="0" smtClean="0">
                <a:solidFill>
                  <a:schemeClr val="accent1">
                    <a:lumMod val="50000"/>
                  </a:schemeClr>
                </a:solidFill>
                <a:latin typeface="微软雅黑" pitchFamily="34" charset="-122"/>
                <a:ea typeface="微软雅黑" pitchFamily="34" charset="-122"/>
              </a:endParaRPr>
            </a:p>
            <a:p>
              <a:pPr marL="174625" indent="-174625" algn="just">
                <a:lnSpc>
                  <a:spcPct val="130000"/>
                </a:lnSpc>
                <a:spcBef>
                  <a:spcPct val="0"/>
                </a:spcBef>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共建市级工程技术研究中心</a:t>
              </a:r>
              <a:r>
                <a:rPr lang="en-US" altLang="zh-CN" sz="1400" dirty="0" smtClean="0">
                  <a:solidFill>
                    <a:schemeClr val="accent1">
                      <a:lumMod val="50000"/>
                    </a:schemeClr>
                  </a:solidFill>
                  <a:latin typeface="微软雅黑" pitchFamily="34" charset="-122"/>
                  <a:ea typeface="微软雅黑" pitchFamily="34" charset="-122"/>
                </a:rPr>
                <a:t>,</a:t>
              </a:r>
              <a:r>
                <a:rPr lang="zh-CN" altLang="zh-CN" sz="1400" dirty="0" smtClean="0">
                  <a:solidFill>
                    <a:schemeClr val="accent1">
                      <a:lumMod val="50000"/>
                    </a:schemeClr>
                  </a:solidFill>
                  <a:latin typeface="微软雅黑" pitchFamily="34" charset="-122"/>
                  <a:ea typeface="微软雅黑" pitchFamily="34" charset="-122"/>
                </a:rPr>
                <a:t>最高给予</a:t>
              </a:r>
              <a:r>
                <a:rPr lang="en-US" altLang="zh-CN" sz="1400" dirty="0" smtClean="0">
                  <a:solidFill>
                    <a:schemeClr val="accent1">
                      <a:lumMod val="50000"/>
                    </a:schemeClr>
                  </a:solidFill>
                  <a:latin typeface="微软雅黑" pitchFamily="34" charset="-122"/>
                  <a:ea typeface="微软雅黑" pitchFamily="34" charset="-122"/>
                </a:rPr>
                <a:t>50</a:t>
              </a:r>
              <a:r>
                <a:rPr lang="zh-CN" altLang="zh-CN" sz="1400" dirty="0" smtClean="0">
                  <a:solidFill>
                    <a:schemeClr val="accent1">
                      <a:lumMod val="50000"/>
                    </a:schemeClr>
                  </a:solidFill>
                  <a:latin typeface="微软雅黑" pitchFamily="34" charset="-122"/>
                  <a:ea typeface="微软雅黑" pitchFamily="34" charset="-122"/>
                </a:rPr>
                <a:t>万元补贴</a:t>
              </a:r>
            </a:p>
          </p:txBody>
        </p:sp>
        <p:grpSp>
          <p:nvGrpSpPr>
            <p:cNvPr id="5" name="组合 26"/>
            <p:cNvGrpSpPr/>
            <p:nvPr/>
          </p:nvGrpSpPr>
          <p:grpSpPr>
            <a:xfrm>
              <a:off x="3705328" y="2397739"/>
              <a:ext cx="3918653" cy="3746699"/>
              <a:chOff x="4166380" y="1786720"/>
              <a:chExt cx="3918653" cy="3746699"/>
            </a:xfrm>
          </p:grpSpPr>
          <p:grpSp>
            <p:nvGrpSpPr>
              <p:cNvPr id="6" name="Group 4"/>
              <p:cNvGrpSpPr>
                <a:grpSpLocks noChangeAspect="1"/>
              </p:cNvGrpSpPr>
              <p:nvPr/>
            </p:nvGrpSpPr>
            <p:grpSpPr bwMode="auto">
              <a:xfrm>
                <a:off x="4166380" y="1786720"/>
                <a:ext cx="3918653" cy="3746699"/>
                <a:chOff x="4803" y="-274"/>
                <a:chExt cx="3578" cy="3421"/>
              </a:xfrm>
            </p:grpSpPr>
            <p:sp>
              <p:nvSpPr>
                <p:cNvPr id="14" name="Freeform 5"/>
                <p:cNvSpPr>
                  <a:spLocks/>
                </p:cNvSpPr>
                <p:nvPr/>
              </p:nvSpPr>
              <p:spPr bwMode="auto">
                <a:xfrm>
                  <a:off x="5948" y="1023"/>
                  <a:ext cx="1308" cy="1312"/>
                </a:xfrm>
                <a:custGeom>
                  <a:avLst/>
                  <a:gdLst>
                    <a:gd name="T0" fmla="*/ 1059 w 1308"/>
                    <a:gd name="T1" fmla="*/ 0 h 1312"/>
                    <a:gd name="T2" fmla="*/ 250 w 1308"/>
                    <a:gd name="T3" fmla="*/ 0 h 1312"/>
                    <a:gd name="T4" fmla="*/ 0 w 1308"/>
                    <a:gd name="T5" fmla="*/ 811 h 1312"/>
                    <a:gd name="T6" fmla="*/ 653 w 1308"/>
                    <a:gd name="T7" fmla="*/ 1312 h 1312"/>
                    <a:gd name="T8" fmla="*/ 1308 w 1308"/>
                    <a:gd name="T9" fmla="*/ 811 h 1312"/>
                    <a:gd name="T10" fmla="*/ 1059 w 1308"/>
                    <a:gd name="T11" fmla="*/ 0 h 1312"/>
                  </a:gdLst>
                  <a:ahLst/>
                  <a:cxnLst>
                    <a:cxn ang="0">
                      <a:pos x="T0" y="T1"/>
                    </a:cxn>
                    <a:cxn ang="0">
                      <a:pos x="T2" y="T3"/>
                    </a:cxn>
                    <a:cxn ang="0">
                      <a:pos x="T4" y="T5"/>
                    </a:cxn>
                    <a:cxn ang="0">
                      <a:pos x="T6" y="T7"/>
                    </a:cxn>
                    <a:cxn ang="0">
                      <a:pos x="T8" y="T9"/>
                    </a:cxn>
                    <a:cxn ang="0">
                      <a:pos x="T10" y="T11"/>
                    </a:cxn>
                  </a:cxnLst>
                  <a:rect l="0" t="0" r="r" b="b"/>
                  <a:pathLst>
                    <a:path w="1308" h="1312">
                      <a:moveTo>
                        <a:pt x="1059" y="0"/>
                      </a:moveTo>
                      <a:lnTo>
                        <a:pt x="250" y="0"/>
                      </a:lnTo>
                      <a:lnTo>
                        <a:pt x="0" y="811"/>
                      </a:lnTo>
                      <a:lnTo>
                        <a:pt x="653" y="1312"/>
                      </a:lnTo>
                      <a:lnTo>
                        <a:pt x="1308" y="811"/>
                      </a:lnTo>
                      <a:lnTo>
                        <a:pt x="1059" y="0"/>
                      </a:lnTo>
                      <a:close/>
                    </a:path>
                  </a:pathLst>
                </a:custGeom>
                <a:solidFill>
                  <a:srgbClr val="DE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 name="Freeform 6"/>
                <p:cNvSpPr>
                  <a:spLocks/>
                </p:cNvSpPr>
                <p:nvPr/>
              </p:nvSpPr>
              <p:spPr bwMode="auto">
                <a:xfrm>
                  <a:off x="5948" y="1023"/>
                  <a:ext cx="1308" cy="1312"/>
                </a:xfrm>
                <a:custGeom>
                  <a:avLst/>
                  <a:gdLst>
                    <a:gd name="T0" fmla="*/ 1059 w 1308"/>
                    <a:gd name="T1" fmla="*/ 0 h 1312"/>
                    <a:gd name="T2" fmla="*/ 250 w 1308"/>
                    <a:gd name="T3" fmla="*/ 0 h 1312"/>
                    <a:gd name="T4" fmla="*/ 0 w 1308"/>
                    <a:gd name="T5" fmla="*/ 811 h 1312"/>
                    <a:gd name="T6" fmla="*/ 653 w 1308"/>
                    <a:gd name="T7" fmla="*/ 1312 h 1312"/>
                    <a:gd name="T8" fmla="*/ 1308 w 1308"/>
                    <a:gd name="T9" fmla="*/ 811 h 1312"/>
                    <a:gd name="T10" fmla="*/ 1059 w 1308"/>
                    <a:gd name="T11" fmla="*/ 0 h 1312"/>
                  </a:gdLst>
                  <a:ahLst/>
                  <a:cxnLst>
                    <a:cxn ang="0">
                      <a:pos x="T0" y="T1"/>
                    </a:cxn>
                    <a:cxn ang="0">
                      <a:pos x="T2" y="T3"/>
                    </a:cxn>
                    <a:cxn ang="0">
                      <a:pos x="T4" y="T5"/>
                    </a:cxn>
                    <a:cxn ang="0">
                      <a:pos x="T6" y="T7"/>
                    </a:cxn>
                    <a:cxn ang="0">
                      <a:pos x="T8" y="T9"/>
                    </a:cxn>
                    <a:cxn ang="0">
                      <a:pos x="T10" y="T11"/>
                    </a:cxn>
                  </a:cxnLst>
                  <a:rect l="0" t="0" r="r" b="b"/>
                  <a:pathLst>
                    <a:path w="1308" h="1312">
                      <a:moveTo>
                        <a:pt x="1059" y="0"/>
                      </a:moveTo>
                      <a:lnTo>
                        <a:pt x="250" y="0"/>
                      </a:lnTo>
                      <a:lnTo>
                        <a:pt x="0" y="811"/>
                      </a:lnTo>
                      <a:lnTo>
                        <a:pt x="653" y="1312"/>
                      </a:lnTo>
                      <a:lnTo>
                        <a:pt x="1308" y="811"/>
                      </a:lnTo>
                      <a:lnTo>
                        <a:pt x="10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 name="Freeform 7"/>
                <p:cNvSpPr>
                  <a:spLocks/>
                </p:cNvSpPr>
                <p:nvPr/>
              </p:nvSpPr>
              <p:spPr bwMode="auto">
                <a:xfrm>
                  <a:off x="6198" y="-274"/>
                  <a:ext cx="809" cy="1277"/>
                </a:xfrm>
                <a:custGeom>
                  <a:avLst/>
                  <a:gdLst>
                    <a:gd name="T0" fmla="*/ 0 w 809"/>
                    <a:gd name="T1" fmla="*/ 1277 h 1277"/>
                    <a:gd name="T2" fmla="*/ 403 w 809"/>
                    <a:gd name="T3" fmla="*/ 0 h 1277"/>
                    <a:gd name="T4" fmla="*/ 809 w 809"/>
                    <a:gd name="T5" fmla="*/ 1277 h 1277"/>
                    <a:gd name="T6" fmla="*/ 0 w 809"/>
                    <a:gd name="T7" fmla="*/ 1277 h 1277"/>
                  </a:gdLst>
                  <a:ahLst/>
                  <a:cxnLst>
                    <a:cxn ang="0">
                      <a:pos x="T0" y="T1"/>
                    </a:cxn>
                    <a:cxn ang="0">
                      <a:pos x="T2" y="T3"/>
                    </a:cxn>
                    <a:cxn ang="0">
                      <a:pos x="T4" y="T5"/>
                    </a:cxn>
                    <a:cxn ang="0">
                      <a:pos x="T6" y="T7"/>
                    </a:cxn>
                  </a:cxnLst>
                  <a:rect l="0" t="0" r="r" b="b"/>
                  <a:pathLst>
                    <a:path w="809" h="1277">
                      <a:moveTo>
                        <a:pt x="0" y="1277"/>
                      </a:moveTo>
                      <a:lnTo>
                        <a:pt x="403" y="0"/>
                      </a:lnTo>
                      <a:lnTo>
                        <a:pt x="809" y="1277"/>
                      </a:lnTo>
                      <a:lnTo>
                        <a:pt x="0" y="1277"/>
                      </a:lnTo>
                      <a:close/>
                    </a:path>
                  </a:pathLst>
                </a:custGeom>
                <a:solidFill>
                  <a:srgbClr val="499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792000" rIns="91440" bIns="45720" numCol="1" anchor="ctr" anchorCtr="1" compatLnSpc="1">
                  <a:prstTxWarp prst="textNoShape">
                    <a:avLst/>
                  </a:prstTxWarp>
                </a:bodyPr>
                <a:lstStyle/>
                <a:p>
                  <a:pPr algn="ctr"/>
                  <a:r>
                    <a:rPr lang="en-US" altLang="zh-CN" sz="4500" dirty="0" smtClean="0">
                      <a:solidFill>
                        <a:schemeClr val="bg1"/>
                      </a:solidFill>
                      <a:latin typeface="微软雅黑" pitchFamily="34" charset="-122"/>
                      <a:ea typeface="微软雅黑" pitchFamily="34" charset="-122"/>
                    </a:rPr>
                    <a:t>1</a:t>
                  </a:r>
                  <a:endParaRPr lang="zh-CN" altLang="en-US" sz="4500" dirty="0">
                    <a:solidFill>
                      <a:schemeClr val="bg1"/>
                    </a:solidFill>
                    <a:latin typeface="微软雅黑" pitchFamily="34" charset="-122"/>
                    <a:ea typeface="微软雅黑" pitchFamily="34" charset="-122"/>
                  </a:endParaRPr>
                </a:p>
              </p:txBody>
            </p:sp>
            <p:sp>
              <p:nvSpPr>
                <p:cNvPr id="17" name="Freeform 8"/>
                <p:cNvSpPr>
                  <a:spLocks/>
                </p:cNvSpPr>
                <p:nvPr/>
              </p:nvSpPr>
              <p:spPr bwMode="auto">
                <a:xfrm>
                  <a:off x="7028" y="1023"/>
                  <a:ext cx="1353" cy="811"/>
                </a:xfrm>
                <a:custGeom>
                  <a:avLst/>
                  <a:gdLst>
                    <a:gd name="T0" fmla="*/ 0 w 1353"/>
                    <a:gd name="T1" fmla="*/ 0 h 811"/>
                    <a:gd name="T2" fmla="*/ 1353 w 1353"/>
                    <a:gd name="T3" fmla="*/ 14 h 811"/>
                    <a:gd name="T4" fmla="*/ 249 w 1353"/>
                    <a:gd name="T5" fmla="*/ 811 h 811"/>
                    <a:gd name="T6" fmla="*/ 0 w 1353"/>
                    <a:gd name="T7" fmla="*/ 0 h 811"/>
                  </a:gdLst>
                  <a:ahLst/>
                  <a:cxnLst>
                    <a:cxn ang="0">
                      <a:pos x="T0" y="T1"/>
                    </a:cxn>
                    <a:cxn ang="0">
                      <a:pos x="T2" y="T3"/>
                    </a:cxn>
                    <a:cxn ang="0">
                      <a:pos x="T4" y="T5"/>
                    </a:cxn>
                    <a:cxn ang="0">
                      <a:pos x="T6" y="T7"/>
                    </a:cxn>
                  </a:cxnLst>
                  <a:rect l="0" t="0" r="r" b="b"/>
                  <a:pathLst>
                    <a:path w="1353" h="811">
                      <a:moveTo>
                        <a:pt x="0" y="0"/>
                      </a:moveTo>
                      <a:lnTo>
                        <a:pt x="1353" y="14"/>
                      </a:lnTo>
                      <a:lnTo>
                        <a:pt x="249" y="811"/>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45720" rIns="91440" bIns="45720" numCol="1" anchor="t" anchorCtr="0" compatLnSpc="1">
                  <a:prstTxWarp prst="textNoShape">
                    <a:avLst/>
                  </a:prstTxWarp>
                </a:bodyPr>
                <a:lstStyle/>
                <a:p>
                  <a:r>
                    <a:rPr lang="en-US" altLang="zh-CN" sz="4500" dirty="0">
                      <a:solidFill>
                        <a:schemeClr val="bg1"/>
                      </a:solidFill>
                      <a:latin typeface="微软雅黑" pitchFamily="34" charset="-122"/>
                      <a:ea typeface="微软雅黑" pitchFamily="34" charset="-122"/>
                    </a:rPr>
                    <a:t>2</a:t>
                  </a:r>
                  <a:endParaRPr lang="zh-CN" altLang="en-US" sz="4500" dirty="0">
                    <a:solidFill>
                      <a:schemeClr val="bg1"/>
                    </a:solidFill>
                    <a:latin typeface="微软雅黑" pitchFamily="34" charset="-122"/>
                    <a:ea typeface="微软雅黑" pitchFamily="34" charset="-122"/>
                  </a:endParaRPr>
                </a:p>
              </p:txBody>
            </p:sp>
            <p:sp>
              <p:nvSpPr>
                <p:cNvPr id="18" name="Freeform 9"/>
                <p:cNvSpPr>
                  <a:spLocks/>
                </p:cNvSpPr>
                <p:nvPr/>
              </p:nvSpPr>
              <p:spPr bwMode="auto">
                <a:xfrm>
                  <a:off x="6615" y="1848"/>
                  <a:ext cx="1123" cy="1284"/>
                </a:xfrm>
                <a:custGeom>
                  <a:avLst/>
                  <a:gdLst>
                    <a:gd name="T0" fmla="*/ 655 w 1123"/>
                    <a:gd name="T1" fmla="*/ 0 h 1284"/>
                    <a:gd name="T2" fmla="*/ 1123 w 1123"/>
                    <a:gd name="T3" fmla="*/ 1284 h 1284"/>
                    <a:gd name="T4" fmla="*/ 0 w 1123"/>
                    <a:gd name="T5" fmla="*/ 501 h 1284"/>
                    <a:gd name="T6" fmla="*/ 655 w 1123"/>
                    <a:gd name="T7" fmla="*/ 0 h 1284"/>
                  </a:gdLst>
                  <a:ahLst/>
                  <a:cxnLst>
                    <a:cxn ang="0">
                      <a:pos x="T0" y="T1"/>
                    </a:cxn>
                    <a:cxn ang="0">
                      <a:pos x="T2" y="T3"/>
                    </a:cxn>
                    <a:cxn ang="0">
                      <a:pos x="T4" y="T5"/>
                    </a:cxn>
                    <a:cxn ang="0">
                      <a:pos x="T6" y="T7"/>
                    </a:cxn>
                  </a:cxnLst>
                  <a:rect l="0" t="0" r="r" b="b"/>
                  <a:pathLst>
                    <a:path w="1123" h="1284">
                      <a:moveTo>
                        <a:pt x="655" y="0"/>
                      </a:moveTo>
                      <a:lnTo>
                        <a:pt x="1123" y="1284"/>
                      </a:lnTo>
                      <a:lnTo>
                        <a:pt x="0" y="501"/>
                      </a:lnTo>
                      <a:lnTo>
                        <a:pt x="655" y="0"/>
                      </a:lnTo>
                      <a:close/>
                    </a:path>
                  </a:pathLst>
                </a:custGeom>
                <a:solidFill>
                  <a:srgbClr val="F54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216000" bIns="468000" numCol="1" anchor="ctr"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3</a:t>
                  </a:r>
                  <a:endParaRPr lang="zh-CN" altLang="en-US" sz="4500" dirty="0">
                    <a:solidFill>
                      <a:schemeClr val="bg1"/>
                    </a:solidFill>
                    <a:latin typeface="微软雅黑" pitchFamily="34" charset="-122"/>
                    <a:ea typeface="微软雅黑" pitchFamily="34" charset="-122"/>
                  </a:endParaRPr>
                </a:p>
              </p:txBody>
            </p:sp>
            <p:sp>
              <p:nvSpPr>
                <p:cNvPr id="19" name="Freeform 10"/>
                <p:cNvSpPr>
                  <a:spLocks/>
                </p:cNvSpPr>
                <p:nvPr/>
              </p:nvSpPr>
              <p:spPr bwMode="auto">
                <a:xfrm>
                  <a:off x="5463" y="1848"/>
                  <a:ext cx="1125" cy="1299"/>
                </a:xfrm>
                <a:custGeom>
                  <a:avLst/>
                  <a:gdLst>
                    <a:gd name="T0" fmla="*/ 1125 w 1125"/>
                    <a:gd name="T1" fmla="*/ 501 h 1299"/>
                    <a:gd name="T2" fmla="*/ 0 w 1125"/>
                    <a:gd name="T3" fmla="*/ 1299 h 1299"/>
                    <a:gd name="T4" fmla="*/ 471 w 1125"/>
                    <a:gd name="T5" fmla="*/ 0 h 1299"/>
                    <a:gd name="T6" fmla="*/ 1125 w 1125"/>
                    <a:gd name="T7" fmla="*/ 501 h 1299"/>
                  </a:gdLst>
                  <a:ahLst/>
                  <a:cxnLst>
                    <a:cxn ang="0">
                      <a:pos x="T0" y="T1"/>
                    </a:cxn>
                    <a:cxn ang="0">
                      <a:pos x="T2" y="T3"/>
                    </a:cxn>
                    <a:cxn ang="0">
                      <a:pos x="T4" y="T5"/>
                    </a:cxn>
                    <a:cxn ang="0">
                      <a:pos x="T6" y="T7"/>
                    </a:cxn>
                  </a:cxnLst>
                  <a:rect l="0" t="0" r="r" b="b"/>
                  <a:pathLst>
                    <a:path w="1125" h="1299">
                      <a:moveTo>
                        <a:pt x="1125" y="501"/>
                      </a:moveTo>
                      <a:lnTo>
                        <a:pt x="0" y="1299"/>
                      </a:lnTo>
                      <a:lnTo>
                        <a:pt x="471" y="0"/>
                      </a:lnTo>
                      <a:lnTo>
                        <a:pt x="1125" y="501"/>
                      </a:lnTo>
                      <a:close/>
                    </a:path>
                  </a:pathLst>
                </a:custGeom>
                <a:solidFill>
                  <a:srgbClr val="36C7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0000" tIns="45720" rIns="91440" bIns="468000" numCol="1" anchor="ctr"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4</a:t>
                  </a:r>
                  <a:endParaRPr lang="zh-CN" altLang="en-US" sz="4500" dirty="0">
                    <a:solidFill>
                      <a:schemeClr val="bg1"/>
                    </a:solidFill>
                    <a:latin typeface="微软雅黑" pitchFamily="34" charset="-122"/>
                    <a:ea typeface="微软雅黑" pitchFamily="34" charset="-122"/>
                  </a:endParaRPr>
                </a:p>
              </p:txBody>
            </p:sp>
            <p:sp>
              <p:nvSpPr>
                <p:cNvPr id="20" name="Freeform 11"/>
                <p:cNvSpPr>
                  <a:spLocks/>
                </p:cNvSpPr>
                <p:nvPr/>
              </p:nvSpPr>
              <p:spPr bwMode="auto">
                <a:xfrm>
                  <a:off x="4803" y="1023"/>
                  <a:ext cx="1374" cy="811"/>
                </a:xfrm>
                <a:custGeom>
                  <a:avLst/>
                  <a:gdLst>
                    <a:gd name="T0" fmla="*/ 1124 w 1374"/>
                    <a:gd name="T1" fmla="*/ 811 h 811"/>
                    <a:gd name="T2" fmla="*/ 0 w 1374"/>
                    <a:gd name="T3" fmla="*/ 47 h 811"/>
                    <a:gd name="T4" fmla="*/ 1374 w 1374"/>
                    <a:gd name="T5" fmla="*/ 0 h 811"/>
                    <a:gd name="T6" fmla="*/ 1124 w 1374"/>
                    <a:gd name="T7" fmla="*/ 811 h 811"/>
                    <a:gd name="connsiteX0" fmla="*/ 8180 w 10000"/>
                    <a:gd name="connsiteY0" fmla="*/ 10000 h 10000"/>
                    <a:gd name="connsiteX1" fmla="*/ 0 w 10000"/>
                    <a:gd name="connsiteY1" fmla="*/ 129 h 10000"/>
                    <a:gd name="connsiteX2" fmla="*/ 10000 w 10000"/>
                    <a:gd name="connsiteY2" fmla="*/ 0 h 10000"/>
                    <a:gd name="connsiteX3" fmla="*/ 818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8180" y="10000"/>
                      </a:moveTo>
                      <a:lnTo>
                        <a:pt x="0" y="129"/>
                      </a:lnTo>
                      <a:lnTo>
                        <a:pt x="10000" y="0"/>
                      </a:lnTo>
                      <a:lnTo>
                        <a:pt x="8180" y="10000"/>
                      </a:lnTo>
                      <a:close/>
                    </a:path>
                  </a:pathLst>
                </a:custGeom>
                <a:solidFill>
                  <a:srgbClr val="28C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8000" tIns="45720" rIns="91440" bIns="45720" numCol="1" anchor="t" anchorCtr="1" compatLnSpc="1">
                  <a:prstTxWarp prst="textNoShape">
                    <a:avLst/>
                  </a:prstTxWarp>
                </a:bodyPr>
                <a:lstStyle/>
                <a:p>
                  <a:r>
                    <a:rPr lang="en-US" altLang="zh-CN" sz="4500" dirty="0">
                      <a:solidFill>
                        <a:schemeClr val="bg1"/>
                      </a:solidFill>
                      <a:latin typeface="微软雅黑" pitchFamily="34" charset="-122"/>
                      <a:ea typeface="微软雅黑" pitchFamily="34" charset="-122"/>
                    </a:rPr>
                    <a:t>5</a:t>
                  </a:r>
                  <a:endParaRPr lang="zh-CN" altLang="en-US" sz="4500" dirty="0">
                    <a:solidFill>
                      <a:schemeClr val="bg1"/>
                    </a:solidFill>
                    <a:latin typeface="微软雅黑" pitchFamily="34" charset="-122"/>
                    <a:ea typeface="微软雅黑" pitchFamily="34" charset="-122"/>
                  </a:endParaRPr>
                </a:p>
              </p:txBody>
            </p:sp>
          </p:grpSp>
          <p:grpSp>
            <p:nvGrpSpPr>
              <p:cNvPr id="7" name="组合 20"/>
              <p:cNvGrpSpPr>
                <a:grpSpLocks noChangeAspect="1"/>
              </p:cNvGrpSpPr>
              <p:nvPr/>
            </p:nvGrpSpPr>
            <p:grpSpPr>
              <a:xfrm>
                <a:off x="5595140" y="3429794"/>
                <a:ext cx="1071570" cy="800982"/>
                <a:chOff x="3776663" y="4308475"/>
                <a:chExt cx="1735137" cy="1296988"/>
              </a:xfrm>
            </p:grpSpPr>
            <p:sp>
              <p:nvSpPr>
                <p:cNvPr id="22" name="Freeform 17"/>
                <p:cNvSpPr>
                  <a:spLocks noEditPoints="1"/>
                </p:cNvSpPr>
                <p:nvPr/>
              </p:nvSpPr>
              <p:spPr bwMode="auto">
                <a:xfrm>
                  <a:off x="3776663" y="4481513"/>
                  <a:ext cx="1093787" cy="979488"/>
                </a:xfrm>
                <a:custGeom>
                  <a:avLst/>
                  <a:gdLst>
                    <a:gd name="T0" fmla="*/ 77 w 689"/>
                    <a:gd name="T1" fmla="*/ 574 h 617"/>
                    <a:gd name="T2" fmla="*/ 69 w 689"/>
                    <a:gd name="T3" fmla="*/ 574 h 617"/>
                    <a:gd name="T4" fmla="*/ 57 w 689"/>
                    <a:gd name="T5" fmla="*/ 568 h 617"/>
                    <a:gd name="T6" fmla="*/ 49 w 689"/>
                    <a:gd name="T7" fmla="*/ 560 h 617"/>
                    <a:gd name="T8" fmla="*/ 43 w 689"/>
                    <a:gd name="T9" fmla="*/ 548 h 617"/>
                    <a:gd name="T10" fmla="*/ 43 w 689"/>
                    <a:gd name="T11" fmla="*/ 276 h 617"/>
                    <a:gd name="T12" fmla="*/ 647 w 689"/>
                    <a:gd name="T13" fmla="*/ 276 h 617"/>
                    <a:gd name="T14" fmla="*/ 624 w 689"/>
                    <a:gd name="T15" fmla="*/ 236 h 617"/>
                    <a:gd name="T16" fmla="*/ 616 w 689"/>
                    <a:gd name="T17" fmla="*/ 203 h 617"/>
                    <a:gd name="T18" fmla="*/ 612 w 689"/>
                    <a:gd name="T19" fmla="*/ 167 h 617"/>
                    <a:gd name="T20" fmla="*/ 610 w 689"/>
                    <a:gd name="T21" fmla="*/ 146 h 617"/>
                    <a:gd name="T22" fmla="*/ 43 w 689"/>
                    <a:gd name="T23" fmla="*/ 122 h 617"/>
                    <a:gd name="T24" fmla="*/ 43 w 689"/>
                    <a:gd name="T25" fmla="*/ 77 h 617"/>
                    <a:gd name="T26" fmla="*/ 45 w 689"/>
                    <a:gd name="T27" fmla="*/ 63 h 617"/>
                    <a:gd name="T28" fmla="*/ 53 w 689"/>
                    <a:gd name="T29" fmla="*/ 53 h 617"/>
                    <a:gd name="T30" fmla="*/ 63 w 689"/>
                    <a:gd name="T31" fmla="*/ 45 h 617"/>
                    <a:gd name="T32" fmla="*/ 77 w 689"/>
                    <a:gd name="T33" fmla="*/ 43 h 617"/>
                    <a:gd name="T34" fmla="*/ 631 w 689"/>
                    <a:gd name="T35" fmla="*/ 43 h 617"/>
                    <a:gd name="T36" fmla="*/ 651 w 689"/>
                    <a:gd name="T37" fmla="*/ 0 h 617"/>
                    <a:gd name="T38" fmla="*/ 77 w 689"/>
                    <a:gd name="T39" fmla="*/ 0 h 617"/>
                    <a:gd name="T40" fmla="*/ 47 w 689"/>
                    <a:gd name="T41" fmla="*/ 6 h 617"/>
                    <a:gd name="T42" fmla="*/ 22 w 689"/>
                    <a:gd name="T43" fmla="*/ 23 h 617"/>
                    <a:gd name="T44" fmla="*/ 6 w 689"/>
                    <a:gd name="T45" fmla="*/ 47 h 617"/>
                    <a:gd name="T46" fmla="*/ 0 w 689"/>
                    <a:gd name="T47" fmla="*/ 77 h 617"/>
                    <a:gd name="T48" fmla="*/ 0 w 689"/>
                    <a:gd name="T49" fmla="*/ 540 h 617"/>
                    <a:gd name="T50" fmla="*/ 6 w 689"/>
                    <a:gd name="T51" fmla="*/ 570 h 617"/>
                    <a:gd name="T52" fmla="*/ 22 w 689"/>
                    <a:gd name="T53" fmla="*/ 594 h 617"/>
                    <a:gd name="T54" fmla="*/ 47 w 689"/>
                    <a:gd name="T55" fmla="*/ 611 h 617"/>
                    <a:gd name="T56" fmla="*/ 77 w 689"/>
                    <a:gd name="T57" fmla="*/ 617 h 617"/>
                    <a:gd name="T58" fmla="*/ 689 w 689"/>
                    <a:gd name="T59" fmla="*/ 617 h 617"/>
                    <a:gd name="T60" fmla="*/ 647 w 689"/>
                    <a:gd name="T61" fmla="*/ 574 h 617"/>
                    <a:gd name="T62" fmla="*/ 138 w 689"/>
                    <a:gd name="T63" fmla="*/ 505 h 617"/>
                    <a:gd name="T64" fmla="*/ 517 w 689"/>
                    <a:gd name="T65" fmla="*/ 505 h 617"/>
                    <a:gd name="T66" fmla="*/ 533 w 689"/>
                    <a:gd name="T67" fmla="*/ 499 h 617"/>
                    <a:gd name="T68" fmla="*/ 539 w 689"/>
                    <a:gd name="T69" fmla="*/ 485 h 617"/>
                    <a:gd name="T70" fmla="*/ 537 w 689"/>
                    <a:gd name="T71" fmla="*/ 477 h 617"/>
                    <a:gd name="T72" fmla="*/ 525 w 689"/>
                    <a:gd name="T73" fmla="*/ 465 h 617"/>
                    <a:gd name="T74" fmla="*/ 138 w 689"/>
                    <a:gd name="T75" fmla="*/ 465 h 617"/>
                    <a:gd name="T76" fmla="*/ 130 w 689"/>
                    <a:gd name="T77" fmla="*/ 465 h 617"/>
                    <a:gd name="T78" fmla="*/ 118 w 689"/>
                    <a:gd name="T79" fmla="*/ 477 h 617"/>
                    <a:gd name="T80" fmla="*/ 118 w 689"/>
                    <a:gd name="T81" fmla="*/ 485 h 617"/>
                    <a:gd name="T82" fmla="*/ 124 w 689"/>
                    <a:gd name="T83" fmla="*/ 499 h 617"/>
                    <a:gd name="T84" fmla="*/ 138 w 689"/>
                    <a:gd name="T85" fmla="*/ 505 h 617"/>
                    <a:gd name="T86" fmla="*/ 337 w 689"/>
                    <a:gd name="T87" fmla="*/ 388 h 617"/>
                    <a:gd name="T88" fmla="*/ 345 w 689"/>
                    <a:gd name="T89" fmla="*/ 386 h 617"/>
                    <a:gd name="T90" fmla="*/ 355 w 689"/>
                    <a:gd name="T91" fmla="*/ 375 h 617"/>
                    <a:gd name="T92" fmla="*/ 357 w 689"/>
                    <a:gd name="T93" fmla="*/ 367 h 617"/>
                    <a:gd name="T94" fmla="*/ 351 w 689"/>
                    <a:gd name="T95" fmla="*/ 351 h 617"/>
                    <a:gd name="T96" fmla="*/ 337 w 689"/>
                    <a:gd name="T97" fmla="*/ 345 h 617"/>
                    <a:gd name="T98" fmla="*/ 138 w 689"/>
                    <a:gd name="T99" fmla="*/ 345 h 617"/>
                    <a:gd name="T100" fmla="*/ 122 w 689"/>
                    <a:gd name="T101" fmla="*/ 351 h 617"/>
                    <a:gd name="T102" fmla="*/ 116 w 689"/>
                    <a:gd name="T103" fmla="*/ 367 h 617"/>
                    <a:gd name="T104" fmla="*/ 118 w 689"/>
                    <a:gd name="T105" fmla="*/ 375 h 617"/>
                    <a:gd name="T106" fmla="*/ 130 w 689"/>
                    <a:gd name="T107" fmla="*/ 386 h 617"/>
                    <a:gd name="T108" fmla="*/ 337 w 689"/>
                    <a:gd name="T109" fmla="*/ 38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9" h="617">
                      <a:moveTo>
                        <a:pt x="647" y="574"/>
                      </a:moveTo>
                      <a:lnTo>
                        <a:pt x="77" y="574"/>
                      </a:lnTo>
                      <a:lnTo>
                        <a:pt x="77" y="574"/>
                      </a:lnTo>
                      <a:lnTo>
                        <a:pt x="69" y="574"/>
                      </a:lnTo>
                      <a:lnTo>
                        <a:pt x="63" y="572"/>
                      </a:lnTo>
                      <a:lnTo>
                        <a:pt x="57" y="568"/>
                      </a:lnTo>
                      <a:lnTo>
                        <a:pt x="53" y="564"/>
                      </a:lnTo>
                      <a:lnTo>
                        <a:pt x="49" y="560"/>
                      </a:lnTo>
                      <a:lnTo>
                        <a:pt x="45" y="554"/>
                      </a:lnTo>
                      <a:lnTo>
                        <a:pt x="43" y="548"/>
                      </a:lnTo>
                      <a:lnTo>
                        <a:pt x="43" y="540"/>
                      </a:lnTo>
                      <a:lnTo>
                        <a:pt x="43" y="276"/>
                      </a:lnTo>
                      <a:lnTo>
                        <a:pt x="647" y="276"/>
                      </a:lnTo>
                      <a:lnTo>
                        <a:pt x="647" y="276"/>
                      </a:lnTo>
                      <a:lnTo>
                        <a:pt x="631" y="250"/>
                      </a:lnTo>
                      <a:lnTo>
                        <a:pt x="624" y="236"/>
                      </a:lnTo>
                      <a:lnTo>
                        <a:pt x="620" y="219"/>
                      </a:lnTo>
                      <a:lnTo>
                        <a:pt x="616" y="203"/>
                      </a:lnTo>
                      <a:lnTo>
                        <a:pt x="612" y="185"/>
                      </a:lnTo>
                      <a:lnTo>
                        <a:pt x="612" y="167"/>
                      </a:lnTo>
                      <a:lnTo>
                        <a:pt x="610" y="146"/>
                      </a:lnTo>
                      <a:lnTo>
                        <a:pt x="610" y="146"/>
                      </a:lnTo>
                      <a:lnTo>
                        <a:pt x="612" y="122"/>
                      </a:lnTo>
                      <a:lnTo>
                        <a:pt x="43" y="122"/>
                      </a:lnTo>
                      <a:lnTo>
                        <a:pt x="43" y="77"/>
                      </a:lnTo>
                      <a:lnTo>
                        <a:pt x="43" y="77"/>
                      </a:lnTo>
                      <a:lnTo>
                        <a:pt x="43" y="71"/>
                      </a:lnTo>
                      <a:lnTo>
                        <a:pt x="45" y="63"/>
                      </a:lnTo>
                      <a:lnTo>
                        <a:pt x="49" y="57"/>
                      </a:lnTo>
                      <a:lnTo>
                        <a:pt x="53" y="53"/>
                      </a:lnTo>
                      <a:lnTo>
                        <a:pt x="57" y="49"/>
                      </a:lnTo>
                      <a:lnTo>
                        <a:pt x="63" y="45"/>
                      </a:lnTo>
                      <a:lnTo>
                        <a:pt x="69" y="43"/>
                      </a:lnTo>
                      <a:lnTo>
                        <a:pt x="77" y="43"/>
                      </a:lnTo>
                      <a:lnTo>
                        <a:pt x="631" y="43"/>
                      </a:lnTo>
                      <a:lnTo>
                        <a:pt x="631" y="43"/>
                      </a:lnTo>
                      <a:lnTo>
                        <a:pt x="639" y="21"/>
                      </a:lnTo>
                      <a:lnTo>
                        <a:pt x="651" y="0"/>
                      </a:lnTo>
                      <a:lnTo>
                        <a:pt x="77" y="0"/>
                      </a:lnTo>
                      <a:lnTo>
                        <a:pt x="77" y="0"/>
                      </a:lnTo>
                      <a:lnTo>
                        <a:pt x="61" y="2"/>
                      </a:lnTo>
                      <a:lnTo>
                        <a:pt x="47" y="6"/>
                      </a:lnTo>
                      <a:lnTo>
                        <a:pt x="34" y="15"/>
                      </a:lnTo>
                      <a:lnTo>
                        <a:pt x="22" y="23"/>
                      </a:lnTo>
                      <a:lnTo>
                        <a:pt x="12" y="35"/>
                      </a:lnTo>
                      <a:lnTo>
                        <a:pt x="6" y="47"/>
                      </a:lnTo>
                      <a:lnTo>
                        <a:pt x="2" y="61"/>
                      </a:lnTo>
                      <a:lnTo>
                        <a:pt x="0" y="77"/>
                      </a:lnTo>
                      <a:lnTo>
                        <a:pt x="0" y="540"/>
                      </a:lnTo>
                      <a:lnTo>
                        <a:pt x="0" y="540"/>
                      </a:lnTo>
                      <a:lnTo>
                        <a:pt x="2" y="556"/>
                      </a:lnTo>
                      <a:lnTo>
                        <a:pt x="6" y="570"/>
                      </a:lnTo>
                      <a:lnTo>
                        <a:pt x="12" y="582"/>
                      </a:lnTo>
                      <a:lnTo>
                        <a:pt x="22" y="594"/>
                      </a:lnTo>
                      <a:lnTo>
                        <a:pt x="34" y="603"/>
                      </a:lnTo>
                      <a:lnTo>
                        <a:pt x="47" y="611"/>
                      </a:lnTo>
                      <a:lnTo>
                        <a:pt x="61" y="615"/>
                      </a:lnTo>
                      <a:lnTo>
                        <a:pt x="77" y="617"/>
                      </a:lnTo>
                      <a:lnTo>
                        <a:pt x="689" y="617"/>
                      </a:lnTo>
                      <a:lnTo>
                        <a:pt x="689" y="617"/>
                      </a:lnTo>
                      <a:lnTo>
                        <a:pt x="667" y="596"/>
                      </a:lnTo>
                      <a:lnTo>
                        <a:pt x="647" y="574"/>
                      </a:lnTo>
                      <a:lnTo>
                        <a:pt x="647" y="574"/>
                      </a:lnTo>
                      <a:close/>
                      <a:moveTo>
                        <a:pt x="138" y="505"/>
                      </a:moveTo>
                      <a:lnTo>
                        <a:pt x="517" y="505"/>
                      </a:lnTo>
                      <a:lnTo>
                        <a:pt x="517" y="505"/>
                      </a:lnTo>
                      <a:lnTo>
                        <a:pt x="525" y="505"/>
                      </a:lnTo>
                      <a:lnTo>
                        <a:pt x="533" y="499"/>
                      </a:lnTo>
                      <a:lnTo>
                        <a:pt x="537" y="493"/>
                      </a:lnTo>
                      <a:lnTo>
                        <a:pt x="539" y="485"/>
                      </a:lnTo>
                      <a:lnTo>
                        <a:pt x="539" y="485"/>
                      </a:lnTo>
                      <a:lnTo>
                        <a:pt x="537" y="477"/>
                      </a:lnTo>
                      <a:lnTo>
                        <a:pt x="533" y="471"/>
                      </a:lnTo>
                      <a:lnTo>
                        <a:pt x="525" y="465"/>
                      </a:lnTo>
                      <a:lnTo>
                        <a:pt x="517" y="465"/>
                      </a:lnTo>
                      <a:lnTo>
                        <a:pt x="138" y="465"/>
                      </a:lnTo>
                      <a:lnTo>
                        <a:pt x="138" y="465"/>
                      </a:lnTo>
                      <a:lnTo>
                        <a:pt x="130" y="465"/>
                      </a:lnTo>
                      <a:lnTo>
                        <a:pt x="124" y="471"/>
                      </a:lnTo>
                      <a:lnTo>
                        <a:pt x="118" y="477"/>
                      </a:lnTo>
                      <a:lnTo>
                        <a:pt x="118" y="485"/>
                      </a:lnTo>
                      <a:lnTo>
                        <a:pt x="118" y="485"/>
                      </a:lnTo>
                      <a:lnTo>
                        <a:pt x="118" y="493"/>
                      </a:lnTo>
                      <a:lnTo>
                        <a:pt x="124" y="499"/>
                      </a:lnTo>
                      <a:lnTo>
                        <a:pt x="130" y="505"/>
                      </a:lnTo>
                      <a:lnTo>
                        <a:pt x="138" y="505"/>
                      </a:lnTo>
                      <a:lnTo>
                        <a:pt x="138" y="505"/>
                      </a:lnTo>
                      <a:close/>
                      <a:moveTo>
                        <a:pt x="337" y="388"/>
                      </a:moveTo>
                      <a:lnTo>
                        <a:pt x="337" y="388"/>
                      </a:lnTo>
                      <a:lnTo>
                        <a:pt x="345" y="386"/>
                      </a:lnTo>
                      <a:lnTo>
                        <a:pt x="351" y="382"/>
                      </a:lnTo>
                      <a:lnTo>
                        <a:pt x="355" y="375"/>
                      </a:lnTo>
                      <a:lnTo>
                        <a:pt x="357" y="367"/>
                      </a:lnTo>
                      <a:lnTo>
                        <a:pt x="357" y="367"/>
                      </a:lnTo>
                      <a:lnTo>
                        <a:pt x="355" y="357"/>
                      </a:lnTo>
                      <a:lnTo>
                        <a:pt x="351" y="351"/>
                      </a:lnTo>
                      <a:lnTo>
                        <a:pt x="345" y="347"/>
                      </a:lnTo>
                      <a:lnTo>
                        <a:pt x="337" y="345"/>
                      </a:lnTo>
                      <a:lnTo>
                        <a:pt x="138" y="345"/>
                      </a:lnTo>
                      <a:lnTo>
                        <a:pt x="138" y="345"/>
                      </a:lnTo>
                      <a:lnTo>
                        <a:pt x="130" y="347"/>
                      </a:lnTo>
                      <a:lnTo>
                        <a:pt x="122" y="351"/>
                      </a:lnTo>
                      <a:lnTo>
                        <a:pt x="118" y="357"/>
                      </a:lnTo>
                      <a:lnTo>
                        <a:pt x="116" y="367"/>
                      </a:lnTo>
                      <a:lnTo>
                        <a:pt x="116" y="367"/>
                      </a:lnTo>
                      <a:lnTo>
                        <a:pt x="118" y="375"/>
                      </a:lnTo>
                      <a:lnTo>
                        <a:pt x="122" y="382"/>
                      </a:lnTo>
                      <a:lnTo>
                        <a:pt x="130" y="386"/>
                      </a:lnTo>
                      <a:lnTo>
                        <a:pt x="138" y="388"/>
                      </a:lnTo>
                      <a:lnTo>
                        <a:pt x="337" y="388"/>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3" name="Freeform 18"/>
                <p:cNvSpPr>
                  <a:spLocks noEditPoints="1"/>
                </p:cNvSpPr>
                <p:nvPr/>
              </p:nvSpPr>
              <p:spPr bwMode="auto">
                <a:xfrm>
                  <a:off x="4813300" y="4308475"/>
                  <a:ext cx="698500" cy="1296988"/>
                </a:xfrm>
                <a:custGeom>
                  <a:avLst/>
                  <a:gdLst>
                    <a:gd name="T0" fmla="*/ 113 w 440"/>
                    <a:gd name="T1" fmla="*/ 424 h 817"/>
                    <a:gd name="T2" fmla="*/ 42 w 440"/>
                    <a:gd name="T3" fmla="*/ 371 h 817"/>
                    <a:gd name="T4" fmla="*/ 14 w 440"/>
                    <a:gd name="T5" fmla="*/ 314 h 817"/>
                    <a:gd name="T6" fmla="*/ 6 w 440"/>
                    <a:gd name="T7" fmla="*/ 255 h 817"/>
                    <a:gd name="T8" fmla="*/ 24 w 440"/>
                    <a:gd name="T9" fmla="*/ 166 h 817"/>
                    <a:gd name="T10" fmla="*/ 67 w 440"/>
                    <a:gd name="T11" fmla="*/ 101 h 817"/>
                    <a:gd name="T12" fmla="*/ 128 w 440"/>
                    <a:gd name="T13" fmla="*/ 63 h 817"/>
                    <a:gd name="T14" fmla="*/ 194 w 440"/>
                    <a:gd name="T15" fmla="*/ 51 h 817"/>
                    <a:gd name="T16" fmla="*/ 199 w 440"/>
                    <a:gd name="T17" fmla="*/ 14 h 817"/>
                    <a:gd name="T18" fmla="*/ 221 w 440"/>
                    <a:gd name="T19" fmla="*/ 0 h 817"/>
                    <a:gd name="T20" fmla="*/ 241 w 440"/>
                    <a:gd name="T21" fmla="*/ 10 h 817"/>
                    <a:gd name="T22" fmla="*/ 247 w 440"/>
                    <a:gd name="T23" fmla="*/ 51 h 817"/>
                    <a:gd name="T24" fmla="*/ 328 w 440"/>
                    <a:gd name="T25" fmla="*/ 71 h 817"/>
                    <a:gd name="T26" fmla="*/ 397 w 440"/>
                    <a:gd name="T27" fmla="*/ 118 h 817"/>
                    <a:gd name="T28" fmla="*/ 428 w 440"/>
                    <a:gd name="T29" fmla="*/ 176 h 817"/>
                    <a:gd name="T30" fmla="*/ 424 w 440"/>
                    <a:gd name="T31" fmla="*/ 221 h 817"/>
                    <a:gd name="T32" fmla="*/ 393 w 440"/>
                    <a:gd name="T33" fmla="*/ 257 h 817"/>
                    <a:gd name="T34" fmla="*/ 359 w 440"/>
                    <a:gd name="T35" fmla="*/ 263 h 817"/>
                    <a:gd name="T36" fmla="*/ 316 w 440"/>
                    <a:gd name="T37" fmla="*/ 227 h 817"/>
                    <a:gd name="T38" fmla="*/ 259 w 440"/>
                    <a:gd name="T39" fmla="*/ 182 h 817"/>
                    <a:gd name="T40" fmla="*/ 294 w 440"/>
                    <a:gd name="T41" fmla="*/ 324 h 817"/>
                    <a:gd name="T42" fmla="*/ 365 w 440"/>
                    <a:gd name="T43" fmla="*/ 365 h 817"/>
                    <a:gd name="T44" fmla="*/ 413 w 440"/>
                    <a:gd name="T45" fmla="*/ 416 h 817"/>
                    <a:gd name="T46" fmla="*/ 438 w 440"/>
                    <a:gd name="T47" fmla="*/ 484 h 817"/>
                    <a:gd name="T48" fmla="*/ 440 w 440"/>
                    <a:gd name="T49" fmla="*/ 551 h 817"/>
                    <a:gd name="T50" fmla="*/ 415 w 440"/>
                    <a:gd name="T51" fmla="*/ 632 h 817"/>
                    <a:gd name="T52" fmla="*/ 367 w 440"/>
                    <a:gd name="T53" fmla="*/ 689 h 817"/>
                    <a:gd name="T54" fmla="*/ 302 w 440"/>
                    <a:gd name="T55" fmla="*/ 720 h 817"/>
                    <a:gd name="T56" fmla="*/ 247 w 440"/>
                    <a:gd name="T57" fmla="*/ 778 h 817"/>
                    <a:gd name="T58" fmla="*/ 241 w 440"/>
                    <a:gd name="T59" fmla="*/ 809 h 817"/>
                    <a:gd name="T60" fmla="*/ 221 w 440"/>
                    <a:gd name="T61" fmla="*/ 817 h 817"/>
                    <a:gd name="T62" fmla="*/ 199 w 440"/>
                    <a:gd name="T63" fmla="*/ 803 h 817"/>
                    <a:gd name="T64" fmla="*/ 194 w 440"/>
                    <a:gd name="T65" fmla="*/ 730 h 817"/>
                    <a:gd name="T66" fmla="*/ 111 w 440"/>
                    <a:gd name="T67" fmla="*/ 714 h 817"/>
                    <a:gd name="T68" fmla="*/ 51 w 440"/>
                    <a:gd name="T69" fmla="*/ 673 h 817"/>
                    <a:gd name="T70" fmla="*/ 14 w 440"/>
                    <a:gd name="T71" fmla="*/ 620 h 817"/>
                    <a:gd name="T72" fmla="*/ 0 w 440"/>
                    <a:gd name="T73" fmla="*/ 566 h 817"/>
                    <a:gd name="T74" fmla="*/ 10 w 440"/>
                    <a:gd name="T75" fmla="*/ 523 h 817"/>
                    <a:gd name="T76" fmla="*/ 48 w 440"/>
                    <a:gd name="T77" fmla="*/ 491 h 817"/>
                    <a:gd name="T78" fmla="*/ 79 w 440"/>
                    <a:gd name="T79" fmla="*/ 493 h 817"/>
                    <a:gd name="T80" fmla="*/ 117 w 440"/>
                    <a:gd name="T81" fmla="*/ 539 h 817"/>
                    <a:gd name="T82" fmla="*/ 170 w 440"/>
                    <a:gd name="T83" fmla="*/ 592 h 817"/>
                    <a:gd name="T84" fmla="*/ 194 w 440"/>
                    <a:gd name="T85" fmla="*/ 174 h 817"/>
                    <a:gd name="T86" fmla="*/ 162 w 440"/>
                    <a:gd name="T87" fmla="*/ 184 h 817"/>
                    <a:gd name="T88" fmla="*/ 134 w 440"/>
                    <a:gd name="T89" fmla="*/ 215 h 817"/>
                    <a:gd name="T90" fmla="*/ 138 w 440"/>
                    <a:gd name="T91" fmla="*/ 253 h 817"/>
                    <a:gd name="T92" fmla="*/ 172 w 440"/>
                    <a:gd name="T93" fmla="*/ 286 h 817"/>
                    <a:gd name="T94" fmla="*/ 247 w 440"/>
                    <a:gd name="T95" fmla="*/ 606 h 817"/>
                    <a:gd name="T96" fmla="*/ 284 w 440"/>
                    <a:gd name="T97" fmla="*/ 596 h 817"/>
                    <a:gd name="T98" fmla="*/ 308 w 440"/>
                    <a:gd name="T99" fmla="*/ 559 h 817"/>
                    <a:gd name="T100" fmla="*/ 304 w 440"/>
                    <a:gd name="T101" fmla="*/ 517 h 817"/>
                    <a:gd name="T102" fmla="*/ 272 w 440"/>
                    <a:gd name="T103" fmla="*/ 48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817">
                      <a:moveTo>
                        <a:pt x="194" y="458"/>
                      </a:moveTo>
                      <a:lnTo>
                        <a:pt x="194" y="458"/>
                      </a:lnTo>
                      <a:lnTo>
                        <a:pt x="152" y="442"/>
                      </a:lnTo>
                      <a:lnTo>
                        <a:pt x="113" y="424"/>
                      </a:lnTo>
                      <a:lnTo>
                        <a:pt x="81" y="405"/>
                      </a:lnTo>
                      <a:lnTo>
                        <a:pt x="67" y="395"/>
                      </a:lnTo>
                      <a:lnTo>
                        <a:pt x="55" y="383"/>
                      </a:lnTo>
                      <a:lnTo>
                        <a:pt x="42" y="371"/>
                      </a:lnTo>
                      <a:lnTo>
                        <a:pt x="34" y="359"/>
                      </a:lnTo>
                      <a:lnTo>
                        <a:pt x="26" y="345"/>
                      </a:lnTo>
                      <a:lnTo>
                        <a:pt x="18" y="330"/>
                      </a:lnTo>
                      <a:lnTo>
                        <a:pt x="14" y="314"/>
                      </a:lnTo>
                      <a:lnTo>
                        <a:pt x="10" y="296"/>
                      </a:lnTo>
                      <a:lnTo>
                        <a:pt x="8" y="276"/>
                      </a:lnTo>
                      <a:lnTo>
                        <a:pt x="6" y="255"/>
                      </a:lnTo>
                      <a:lnTo>
                        <a:pt x="6" y="255"/>
                      </a:lnTo>
                      <a:lnTo>
                        <a:pt x="8" y="231"/>
                      </a:lnTo>
                      <a:lnTo>
                        <a:pt x="12" y="207"/>
                      </a:lnTo>
                      <a:lnTo>
                        <a:pt x="16" y="184"/>
                      </a:lnTo>
                      <a:lnTo>
                        <a:pt x="24" y="166"/>
                      </a:lnTo>
                      <a:lnTo>
                        <a:pt x="32" y="148"/>
                      </a:lnTo>
                      <a:lnTo>
                        <a:pt x="42" y="130"/>
                      </a:lnTo>
                      <a:lnTo>
                        <a:pt x="55" y="115"/>
                      </a:lnTo>
                      <a:lnTo>
                        <a:pt x="67" y="101"/>
                      </a:lnTo>
                      <a:lnTo>
                        <a:pt x="81" y="89"/>
                      </a:lnTo>
                      <a:lnTo>
                        <a:pt x="95" y="79"/>
                      </a:lnTo>
                      <a:lnTo>
                        <a:pt x="111" y="71"/>
                      </a:lnTo>
                      <a:lnTo>
                        <a:pt x="128" y="63"/>
                      </a:lnTo>
                      <a:lnTo>
                        <a:pt x="144" y="59"/>
                      </a:lnTo>
                      <a:lnTo>
                        <a:pt x="160" y="55"/>
                      </a:lnTo>
                      <a:lnTo>
                        <a:pt x="178" y="53"/>
                      </a:lnTo>
                      <a:lnTo>
                        <a:pt x="194" y="51"/>
                      </a:lnTo>
                      <a:lnTo>
                        <a:pt x="194" y="38"/>
                      </a:lnTo>
                      <a:lnTo>
                        <a:pt x="194" y="38"/>
                      </a:lnTo>
                      <a:lnTo>
                        <a:pt x="196" y="20"/>
                      </a:lnTo>
                      <a:lnTo>
                        <a:pt x="199" y="14"/>
                      </a:lnTo>
                      <a:lnTo>
                        <a:pt x="203" y="10"/>
                      </a:lnTo>
                      <a:lnTo>
                        <a:pt x="205" y="6"/>
                      </a:lnTo>
                      <a:lnTo>
                        <a:pt x="211" y="2"/>
                      </a:lnTo>
                      <a:lnTo>
                        <a:pt x="221" y="0"/>
                      </a:lnTo>
                      <a:lnTo>
                        <a:pt x="221" y="0"/>
                      </a:lnTo>
                      <a:lnTo>
                        <a:pt x="233" y="2"/>
                      </a:lnTo>
                      <a:lnTo>
                        <a:pt x="237" y="6"/>
                      </a:lnTo>
                      <a:lnTo>
                        <a:pt x="241" y="10"/>
                      </a:lnTo>
                      <a:lnTo>
                        <a:pt x="243" y="14"/>
                      </a:lnTo>
                      <a:lnTo>
                        <a:pt x="245" y="20"/>
                      </a:lnTo>
                      <a:lnTo>
                        <a:pt x="247" y="38"/>
                      </a:lnTo>
                      <a:lnTo>
                        <a:pt x="247" y="51"/>
                      </a:lnTo>
                      <a:lnTo>
                        <a:pt x="247" y="51"/>
                      </a:lnTo>
                      <a:lnTo>
                        <a:pt x="272" y="53"/>
                      </a:lnTo>
                      <a:lnTo>
                        <a:pt x="298" y="59"/>
                      </a:lnTo>
                      <a:lnTo>
                        <a:pt x="328" y="71"/>
                      </a:lnTo>
                      <a:lnTo>
                        <a:pt x="359" y="85"/>
                      </a:lnTo>
                      <a:lnTo>
                        <a:pt x="373" y="95"/>
                      </a:lnTo>
                      <a:lnTo>
                        <a:pt x="385" y="105"/>
                      </a:lnTo>
                      <a:lnTo>
                        <a:pt x="397" y="118"/>
                      </a:lnTo>
                      <a:lnTo>
                        <a:pt x="407" y="130"/>
                      </a:lnTo>
                      <a:lnTo>
                        <a:pt x="415" y="144"/>
                      </a:lnTo>
                      <a:lnTo>
                        <a:pt x="422" y="160"/>
                      </a:lnTo>
                      <a:lnTo>
                        <a:pt x="428" y="176"/>
                      </a:lnTo>
                      <a:lnTo>
                        <a:pt x="428" y="195"/>
                      </a:lnTo>
                      <a:lnTo>
                        <a:pt x="428" y="195"/>
                      </a:lnTo>
                      <a:lnTo>
                        <a:pt x="428" y="207"/>
                      </a:lnTo>
                      <a:lnTo>
                        <a:pt x="424" y="221"/>
                      </a:lnTo>
                      <a:lnTo>
                        <a:pt x="420" y="233"/>
                      </a:lnTo>
                      <a:lnTo>
                        <a:pt x="411" y="243"/>
                      </a:lnTo>
                      <a:lnTo>
                        <a:pt x="403" y="251"/>
                      </a:lnTo>
                      <a:lnTo>
                        <a:pt x="393" y="257"/>
                      </a:lnTo>
                      <a:lnTo>
                        <a:pt x="379" y="261"/>
                      </a:lnTo>
                      <a:lnTo>
                        <a:pt x="367" y="263"/>
                      </a:lnTo>
                      <a:lnTo>
                        <a:pt x="367" y="263"/>
                      </a:lnTo>
                      <a:lnTo>
                        <a:pt x="359" y="263"/>
                      </a:lnTo>
                      <a:lnTo>
                        <a:pt x="353" y="261"/>
                      </a:lnTo>
                      <a:lnTo>
                        <a:pt x="340" y="253"/>
                      </a:lnTo>
                      <a:lnTo>
                        <a:pt x="328" y="241"/>
                      </a:lnTo>
                      <a:lnTo>
                        <a:pt x="316" y="227"/>
                      </a:lnTo>
                      <a:lnTo>
                        <a:pt x="304" y="213"/>
                      </a:lnTo>
                      <a:lnTo>
                        <a:pt x="288" y="199"/>
                      </a:lnTo>
                      <a:lnTo>
                        <a:pt x="269" y="186"/>
                      </a:lnTo>
                      <a:lnTo>
                        <a:pt x="259" y="182"/>
                      </a:lnTo>
                      <a:lnTo>
                        <a:pt x="247" y="178"/>
                      </a:lnTo>
                      <a:lnTo>
                        <a:pt x="247" y="308"/>
                      </a:lnTo>
                      <a:lnTo>
                        <a:pt x="247" y="308"/>
                      </a:lnTo>
                      <a:lnTo>
                        <a:pt x="294" y="324"/>
                      </a:lnTo>
                      <a:lnTo>
                        <a:pt x="314" y="332"/>
                      </a:lnTo>
                      <a:lnTo>
                        <a:pt x="332" y="343"/>
                      </a:lnTo>
                      <a:lnTo>
                        <a:pt x="351" y="353"/>
                      </a:lnTo>
                      <a:lnTo>
                        <a:pt x="365" y="365"/>
                      </a:lnTo>
                      <a:lnTo>
                        <a:pt x="379" y="375"/>
                      </a:lnTo>
                      <a:lnTo>
                        <a:pt x="393" y="387"/>
                      </a:lnTo>
                      <a:lnTo>
                        <a:pt x="403" y="401"/>
                      </a:lnTo>
                      <a:lnTo>
                        <a:pt x="413" y="416"/>
                      </a:lnTo>
                      <a:lnTo>
                        <a:pt x="422" y="432"/>
                      </a:lnTo>
                      <a:lnTo>
                        <a:pt x="428" y="448"/>
                      </a:lnTo>
                      <a:lnTo>
                        <a:pt x="434" y="466"/>
                      </a:lnTo>
                      <a:lnTo>
                        <a:pt x="438" y="484"/>
                      </a:lnTo>
                      <a:lnTo>
                        <a:pt x="440" y="505"/>
                      </a:lnTo>
                      <a:lnTo>
                        <a:pt x="440" y="527"/>
                      </a:lnTo>
                      <a:lnTo>
                        <a:pt x="440" y="527"/>
                      </a:lnTo>
                      <a:lnTo>
                        <a:pt x="440" y="551"/>
                      </a:lnTo>
                      <a:lnTo>
                        <a:pt x="436" y="574"/>
                      </a:lnTo>
                      <a:lnTo>
                        <a:pt x="430" y="594"/>
                      </a:lnTo>
                      <a:lnTo>
                        <a:pt x="424" y="614"/>
                      </a:lnTo>
                      <a:lnTo>
                        <a:pt x="415" y="632"/>
                      </a:lnTo>
                      <a:lnTo>
                        <a:pt x="405" y="649"/>
                      </a:lnTo>
                      <a:lnTo>
                        <a:pt x="393" y="663"/>
                      </a:lnTo>
                      <a:lnTo>
                        <a:pt x="381" y="677"/>
                      </a:lnTo>
                      <a:lnTo>
                        <a:pt x="367" y="689"/>
                      </a:lnTo>
                      <a:lnTo>
                        <a:pt x="351" y="699"/>
                      </a:lnTo>
                      <a:lnTo>
                        <a:pt x="334" y="707"/>
                      </a:lnTo>
                      <a:lnTo>
                        <a:pt x="318" y="716"/>
                      </a:lnTo>
                      <a:lnTo>
                        <a:pt x="302" y="720"/>
                      </a:lnTo>
                      <a:lnTo>
                        <a:pt x="284" y="726"/>
                      </a:lnTo>
                      <a:lnTo>
                        <a:pt x="265" y="728"/>
                      </a:lnTo>
                      <a:lnTo>
                        <a:pt x="247" y="730"/>
                      </a:lnTo>
                      <a:lnTo>
                        <a:pt x="247" y="778"/>
                      </a:lnTo>
                      <a:lnTo>
                        <a:pt x="247" y="778"/>
                      </a:lnTo>
                      <a:lnTo>
                        <a:pt x="245" y="797"/>
                      </a:lnTo>
                      <a:lnTo>
                        <a:pt x="243" y="803"/>
                      </a:lnTo>
                      <a:lnTo>
                        <a:pt x="241" y="809"/>
                      </a:lnTo>
                      <a:lnTo>
                        <a:pt x="237" y="813"/>
                      </a:lnTo>
                      <a:lnTo>
                        <a:pt x="233" y="815"/>
                      </a:lnTo>
                      <a:lnTo>
                        <a:pt x="221" y="817"/>
                      </a:lnTo>
                      <a:lnTo>
                        <a:pt x="221" y="817"/>
                      </a:lnTo>
                      <a:lnTo>
                        <a:pt x="211" y="815"/>
                      </a:lnTo>
                      <a:lnTo>
                        <a:pt x="205" y="813"/>
                      </a:lnTo>
                      <a:lnTo>
                        <a:pt x="203" y="809"/>
                      </a:lnTo>
                      <a:lnTo>
                        <a:pt x="199" y="803"/>
                      </a:lnTo>
                      <a:lnTo>
                        <a:pt x="196" y="797"/>
                      </a:lnTo>
                      <a:lnTo>
                        <a:pt x="194" y="778"/>
                      </a:lnTo>
                      <a:lnTo>
                        <a:pt x="194" y="730"/>
                      </a:lnTo>
                      <a:lnTo>
                        <a:pt x="194" y="730"/>
                      </a:lnTo>
                      <a:lnTo>
                        <a:pt x="172" y="728"/>
                      </a:lnTo>
                      <a:lnTo>
                        <a:pt x="150" y="726"/>
                      </a:lnTo>
                      <a:lnTo>
                        <a:pt x="132" y="720"/>
                      </a:lnTo>
                      <a:lnTo>
                        <a:pt x="111" y="714"/>
                      </a:lnTo>
                      <a:lnTo>
                        <a:pt x="95" y="705"/>
                      </a:lnTo>
                      <a:lnTo>
                        <a:pt x="79" y="695"/>
                      </a:lnTo>
                      <a:lnTo>
                        <a:pt x="65" y="685"/>
                      </a:lnTo>
                      <a:lnTo>
                        <a:pt x="51" y="673"/>
                      </a:lnTo>
                      <a:lnTo>
                        <a:pt x="40" y="661"/>
                      </a:lnTo>
                      <a:lnTo>
                        <a:pt x="30" y="649"/>
                      </a:lnTo>
                      <a:lnTo>
                        <a:pt x="20" y="634"/>
                      </a:lnTo>
                      <a:lnTo>
                        <a:pt x="14" y="620"/>
                      </a:lnTo>
                      <a:lnTo>
                        <a:pt x="8" y="606"/>
                      </a:lnTo>
                      <a:lnTo>
                        <a:pt x="4" y="592"/>
                      </a:lnTo>
                      <a:lnTo>
                        <a:pt x="2" y="580"/>
                      </a:lnTo>
                      <a:lnTo>
                        <a:pt x="0" y="566"/>
                      </a:lnTo>
                      <a:lnTo>
                        <a:pt x="0" y="566"/>
                      </a:lnTo>
                      <a:lnTo>
                        <a:pt x="2" y="549"/>
                      </a:lnTo>
                      <a:lnTo>
                        <a:pt x="6" y="535"/>
                      </a:lnTo>
                      <a:lnTo>
                        <a:pt x="10" y="523"/>
                      </a:lnTo>
                      <a:lnTo>
                        <a:pt x="18" y="511"/>
                      </a:lnTo>
                      <a:lnTo>
                        <a:pt x="26" y="503"/>
                      </a:lnTo>
                      <a:lnTo>
                        <a:pt x="36" y="495"/>
                      </a:lnTo>
                      <a:lnTo>
                        <a:pt x="48" y="491"/>
                      </a:lnTo>
                      <a:lnTo>
                        <a:pt x="61" y="489"/>
                      </a:lnTo>
                      <a:lnTo>
                        <a:pt x="61" y="489"/>
                      </a:lnTo>
                      <a:lnTo>
                        <a:pt x="71" y="491"/>
                      </a:lnTo>
                      <a:lnTo>
                        <a:pt x="79" y="493"/>
                      </a:lnTo>
                      <a:lnTo>
                        <a:pt x="85" y="499"/>
                      </a:lnTo>
                      <a:lnTo>
                        <a:pt x="93" y="505"/>
                      </a:lnTo>
                      <a:lnTo>
                        <a:pt x="105" y="521"/>
                      </a:lnTo>
                      <a:lnTo>
                        <a:pt x="117" y="539"/>
                      </a:lnTo>
                      <a:lnTo>
                        <a:pt x="132" y="557"/>
                      </a:lnTo>
                      <a:lnTo>
                        <a:pt x="150" y="578"/>
                      </a:lnTo>
                      <a:lnTo>
                        <a:pt x="158" y="586"/>
                      </a:lnTo>
                      <a:lnTo>
                        <a:pt x="170" y="592"/>
                      </a:lnTo>
                      <a:lnTo>
                        <a:pt x="180" y="600"/>
                      </a:lnTo>
                      <a:lnTo>
                        <a:pt x="194" y="604"/>
                      </a:lnTo>
                      <a:lnTo>
                        <a:pt x="194" y="458"/>
                      </a:lnTo>
                      <a:close/>
                      <a:moveTo>
                        <a:pt x="194" y="174"/>
                      </a:moveTo>
                      <a:lnTo>
                        <a:pt x="194" y="174"/>
                      </a:lnTo>
                      <a:lnTo>
                        <a:pt x="182" y="176"/>
                      </a:lnTo>
                      <a:lnTo>
                        <a:pt x="172" y="180"/>
                      </a:lnTo>
                      <a:lnTo>
                        <a:pt x="162" y="184"/>
                      </a:lnTo>
                      <a:lnTo>
                        <a:pt x="152" y="188"/>
                      </a:lnTo>
                      <a:lnTo>
                        <a:pt x="144" y="197"/>
                      </a:lnTo>
                      <a:lnTo>
                        <a:pt x="138" y="205"/>
                      </a:lnTo>
                      <a:lnTo>
                        <a:pt x="134" y="215"/>
                      </a:lnTo>
                      <a:lnTo>
                        <a:pt x="132" y="227"/>
                      </a:lnTo>
                      <a:lnTo>
                        <a:pt x="132" y="227"/>
                      </a:lnTo>
                      <a:lnTo>
                        <a:pt x="134" y="241"/>
                      </a:lnTo>
                      <a:lnTo>
                        <a:pt x="138" y="253"/>
                      </a:lnTo>
                      <a:lnTo>
                        <a:pt x="144" y="263"/>
                      </a:lnTo>
                      <a:lnTo>
                        <a:pt x="152" y="272"/>
                      </a:lnTo>
                      <a:lnTo>
                        <a:pt x="162" y="280"/>
                      </a:lnTo>
                      <a:lnTo>
                        <a:pt x="172" y="286"/>
                      </a:lnTo>
                      <a:lnTo>
                        <a:pt x="182" y="290"/>
                      </a:lnTo>
                      <a:lnTo>
                        <a:pt x="194" y="292"/>
                      </a:lnTo>
                      <a:lnTo>
                        <a:pt x="194" y="174"/>
                      </a:lnTo>
                      <a:close/>
                      <a:moveTo>
                        <a:pt x="247" y="606"/>
                      </a:moveTo>
                      <a:lnTo>
                        <a:pt x="247" y="606"/>
                      </a:lnTo>
                      <a:lnTo>
                        <a:pt x="261" y="604"/>
                      </a:lnTo>
                      <a:lnTo>
                        <a:pt x="274" y="600"/>
                      </a:lnTo>
                      <a:lnTo>
                        <a:pt x="284" y="596"/>
                      </a:lnTo>
                      <a:lnTo>
                        <a:pt x="292" y="590"/>
                      </a:lnTo>
                      <a:lnTo>
                        <a:pt x="300" y="582"/>
                      </a:lnTo>
                      <a:lnTo>
                        <a:pt x="306" y="572"/>
                      </a:lnTo>
                      <a:lnTo>
                        <a:pt x="308" y="559"/>
                      </a:lnTo>
                      <a:lnTo>
                        <a:pt x="310" y="545"/>
                      </a:lnTo>
                      <a:lnTo>
                        <a:pt x="310" y="545"/>
                      </a:lnTo>
                      <a:lnTo>
                        <a:pt x="308" y="529"/>
                      </a:lnTo>
                      <a:lnTo>
                        <a:pt x="304" y="517"/>
                      </a:lnTo>
                      <a:lnTo>
                        <a:pt x="298" y="505"/>
                      </a:lnTo>
                      <a:lnTo>
                        <a:pt x="292" y="497"/>
                      </a:lnTo>
                      <a:lnTo>
                        <a:pt x="282" y="491"/>
                      </a:lnTo>
                      <a:lnTo>
                        <a:pt x="272" y="484"/>
                      </a:lnTo>
                      <a:lnTo>
                        <a:pt x="259" y="480"/>
                      </a:lnTo>
                      <a:lnTo>
                        <a:pt x="247" y="476"/>
                      </a:lnTo>
                      <a:lnTo>
                        <a:pt x="247" y="606"/>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sp>
          <p:nvSpPr>
            <p:cNvPr id="25" name="矩形 24"/>
            <p:cNvSpPr/>
            <p:nvPr/>
          </p:nvSpPr>
          <p:spPr>
            <a:xfrm>
              <a:off x="494220" y="2929728"/>
              <a:ext cx="3929090" cy="1072601"/>
            </a:xfrm>
            <a:prstGeom prst="rect">
              <a:avLst/>
            </a:prstGeom>
          </p:spPr>
          <p:txBody>
            <a:bodyPr wrap="square">
              <a:spAutoFit/>
            </a:bodyPr>
            <a:lstStyle/>
            <a:p>
              <a:pPr indent="-342900" algn="r" fontAlgn="base">
                <a:lnSpc>
                  <a:spcPct val="130000"/>
                </a:lnSpc>
                <a:spcBef>
                  <a:spcPct val="0"/>
                </a:spcBef>
                <a:spcAft>
                  <a:spcPct val="0"/>
                </a:spcAft>
              </a:pPr>
              <a:r>
                <a:rPr lang="zh-CN" altLang="en-US" b="1" dirty="0" smtClean="0">
                  <a:solidFill>
                    <a:srgbClr val="28C1AC"/>
                  </a:solidFill>
                  <a:latin typeface="微软雅黑" pitchFamily="34" charset="-122"/>
                  <a:ea typeface="微软雅黑" pitchFamily="34" charset="-122"/>
                  <a:cs typeface="Arial" panose="020B0604020202020204" pitchFamily="34" charset="0"/>
                </a:rPr>
                <a:t>研发投入补贴</a:t>
              </a:r>
              <a:endParaRPr lang="zh-CN" altLang="zh-CN" b="1" dirty="0" smtClean="0">
                <a:solidFill>
                  <a:srgbClr val="28C1AC"/>
                </a:solidFill>
                <a:latin typeface="微软雅黑" pitchFamily="34" charset="-122"/>
                <a:ea typeface="微软雅黑" pitchFamily="34" charset="-122"/>
                <a:cs typeface="Arial" panose="020B0604020202020204" pitchFamily="34" charset="0"/>
              </a:endParaRPr>
            </a:p>
            <a:p>
              <a:pPr marL="711200" indent="-261938" algn="just" fontAlgn="base">
                <a:lnSpc>
                  <a:spcPct val="130000"/>
                </a:lnSpc>
                <a:spcBef>
                  <a:spcPct val="0"/>
                </a:spcBef>
                <a:spcAft>
                  <a:spcPct val="0"/>
                </a:spcAft>
                <a:buFont typeface="Wingdings" pitchFamily="2" charset="2"/>
                <a:buChar char="l"/>
              </a:pPr>
              <a:r>
                <a:rPr lang="zh-CN" altLang="zh-CN" sz="1400" dirty="0" smtClean="0">
                  <a:solidFill>
                    <a:schemeClr val="accent1">
                      <a:lumMod val="50000"/>
                    </a:schemeClr>
                  </a:solidFill>
                  <a:latin typeface="微软雅黑" pitchFamily="34" charset="-122"/>
                  <a:ea typeface="微软雅黑" pitchFamily="34" charset="-122"/>
                </a:rPr>
                <a:t>企业年度研发投入给予最高</a:t>
              </a:r>
              <a:r>
                <a:rPr lang="en-US" altLang="zh-CN" sz="1400" dirty="0" smtClean="0">
                  <a:solidFill>
                    <a:schemeClr val="accent1">
                      <a:lumMod val="50000"/>
                    </a:schemeClr>
                  </a:solidFill>
                  <a:latin typeface="微软雅黑" pitchFamily="34" charset="-122"/>
                  <a:ea typeface="微软雅黑" pitchFamily="34" charset="-122"/>
                </a:rPr>
                <a:t>10%</a:t>
              </a:r>
              <a:r>
                <a:rPr lang="zh-CN" altLang="zh-CN" sz="1400" dirty="0" smtClean="0">
                  <a:solidFill>
                    <a:schemeClr val="accent1">
                      <a:lumMod val="50000"/>
                    </a:schemeClr>
                  </a:solidFill>
                  <a:latin typeface="微软雅黑" pitchFamily="34" charset="-122"/>
                  <a:ea typeface="微软雅黑" pitchFamily="34" charset="-122"/>
                </a:rPr>
                <a:t>配套补贴</a:t>
              </a:r>
              <a:endParaRPr lang="en-US" altLang="zh-CN" sz="1400" dirty="0" smtClean="0">
                <a:solidFill>
                  <a:schemeClr val="accent1">
                    <a:lumMod val="50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5230" y="1773610"/>
            <a:ext cx="10554171" cy="1314206"/>
          </a:xfrm>
          <a:prstGeom prst="rect">
            <a:avLst/>
          </a:prstGeom>
        </p:spPr>
        <p:txBody>
          <a:bodyPr wrap="none">
            <a:spAutoFit/>
          </a:bodyPr>
          <a:lstStyle/>
          <a:p>
            <a:pPr algn="ctr">
              <a:lnSpc>
                <a:spcPct val="150000"/>
              </a:lnSpc>
            </a:pPr>
            <a:r>
              <a:rPr lang="zh-CN" altLang="en-US" sz="6000" b="1" spc="220" dirty="0" smtClean="0">
                <a:solidFill>
                  <a:schemeClr val="accent6">
                    <a:lumMod val="75000"/>
                  </a:schemeClr>
                </a:solidFill>
                <a:latin typeface="微软雅黑" pitchFamily="34" charset="-122"/>
                <a:ea typeface="微软雅黑" pitchFamily="34" charset="-122"/>
                <a:cs typeface="Times New Roman" pitchFamily="18" charset="0"/>
              </a:rPr>
              <a:t>宜业宜居之城，创新创业之都</a:t>
            </a:r>
            <a:endParaRPr lang="en-US" altLang="zh-CN" sz="6000" b="1" spc="220" dirty="0" smtClean="0">
              <a:solidFill>
                <a:schemeClr val="accent6">
                  <a:lumMod val="75000"/>
                </a:schemeClr>
              </a:solidFill>
              <a:latin typeface="微软雅黑" pitchFamily="34" charset="-122"/>
              <a:ea typeface="微软雅黑"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799062" y="3111742"/>
            <a:ext cx="4671524"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ts val="4400"/>
              </a:lnSpc>
            </a:pPr>
            <a:r>
              <a:rPr lang="zh-CN" altLang="en-US" sz="3600" b="1" dirty="0" smtClean="0">
                <a:solidFill>
                  <a:schemeClr val="bg1"/>
                </a:solidFill>
                <a:latin typeface="微软雅黑" panose="020B0503020204020204" pitchFamily="34" charset="-122"/>
                <a:ea typeface="微软雅黑" panose="020B0503020204020204" pitchFamily="34" charset="-122"/>
              </a:rPr>
              <a:t>一、成都基本情况</a:t>
            </a:r>
            <a:endParaRPr lang="en-US" altLang="zh-CN" sz="3600" b="1" dirty="0">
              <a:solidFill>
                <a:schemeClr val="bg1"/>
              </a:solidFill>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698309" y="1965735"/>
            <a:ext cx="4526281" cy="3669453"/>
            <a:chOff x="5456" y="2179"/>
            <a:chExt cx="8288" cy="6720"/>
          </a:xfrm>
        </p:grpSpPr>
        <p:pic>
          <p:nvPicPr>
            <p:cNvPr id="43" name="图片 42"/>
            <p:cNvPicPr>
              <a:picLocks noChangeAspect="1"/>
            </p:cNvPicPr>
            <p:nvPr/>
          </p:nvPicPr>
          <p:blipFill>
            <a:blip r:embed="rId2" cstate="print"/>
            <a:stretch>
              <a:fillRect/>
            </a:stretch>
          </p:blipFill>
          <p:spPr>
            <a:xfrm>
              <a:off x="5456" y="2179"/>
              <a:ext cx="8288" cy="6720"/>
            </a:xfrm>
            <a:prstGeom prst="rect">
              <a:avLst/>
            </a:prstGeom>
          </p:spPr>
        </p:pic>
        <p:pic>
          <p:nvPicPr>
            <p:cNvPr id="44" name="图片 43"/>
            <p:cNvPicPr>
              <a:picLocks noChangeAspect="1"/>
            </p:cNvPicPr>
            <p:nvPr/>
          </p:nvPicPr>
          <p:blipFill>
            <a:blip r:embed="rId3" cstate="print"/>
            <a:stretch>
              <a:fillRect/>
            </a:stretch>
          </p:blipFill>
          <p:spPr>
            <a:xfrm>
              <a:off x="11581" y="6637"/>
              <a:ext cx="1134" cy="896"/>
            </a:xfrm>
            <a:prstGeom prst="rect">
              <a:avLst/>
            </a:prstGeom>
          </p:spPr>
        </p:pic>
        <p:pic>
          <p:nvPicPr>
            <p:cNvPr id="45" name="图片 44"/>
            <p:cNvPicPr>
              <a:picLocks noChangeAspect="1"/>
            </p:cNvPicPr>
            <p:nvPr/>
          </p:nvPicPr>
          <p:blipFill>
            <a:blip r:embed="rId4" cstate="print"/>
            <a:stretch>
              <a:fillRect/>
            </a:stretch>
          </p:blipFill>
          <p:spPr>
            <a:xfrm>
              <a:off x="6661" y="6630"/>
              <a:ext cx="936" cy="880"/>
            </a:xfrm>
            <a:prstGeom prst="rect">
              <a:avLst/>
            </a:prstGeom>
          </p:spPr>
        </p:pic>
        <p:pic>
          <p:nvPicPr>
            <p:cNvPr id="46" name="图片 45"/>
            <p:cNvPicPr>
              <a:picLocks noChangeAspect="1"/>
            </p:cNvPicPr>
            <p:nvPr/>
          </p:nvPicPr>
          <p:blipFill>
            <a:blip r:embed="rId5" cstate="print"/>
            <a:stretch>
              <a:fillRect/>
            </a:stretch>
          </p:blipFill>
          <p:spPr>
            <a:xfrm>
              <a:off x="6899" y="4147"/>
              <a:ext cx="1134" cy="1134"/>
            </a:xfrm>
            <a:prstGeom prst="rect">
              <a:avLst/>
            </a:prstGeom>
          </p:spPr>
        </p:pic>
        <p:pic>
          <p:nvPicPr>
            <p:cNvPr id="47" name="图片 46"/>
            <p:cNvPicPr>
              <a:picLocks noChangeAspect="1"/>
            </p:cNvPicPr>
            <p:nvPr/>
          </p:nvPicPr>
          <p:blipFill>
            <a:blip r:embed="rId6" cstate="print"/>
            <a:stretch>
              <a:fillRect/>
            </a:stretch>
          </p:blipFill>
          <p:spPr>
            <a:xfrm>
              <a:off x="11390" y="4200"/>
              <a:ext cx="876" cy="1081"/>
            </a:xfrm>
            <a:prstGeom prst="rect">
              <a:avLst/>
            </a:prstGeom>
          </p:spPr>
        </p:pic>
        <p:pic>
          <p:nvPicPr>
            <p:cNvPr id="48" name="图片 4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9048" y="3017"/>
              <a:ext cx="1079" cy="1153"/>
            </a:xfrm>
            <a:prstGeom prst="rect">
              <a:avLst/>
            </a:prstGeom>
          </p:spPr>
        </p:pic>
      </p:grpSp>
      <p:sp>
        <p:nvSpPr>
          <p:cNvPr id="49" name="标题 50"/>
          <p:cNvSpPr txBox="1">
            <a:spLocks/>
          </p:cNvSpPr>
          <p:nvPr/>
        </p:nvSpPr>
        <p:spPr>
          <a:xfrm>
            <a:off x="4900383" y="3617284"/>
            <a:ext cx="2127211" cy="813435"/>
          </a:xfrm>
          <a:prstGeom prst="rect">
            <a:avLst/>
          </a:prstGeom>
        </p:spPr>
        <p:txBody>
          <a:bodyPr>
            <a:noAutofit/>
          </a:bodyPr>
          <a:lstStyle/>
          <a:p>
            <a:pPr marL="0" marR="0" lvl="0" indent="0" algn="ctr" defTabSz="1088502" rtl="0" eaLnBrk="1" fontAlgn="auto" latinLnBrk="0" hangingPunct="1">
              <a:lnSpc>
                <a:spcPct val="100000"/>
              </a:lnSpc>
              <a:spcBef>
                <a:spcPct val="0"/>
              </a:spcBef>
              <a:spcAft>
                <a:spcPts val="0"/>
              </a:spcAft>
              <a:buClrTx/>
              <a:buSzTx/>
              <a:buFontTx/>
              <a:buNone/>
              <a:tabLst/>
              <a:defRPr/>
            </a:pPr>
            <a:r>
              <a:rPr kumimoji="0" lang="zh-CN" altLang="en-US" sz="2800" b="0"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j-cs"/>
              </a:rPr>
              <a:t>全国</a:t>
            </a:r>
            <a:br>
              <a:rPr kumimoji="0" lang="zh-CN" altLang="en-US" sz="2800" b="0"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j-cs"/>
              </a:rPr>
            </a:br>
            <a:r>
              <a:rPr kumimoji="0" lang="zh-CN" altLang="en-US" sz="2800" b="0" i="0" u="none" strike="noStrike" kern="120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j-cs"/>
              </a:rPr>
              <a:t>重要的</a:t>
            </a:r>
            <a:endParaRPr kumimoji="0" lang="zh-CN" altLang="en-US" sz="2800" b="0" i="0" u="none" strike="noStrike" kern="120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j-cs"/>
            </a:endParaRPr>
          </a:p>
        </p:txBody>
      </p:sp>
      <p:sp>
        <p:nvSpPr>
          <p:cNvPr id="50" name="内容占位符 2"/>
          <p:cNvSpPr>
            <a:spLocks noGrp="1"/>
          </p:cNvSpPr>
          <p:nvPr/>
        </p:nvSpPr>
        <p:spPr>
          <a:xfrm>
            <a:off x="1126654" y="4441323"/>
            <a:ext cx="1936357" cy="36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solidFill>
                  <a:srgbClr val="4C566E"/>
                </a:solidFill>
                <a:latin typeface="微软雅黑" pitchFamily="34" charset="-122"/>
                <a:ea typeface="微软雅黑" pitchFamily="34" charset="-122"/>
              </a:rPr>
              <a:t>经济中心</a:t>
            </a:r>
          </a:p>
        </p:txBody>
      </p:sp>
      <p:sp>
        <p:nvSpPr>
          <p:cNvPr id="53" name="内容占位符 2"/>
          <p:cNvSpPr txBox="1"/>
          <p:nvPr/>
        </p:nvSpPr>
        <p:spPr>
          <a:xfrm>
            <a:off x="1460913" y="2389096"/>
            <a:ext cx="1936357" cy="36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lang="zh-CN" altLang="en-US" sz="2800" dirty="0">
                <a:solidFill>
                  <a:srgbClr val="067EB1"/>
                </a:solidFill>
              </a:rPr>
              <a:t>科技中心</a:t>
            </a:r>
          </a:p>
        </p:txBody>
      </p:sp>
      <p:sp>
        <p:nvSpPr>
          <p:cNvPr id="56" name="内容占位符 2"/>
          <p:cNvSpPr txBox="1"/>
          <p:nvPr/>
        </p:nvSpPr>
        <p:spPr>
          <a:xfrm>
            <a:off x="8629091" y="2389021"/>
            <a:ext cx="1869440" cy="368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r">
              <a:buNone/>
            </a:pPr>
            <a:r>
              <a:rPr lang="zh-CN" altLang="en-US" sz="2800" dirty="0">
                <a:solidFill>
                  <a:srgbClr val="DF4856"/>
                </a:solidFill>
              </a:rPr>
              <a:t>文创中心</a:t>
            </a:r>
          </a:p>
        </p:txBody>
      </p:sp>
      <p:sp>
        <p:nvSpPr>
          <p:cNvPr id="58" name="内容占位符 2"/>
          <p:cNvSpPr txBox="1"/>
          <p:nvPr/>
        </p:nvSpPr>
        <p:spPr>
          <a:xfrm>
            <a:off x="7972327" y="4441323"/>
            <a:ext cx="2828997" cy="36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r">
              <a:buNone/>
            </a:pPr>
            <a:r>
              <a:rPr lang="zh-CN" altLang="en-US" sz="2800" dirty="0">
                <a:solidFill>
                  <a:srgbClr val="007F70"/>
                </a:solidFill>
              </a:rPr>
              <a:t>对外交往中心</a:t>
            </a:r>
          </a:p>
        </p:txBody>
      </p:sp>
      <p:sp>
        <p:nvSpPr>
          <p:cNvPr id="60" name="内容占位符 2"/>
          <p:cNvSpPr txBox="1"/>
          <p:nvPr/>
        </p:nvSpPr>
        <p:spPr>
          <a:xfrm>
            <a:off x="4259318" y="5717879"/>
            <a:ext cx="3493817" cy="36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ctr">
              <a:buNone/>
            </a:pPr>
            <a:r>
              <a:rPr lang="zh-CN" altLang="en-US" sz="2800" dirty="0">
                <a:solidFill>
                  <a:srgbClr val="336699"/>
                </a:solidFill>
              </a:rPr>
              <a:t>综合交通通信枢纽</a:t>
            </a:r>
          </a:p>
        </p:txBody>
      </p:sp>
      <p:pic>
        <p:nvPicPr>
          <p:cNvPr id="62" name="图片 61"/>
          <p:cNvPicPr>
            <a:picLocks noChangeAspect="1"/>
          </p:cNvPicPr>
          <p:nvPr/>
        </p:nvPicPr>
        <p:blipFill>
          <a:blip r:embed="rId9" cstate="print"/>
          <a:stretch>
            <a:fillRect/>
          </a:stretch>
        </p:blipFill>
        <p:spPr>
          <a:xfrm>
            <a:off x="5646226" y="4992279"/>
            <a:ext cx="720000" cy="581333"/>
          </a:xfrm>
          <a:prstGeom prst="rect">
            <a:avLst/>
          </a:prstGeom>
          <a:noFill/>
        </p:spPr>
      </p:pic>
      <p:cxnSp>
        <p:nvCxnSpPr>
          <p:cNvPr id="63" name="直接连接符 62">
            <a:extLst>
              <a:ext uri="{FF2B5EF4-FFF2-40B4-BE49-F238E27FC236}">
                <a16:creationId xmlns:a16="http://schemas.microsoft.com/office/drawing/2014/main" xmlns="" id="{F0572CBD-F535-43D4-9291-3CE6C87A858D}"/>
              </a:ext>
            </a:extLst>
          </p:cNvPr>
          <p:cNvCxnSpPr>
            <a:cxnSpLocks/>
          </p:cNvCxnSpPr>
          <p:nvPr/>
        </p:nvCxnSpPr>
        <p:spPr>
          <a:xfrm flipH="1">
            <a:off x="1564352" y="2830084"/>
            <a:ext cx="2476616" cy="0"/>
          </a:xfrm>
          <a:prstGeom prst="line">
            <a:avLst/>
          </a:prstGeom>
          <a:ln w="12700" cap="rnd">
            <a:solidFill>
              <a:srgbClr val="067EB1"/>
            </a:solidFill>
            <a:headEnd type="oval"/>
            <a:tailEnd type="none" w="med" len="med"/>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xmlns="" id="{A2934B1F-EE46-44AF-84E8-31C86234183F}"/>
              </a:ext>
            </a:extLst>
          </p:cNvPr>
          <p:cNvCxnSpPr>
            <a:cxnSpLocks/>
          </p:cNvCxnSpPr>
          <p:nvPr/>
        </p:nvCxnSpPr>
        <p:spPr>
          <a:xfrm flipH="1">
            <a:off x="1221693" y="4892626"/>
            <a:ext cx="2476616" cy="0"/>
          </a:xfrm>
          <a:prstGeom prst="line">
            <a:avLst/>
          </a:prstGeom>
          <a:ln w="12700" cap="rnd">
            <a:solidFill>
              <a:srgbClr val="353E4F"/>
            </a:solidFill>
            <a:headEnd type="oval"/>
            <a:tailEnd type="none" w="med" len="med"/>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xmlns="" id="{8B7E140F-C8FB-40B6-8EB4-C146637620D1}"/>
              </a:ext>
            </a:extLst>
          </p:cNvPr>
          <p:cNvCxnSpPr>
            <a:cxnSpLocks/>
          </p:cNvCxnSpPr>
          <p:nvPr/>
        </p:nvCxnSpPr>
        <p:spPr>
          <a:xfrm>
            <a:off x="8189196" y="4889284"/>
            <a:ext cx="2476616" cy="0"/>
          </a:xfrm>
          <a:prstGeom prst="line">
            <a:avLst/>
          </a:prstGeom>
          <a:ln w="12700" cap="rnd">
            <a:solidFill>
              <a:srgbClr val="007F70"/>
            </a:solidFill>
            <a:headEnd type="oval"/>
            <a:tailEnd type="none" w="med" len="med"/>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xmlns="" id="{E804AE12-4C9B-449F-96EA-487B8A4FE531}"/>
              </a:ext>
            </a:extLst>
          </p:cNvPr>
          <p:cNvCxnSpPr>
            <a:cxnSpLocks/>
          </p:cNvCxnSpPr>
          <p:nvPr/>
        </p:nvCxnSpPr>
        <p:spPr>
          <a:xfrm>
            <a:off x="7917249" y="2847454"/>
            <a:ext cx="2476616" cy="0"/>
          </a:xfrm>
          <a:prstGeom prst="line">
            <a:avLst/>
          </a:prstGeom>
          <a:ln w="12700" cap="rnd">
            <a:solidFill>
              <a:srgbClr val="C63744"/>
            </a:solidFill>
            <a:headEnd type="oval"/>
            <a:tailEnd type="none" w="med" len="med"/>
          </a:ln>
        </p:spPr>
        <p:style>
          <a:lnRef idx="1">
            <a:schemeClr val="accent1"/>
          </a:lnRef>
          <a:fillRef idx="0">
            <a:schemeClr val="accent1"/>
          </a:fillRef>
          <a:effectRef idx="0">
            <a:schemeClr val="accent1"/>
          </a:effectRef>
          <a:fontRef idx="minor">
            <a:schemeClr val="tx1"/>
          </a:fontRef>
        </p:style>
      </p:cxnSp>
      <p:sp>
        <p:nvSpPr>
          <p:cNvPr id="67" name="内容占位符 2"/>
          <p:cNvSpPr txBox="1"/>
          <p:nvPr/>
        </p:nvSpPr>
        <p:spPr>
          <a:xfrm>
            <a:off x="5015086" y="1370590"/>
            <a:ext cx="1936357" cy="36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400" kern="1200">
                <a:solidFill>
                  <a:schemeClr val="accent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a:buChar char="•"/>
              <a:defRPr sz="2000" kern="1200">
                <a:solidFill>
                  <a:schemeClr val="accent1">
                    <a:lumMod val="7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a:buChar char="•"/>
              <a:defRPr sz="1800" kern="1200">
                <a:solidFill>
                  <a:schemeClr val="accent1">
                    <a:lumMod val="7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a:buChar char="•"/>
              <a:defRPr sz="1600" kern="1200">
                <a:solidFill>
                  <a:schemeClr val="accent1">
                    <a:lumMod val="7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ctr">
              <a:buNone/>
            </a:pPr>
            <a:r>
              <a:rPr lang="zh-CN" altLang="en-US" sz="2800" dirty="0">
                <a:solidFill>
                  <a:srgbClr val="947E62"/>
                </a:solidFill>
              </a:rPr>
              <a:t>金融中心</a:t>
            </a:r>
          </a:p>
        </p:txBody>
      </p:sp>
      <p:sp>
        <p:nvSpPr>
          <p:cNvPr id="68" name="标题 1">
            <a:extLst>
              <a:ext uri="{FF2B5EF4-FFF2-40B4-BE49-F238E27FC236}">
                <a16:creationId xmlns:a16="http://schemas.microsoft.com/office/drawing/2014/main" xmlns="" id="{F215B8D8-2507-4D71-BA82-2EFC69309A25}"/>
              </a:ext>
            </a:extLst>
          </p:cNvPr>
          <p:cNvSpPr txBox="1"/>
          <p:nvPr/>
        </p:nvSpPr>
        <p:spPr>
          <a:xfrm>
            <a:off x="50799" y="186033"/>
            <a:ext cx="284480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（一）成都概况</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284480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（二）经济指标</a:t>
            </a:r>
            <a:endParaRPr lang="en-US" altLang="en-US" sz="2600" dirty="0">
              <a:solidFill>
                <a:schemeClr val="bg1"/>
              </a:solidFill>
              <a:cs typeface="华文宋体" panose="02010600040101010101" charset="-122"/>
            </a:endParaRPr>
          </a:p>
        </p:txBody>
      </p:sp>
      <p:sp>
        <p:nvSpPr>
          <p:cNvPr id="18" name="矩形 17"/>
          <p:cNvSpPr/>
          <p:nvPr/>
        </p:nvSpPr>
        <p:spPr>
          <a:xfrm>
            <a:off x="504056" y="2028175"/>
            <a:ext cx="7175326" cy="3293209"/>
          </a:xfrm>
          <a:prstGeom prst="rect">
            <a:avLst/>
          </a:prstGeom>
        </p:spPr>
        <p:txBody>
          <a:bodyPr wrap="square">
            <a:spAutoFit/>
          </a:bodyPr>
          <a:lstStyle/>
          <a:p>
            <a:pPr>
              <a:lnSpc>
                <a:spcPct val="200000"/>
              </a:lnSpc>
            </a:pPr>
            <a:r>
              <a:rPr lang="en-US" altLang="zh-CN" sz="2400" dirty="0">
                <a:solidFill>
                  <a:schemeClr val="accent1"/>
                </a:solidFill>
                <a:latin typeface="微软雅黑" pitchFamily="34" charset="-122"/>
                <a:ea typeface="微软雅黑" pitchFamily="34" charset="-122"/>
                <a:sym typeface="Times New Roman" panose="02020603050405020304" pitchFamily="18" charset="0"/>
              </a:rPr>
              <a:t>2014</a:t>
            </a:r>
            <a:r>
              <a:rPr lang="zh-CN" altLang="en-US" sz="2400" dirty="0">
                <a:solidFill>
                  <a:schemeClr val="accent1"/>
                </a:solidFill>
                <a:latin typeface="微软雅黑" pitchFamily="34" charset="-122"/>
                <a:ea typeface="微软雅黑" pitchFamily="34" charset="-122"/>
                <a:sym typeface="Times New Roman" panose="02020603050405020304" pitchFamily="18" charset="0"/>
              </a:rPr>
              <a:t>年成功进入城市</a:t>
            </a:r>
            <a:r>
              <a:rPr lang="en-US" altLang="zh-CN" sz="3600" b="1" dirty="0">
                <a:solidFill>
                  <a:schemeClr val="accent1"/>
                </a:solidFill>
                <a:latin typeface="微软雅黑" pitchFamily="34" charset="-122"/>
                <a:ea typeface="微软雅黑" pitchFamily="34" charset="-122"/>
                <a:sym typeface="Times New Roman" panose="02020603050405020304" pitchFamily="18" charset="0"/>
              </a:rPr>
              <a:t>GDP</a:t>
            </a:r>
            <a:r>
              <a:rPr lang="zh-CN" altLang="en-US" sz="2800" b="1" dirty="0">
                <a:solidFill>
                  <a:schemeClr val="accent1"/>
                </a:solidFill>
                <a:latin typeface="微软雅黑" pitchFamily="34" charset="-122"/>
                <a:ea typeface="微软雅黑" pitchFamily="34" charset="-122"/>
                <a:sym typeface="Times New Roman" panose="02020603050405020304" pitchFamily="18" charset="0"/>
              </a:rPr>
              <a:t>万亿</a:t>
            </a:r>
            <a:r>
              <a:rPr lang="zh-CN" altLang="en-US" sz="2400" dirty="0">
                <a:solidFill>
                  <a:schemeClr val="accent1"/>
                </a:solidFill>
                <a:latin typeface="微软雅黑" pitchFamily="34" charset="-122"/>
                <a:ea typeface="微软雅黑" pitchFamily="34" charset="-122"/>
                <a:sym typeface="Times New Roman" panose="02020603050405020304" pitchFamily="18" charset="0"/>
              </a:rPr>
              <a:t>级</a:t>
            </a: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俱乐部</a:t>
            </a:r>
            <a:endParaRPr lang="en-US" altLang="zh-CN" sz="2400" dirty="0" smtClean="0">
              <a:solidFill>
                <a:schemeClr val="accent1"/>
              </a:solidFill>
              <a:latin typeface="微软雅黑" pitchFamily="34" charset="-122"/>
              <a:ea typeface="微软雅黑" pitchFamily="34" charset="-122"/>
              <a:sym typeface="Times New Roman" panose="02020603050405020304" pitchFamily="18" charset="0"/>
            </a:endParaRPr>
          </a:p>
          <a:p>
            <a:pPr>
              <a:lnSpc>
                <a:spcPct val="200000"/>
              </a:lnSpc>
            </a:pP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201</a:t>
            </a:r>
            <a:r>
              <a:rPr lang="en-US" altLang="zh-CN" sz="2400" dirty="0" smtClean="0">
                <a:solidFill>
                  <a:schemeClr val="accent1"/>
                </a:solidFill>
                <a:latin typeface="微软雅黑" pitchFamily="34" charset="-122"/>
                <a:ea typeface="微软雅黑" pitchFamily="34" charset="-122"/>
                <a:sym typeface="Times New Roman" panose="02020603050405020304" pitchFamily="18" charset="0"/>
              </a:rPr>
              <a:t>8</a:t>
            </a: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年GDP达到</a:t>
            </a:r>
            <a:r>
              <a:rPr lang="en-US" altLang="zh-CN" sz="3200" b="1" dirty="0" smtClean="0">
                <a:solidFill>
                  <a:schemeClr val="accent1"/>
                </a:solidFill>
                <a:latin typeface="微软雅黑" pitchFamily="34" charset="-122"/>
                <a:ea typeface="微软雅黑" pitchFamily="34" charset="-122"/>
                <a:sym typeface="Times New Roman" panose="02020603050405020304" pitchFamily="18" charset="0"/>
              </a:rPr>
              <a:t>1.53</a:t>
            </a: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万亿</a:t>
            </a:r>
            <a:endParaRPr lang="en-US" altLang="zh-CN" sz="2400" dirty="0" smtClean="0">
              <a:solidFill>
                <a:schemeClr val="accent1"/>
              </a:solidFill>
              <a:latin typeface="微软雅黑" pitchFamily="34" charset="-122"/>
              <a:ea typeface="微软雅黑" pitchFamily="34" charset="-122"/>
              <a:sym typeface="Times New Roman" panose="02020603050405020304" pitchFamily="18" charset="0"/>
            </a:endParaRPr>
          </a:p>
          <a:p>
            <a:pPr>
              <a:lnSpc>
                <a:spcPct val="200000"/>
              </a:lnSpc>
            </a:pP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居副省级城市第</a:t>
            </a:r>
            <a:r>
              <a:rPr lang="zh-CN" altLang="en-US" sz="3200" b="1" dirty="0" smtClean="0">
                <a:solidFill>
                  <a:schemeClr val="accent1"/>
                </a:solidFill>
                <a:latin typeface="微软雅黑" pitchFamily="34" charset="-122"/>
                <a:ea typeface="微软雅黑" pitchFamily="34" charset="-122"/>
                <a:sym typeface="Times New Roman" panose="02020603050405020304" pitchFamily="18" charset="0"/>
              </a:rPr>
              <a:t>3</a:t>
            </a:r>
            <a:r>
              <a:rPr lang="zh-CN" altLang="en-US" sz="2400" dirty="0" smtClean="0">
                <a:solidFill>
                  <a:schemeClr val="accent1"/>
                </a:solidFill>
                <a:latin typeface="微软雅黑" pitchFamily="34" charset="-122"/>
                <a:ea typeface="微软雅黑" pitchFamily="34" charset="-122"/>
                <a:sym typeface="Times New Roman" panose="02020603050405020304" pitchFamily="18" charset="0"/>
              </a:rPr>
              <a:t>位</a:t>
            </a:r>
            <a:endParaRPr lang="en-US" altLang="zh-CN" sz="2400" dirty="0" smtClean="0">
              <a:solidFill>
                <a:schemeClr val="accent1"/>
              </a:solidFill>
              <a:latin typeface="微软雅黑" pitchFamily="34" charset="-122"/>
              <a:ea typeface="微软雅黑" pitchFamily="34" charset="-122"/>
              <a:sym typeface="Times New Roman" panose="02020603050405020304" pitchFamily="18" charset="0"/>
            </a:endParaRPr>
          </a:p>
        </p:txBody>
      </p:sp>
      <p:grpSp>
        <p:nvGrpSpPr>
          <p:cNvPr id="23" name="组合 22"/>
          <p:cNvGrpSpPr/>
          <p:nvPr/>
        </p:nvGrpSpPr>
        <p:grpSpPr>
          <a:xfrm>
            <a:off x="5115560" y="1413008"/>
            <a:ext cx="6242550" cy="4935607"/>
            <a:chOff x="5557862" y="1355962"/>
            <a:chExt cx="5957655" cy="4935607"/>
          </a:xfrm>
        </p:grpSpPr>
        <p:graphicFrame>
          <p:nvGraphicFramePr>
            <p:cNvPr id="24" name="图表 23"/>
            <p:cNvGraphicFramePr/>
            <p:nvPr/>
          </p:nvGraphicFramePr>
          <p:xfrm>
            <a:off x="5557862" y="1371600"/>
            <a:ext cx="5807436" cy="4919969"/>
          </p:xfrm>
          <a:graphic>
            <a:graphicData uri="http://schemas.openxmlformats.org/drawingml/2006/chart">
              <c:chart xmlns:c="http://schemas.openxmlformats.org/drawingml/2006/chart" xmlns:r="http://schemas.openxmlformats.org/officeDocument/2006/relationships" r:id="rId2"/>
            </a:graphicData>
          </a:graphic>
        </p:graphicFrame>
        <p:sp>
          <p:nvSpPr>
            <p:cNvPr id="25" name="文本框 51"/>
            <p:cNvSpPr txBox="1"/>
            <p:nvPr/>
          </p:nvSpPr>
          <p:spPr>
            <a:xfrm>
              <a:off x="10579646" y="1819393"/>
              <a:ext cx="935871" cy="255198"/>
            </a:xfrm>
            <a:prstGeom prst="rect">
              <a:avLst/>
            </a:prstGeom>
            <a:noFill/>
          </p:spPr>
          <p:txBody>
            <a:bodyPr wrap="square" lIns="68580" tIns="34290" rIns="68580" bIns="34290" rtlCol="0">
              <a:spAutoFit/>
            </a:bodyPr>
            <a:lstStyle/>
            <a:p>
              <a:pPr algn="ctr">
                <a:lnSpc>
                  <a:spcPct val="120000"/>
                </a:lnSpc>
              </a:pPr>
              <a:r>
                <a:rPr lang="zh-CN" altLang="en-US" sz="1100" b="1" dirty="0">
                  <a:solidFill>
                    <a:schemeClr val="accent2">
                      <a:lumMod val="75000"/>
                    </a:schemeClr>
                  </a:solidFill>
                  <a:latin typeface="微软雅黑" pitchFamily="34" charset="-122"/>
                  <a:ea typeface="微软雅黑" pitchFamily="34" charset="-122"/>
                  <a:sym typeface="Times New Roman" panose="02020603050405020304" pitchFamily="18" charset="0"/>
                </a:rPr>
                <a:t>单位：亿元</a:t>
              </a:r>
            </a:p>
          </p:txBody>
        </p:sp>
        <p:sp>
          <p:nvSpPr>
            <p:cNvPr id="26" name="文本框 53"/>
            <p:cNvSpPr txBox="1"/>
            <p:nvPr/>
          </p:nvSpPr>
          <p:spPr>
            <a:xfrm>
              <a:off x="6114204" y="1355962"/>
              <a:ext cx="5360297" cy="415498"/>
            </a:xfrm>
            <a:prstGeom prst="rect">
              <a:avLst/>
            </a:prstGeom>
            <a:noFill/>
          </p:spPr>
          <p:txBody>
            <a:bodyPr wrap="square" rtlCol="0">
              <a:spAutoFit/>
            </a:bodyPr>
            <a:lstStyle>
              <a:defPPr>
                <a:defRPr lang="zh-CN"/>
              </a:defPPr>
              <a:lvl1pPr>
                <a:defRPr>
                  <a:solidFill>
                    <a:srgbClr val="00B0F0"/>
                  </a:solidFill>
                </a:defRPr>
              </a:lvl1pPr>
            </a:lstStyle>
            <a:p>
              <a:pPr algn="ctr"/>
              <a:r>
                <a:rPr lang="zh-CN" altLang="en-US" b="1" dirty="0">
                  <a:solidFill>
                    <a:schemeClr val="accent1">
                      <a:lumMod val="75000"/>
                    </a:schemeClr>
                  </a:solidFill>
                  <a:latin typeface="微软雅黑" pitchFamily="34" charset="-122"/>
                  <a:ea typeface="微软雅黑" pitchFamily="34" charset="-122"/>
                  <a:sym typeface="Times New Roman" panose="02020603050405020304" pitchFamily="18" charset="0"/>
                </a:rPr>
                <a:t>成都市地区生产</a:t>
              </a:r>
              <a:r>
                <a:rPr lang="zh-CN" altLang="en-US" b="1" dirty="0" smtClean="0">
                  <a:solidFill>
                    <a:schemeClr val="accent1">
                      <a:lumMod val="75000"/>
                    </a:schemeClr>
                  </a:solidFill>
                  <a:latin typeface="微软雅黑" pitchFamily="34" charset="-122"/>
                  <a:ea typeface="微软雅黑" pitchFamily="34" charset="-122"/>
                  <a:sym typeface="Times New Roman" panose="02020603050405020304" pitchFamily="18" charset="0"/>
                </a:rPr>
                <a:t>总值</a:t>
              </a:r>
              <a:r>
                <a:rPr lang="ja-JP" altLang="en-US" b="1" dirty="0" smtClean="0">
                  <a:solidFill>
                    <a:schemeClr val="accent1">
                      <a:lumMod val="75000"/>
                    </a:schemeClr>
                  </a:solidFill>
                  <a:latin typeface="微软雅黑" pitchFamily="34" charset="-122"/>
                  <a:ea typeface="微软雅黑" pitchFamily="34" charset="-122"/>
                  <a:sym typeface="Times New Roman" panose="02020603050405020304" pitchFamily="18" charset="0"/>
                </a:rPr>
                <a:t>　</a:t>
              </a:r>
              <a:r>
                <a:rPr lang="en-US" altLang="ja-JP" b="1" dirty="0">
                  <a:solidFill>
                    <a:schemeClr val="accent1">
                      <a:lumMod val="75000"/>
                    </a:schemeClr>
                  </a:solidFill>
                  <a:latin typeface="微软雅黑" pitchFamily="34" charset="-122"/>
                  <a:ea typeface="微软雅黑" pitchFamily="34" charset="-122"/>
                  <a:sym typeface="Times New Roman" panose="02020603050405020304" pitchFamily="18" charset="0"/>
                </a:rPr>
                <a:t>GDP</a:t>
              </a:r>
              <a:r>
                <a:rPr lang="zh-CN" altLang="en-US" b="1" dirty="0" smtClean="0">
                  <a:solidFill>
                    <a:schemeClr val="accent1">
                      <a:lumMod val="75000"/>
                    </a:schemeClr>
                  </a:solidFill>
                  <a:latin typeface="微软雅黑" pitchFamily="34" charset="-122"/>
                  <a:ea typeface="微软雅黑" pitchFamily="34" charset="-122"/>
                  <a:sym typeface="Times New Roman" panose="02020603050405020304" pitchFamily="18" charset="0"/>
                </a:rPr>
                <a:t>（</a:t>
              </a:r>
              <a:r>
                <a:rPr lang="en-US" altLang="zh-CN" b="1" dirty="0" smtClean="0">
                  <a:solidFill>
                    <a:schemeClr val="accent1">
                      <a:lumMod val="75000"/>
                    </a:schemeClr>
                  </a:solidFill>
                  <a:latin typeface="微软雅黑" pitchFamily="34" charset="-122"/>
                  <a:ea typeface="微软雅黑" pitchFamily="34" charset="-122"/>
                  <a:sym typeface="Times New Roman" panose="02020603050405020304" pitchFamily="18" charset="0"/>
                </a:rPr>
                <a:t>2012-2018</a:t>
              </a:r>
              <a:r>
                <a:rPr lang="zh-CN" altLang="en-US" b="1" dirty="0" smtClean="0">
                  <a:solidFill>
                    <a:schemeClr val="accent1">
                      <a:lumMod val="75000"/>
                    </a:schemeClr>
                  </a:solidFill>
                  <a:latin typeface="微软雅黑" pitchFamily="34" charset="-122"/>
                  <a:ea typeface="微软雅黑" pitchFamily="34" charset="-122"/>
                  <a:sym typeface="Times New Roman" panose="02020603050405020304" pitchFamily="18" charset="0"/>
                </a:rPr>
                <a:t>）</a:t>
              </a:r>
              <a:endParaRPr lang="zh-CN" altLang="en-US" b="1" dirty="0">
                <a:solidFill>
                  <a:schemeClr val="accent1">
                    <a:lumMod val="75000"/>
                  </a:schemeClr>
                </a:solidFill>
                <a:latin typeface="微软雅黑" pitchFamily="34" charset="-122"/>
                <a:ea typeface="微软雅黑" pitchFamily="34" charset="-122"/>
                <a:sym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7830497" y="1250720"/>
            <a:ext cx="4275281" cy="4275281"/>
          </a:xfrm>
          <a:prstGeom prst="rect">
            <a:avLst/>
          </a:prstGeom>
        </p:spPr>
      </p:pic>
      <p:sp>
        <p:nvSpPr>
          <p:cNvPr id="7" name="文本框 1"/>
          <p:cNvSpPr txBox="1"/>
          <p:nvPr/>
        </p:nvSpPr>
        <p:spPr>
          <a:xfrm rot="19294024">
            <a:off x="11069623" y="2182407"/>
            <a:ext cx="651552" cy="215444"/>
          </a:xfrm>
          <a:prstGeom prst="rect">
            <a:avLst/>
          </a:prstGeom>
          <a:noFill/>
          <a:ln w="28575">
            <a:solidFill>
              <a:srgbClr val="FF0000"/>
            </a:solidFill>
          </a:ln>
        </p:spPr>
        <p:txBody>
          <a:bodyPr wrap="square" rtlCol="0">
            <a:spAutoFit/>
          </a:bodyPr>
          <a:lstStyle/>
          <a:p>
            <a:r>
              <a:rPr lang="en-US" altLang="zh-CN" sz="800" b="1" dirty="0">
                <a:solidFill>
                  <a:srgbClr val="FF0000"/>
                </a:solidFill>
                <a:latin typeface="Arial" panose="020B0604020202020204" pitchFamily="34" charset="0"/>
                <a:cs typeface="Arial" panose="020B0604020202020204" pitchFamily="34" charset="0"/>
              </a:rPr>
              <a:t>Chengdu</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1" name="矩形 10"/>
          <p:cNvSpPr/>
          <p:nvPr/>
        </p:nvSpPr>
        <p:spPr>
          <a:xfrm>
            <a:off x="84634" y="1457117"/>
            <a:ext cx="8280920" cy="4708981"/>
          </a:xfrm>
          <a:prstGeom prst="rect">
            <a:avLst/>
          </a:prstGeom>
        </p:spPr>
        <p:txBody>
          <a:bodyPr wrap="square">
            <a:spAutoFit/>
          </a:bodyPr>
          <a:lstStyle/>
          <a:p>
            <a:pPr>
              <a:lnSpc>
                <a:spcPct val="150000"/>
              </a:lnSpc>
            </a:pPr>
            <a:r>
              <a:rPr lang="zh-CN" altLang="en-US" sz="2200" b="1" dirty="0">
                <a:solidFill>
                  <a:schemeClr val="accent1"/>
                </a:solidFill>
                <a:latin typeface="微软雅黑" panose="020B0503020204020204" charset="-122"/>
                <a:ea typeface="微软雅黑" panose="020B0503020204020204" charset="-122"/>
              </a:rPr>
              <a:t>世界城市排名</a:t>
            </a:r>
            <a:r>
              <a:rPr lang="en-US" altLang="zh-CN" sz="2800" b="1" dirty="0">
                <a:solidFill>
                  <a:schemeClr val="accent1"/>
                </a:solidFill>
                <a:latin typeface="微软雅黑" panose="020B0503020204020204" charset="-122"/>
                <a:ea typeface="微软雅黑" panose="020B0503020204020204" charset="-122"/>
              </a:rPr>
              <a:t>71</a:t>
            </a:r>
            <a:r>
              <a:rPr lang="zh-CN" altLang="en-US" sz="2200" b="1" dirty="0">
                <a:solidFill>
                  <a:schemeClr val="accent1"/>
                </a:solidFill>
                <a:latin typeface="微软雅黑" panose="020B0503020204020204" charset="-122"/>
                <a:ea typeface="微软雅黑" panose="020B0503020204020204" charset="-122"/>
              </a:rPr>
              <a:t>位，跃升至</a:t>
            </a:r>
            <a:r>
              <a:rPr lang="en-US" altLang="zh-CN" sz="2200" b="1" dirty="0">
                <a:solidFill>
                  <a:schemeClr val="accent1"/>
                </a:solidFill>
                <a:latin typeface="微软雅黑" panose="020B0503020204020204" charset="-122"/>
                <a:ea typeface="微软雅黑" panose="020B0503020204020204" charset="-122"/>
              </a:rPr>
              <a:t>Beta+</a:t>
            </a:r>
            <a:r>
              <a:rPr lang="zh-CN" altLang="en-US" sz="2200" b="1" dirty="0" smtClean="0">
                <a:solidFill>
                  <a:schemeClr val="accent1"/>
                </a:solidFill>
                <a:latin typeface="微软雅黑" panose="020B0503020204020204" charset="-122"/>
                <a:ea typeface="微软雅黑" panose="020B0503020204020204" charset="-122"/>
              </a:rPr>
              <a:t>级，</a:t>
            </a:r>
            <a:endParaRPr lang="en-US" altLang="zh-CN" sz="2200" b="1" dirty="0">
              <a:solidFill>
                <a:schemeClr val="accent1"/>
              </a:solidFill>
              <a:latin typeface="微软雅黑" panose="020B0503020204020204" charset="-122"/>
              <a:ea typeface="微软雅黑" panose="020B0503020204020204" charset="-122"/>
            </a:endParaRPr>
          </a:p>
          <a:p>
            <a:pPr>
              <a:lnSpc>
                <a:spcPct val="150000"/>
              </a:lnSpc>
            </a:pPr>
            <a:r>
              <a:rPr lang="zh-CN" altLang="en-US" sz="2200" b="1" dirty="0">
                <a:solidFill>
                  <a:schemeClr val="accent1"/>
                </a:solidFill>
                <a:latin typeface="微软雅黑" panose="020B0503020204020204" charset="-122"/>
                <a:ea typeface="微软雅黑" panose="020B0503020204020204" charset="-122"/>
              </a:rPr>
              <a:t>与波士顿、汉堡、特拉维夫、亚特兰大等城市</a:t>
            </a:r>
            <a:r>
              <a:rPr lang="zh-CN" altLang="en-US" sz="2200" b="1" dirty="0" smtClean="0">
                <a:solidFill>
                  <a:schemeClr val="accent1"/>
                </a:solidFill>
                <a:latin typeface="微软雅黑" panose="020B0503020204020204" charset="-122"/>
                <a:ea typeface="微软雅黑" panose="020B0503020204020204" charset="-122"/>
              </a:rPr>
              <a:t>同级</a:t>
            </a:r>
            <a:endParaRPr lang="en-US" altLang="zh-CN" sz="2200" b="1" dirty="0" smtClean="0">
              <a:solidFill>
                <a:schemeClr val="accent1"/>
              </a:solidFill>
              <a:latin typeface="微软雅黑" panose="020B0503020204020204" charset="-122"/>
              <a:ea typeface="微软雅黑" panose="020B0503020204020204" charset="-122"/>
            </a:endParaRPr>
          </a:p>
          <a:p>
            <a:pPr algn="r">
              <a:lnSpc>
                <a:spcPct val="150000"/>
              </a:lnSpc>
              <a:spcBef>
                <a:spcPts val="1800"/>
              </a:spcBef>
            </a:pP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——GAWC《</a:t>
            </a:r>
            <a:r>
              <a:rPr lang="zh-CN" altLang="en-US"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世界城市评级报告</a:t>
            </a: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a:t>
            </a:r>
          </a:p>
          <a:p>
            <a:pPr>
              <a:lnSpc>
                <a:spcPct val="150000"/>
              </a:lnSpc>
            </a:pPr>
            <a:r>
              <a:rPr lang="zh-CN" altLang="en-US" sz="2200" b="1" dirty="0" smtClean="0">
                <a:solidFill>
                  <a:schemeClr val="accent1"/>
                </a:solidFill>
                <a:latin typeface="微软雅黑" panose="020B0503020204020204" charset="-122"/>
                <a:ea typeface="微软雅黑" panose="020B0503020204020204" charset="-122"/>
              </a:rPr>
              <a:t>城市综合竞争力位列全球第</a:t>
            </a:r>
            <a:r>
              <a:rPr lang="en-US" altLang="zh-CN" sz="2800" b="1" dirty="0" smtClean="0">
                <a:solidFill>
                  <a:schemeClr val="accent1"/>
                </a:solidFill>
                <a:latin typeface="微软雅黑" panose="020B0503020204020204" charset="-122"/>
                <a:ea typeface="微软雅黑" panose="020B0503020204020204" charset="-122"/>
              </a:rPr>
              <a:t>62</a:t>
            </a:r>
            <a:r>
              <a:rPr lang="zh-CN" altLang="en-US" sz="2200" b="1" dirty="0" smtClean="0">
                <a:solidFill>
                  <a:schemeClr val="accent1"/>
                </a:solidFill>
                <a:latin typeface="微软雅黑" panose="020B0503020204020204" charset="-122"/>
                <a:ea typeface="微软雅黑" panose="020B0503020204020204" charset="-122"/>
              </a:rPr>
              <a:t>位</a:t>
            </a:r>
            <a:endParaRPr lang="en-US" altLang="zh-CN" sz="2200" b="1" dirty="0" smtClean="0">
              <a:solidFill>
                <a:schemeClr val="accent1"/>
              </a:solidFill>
              <a:latin typeface="微软雅黑" panose="020B0503020204020204" charset="-122"/>
              <a:ea typeface="微软雅黑" panose="020B0503020204020204" charset="-122"/>
            </a:endParaRPr>
          </a:p>
          <a:p>
            <a:pPr algn="r">
              <a:lnSpc>
                <a:spcPct val="150000"/>
              </a:lnSpc>
              <a:spcBef>
                <a:spcPts val="1800"/>
              </a:spcBef>
            </a:pP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a:t>
            </a:r>
            <a:r>
              <a:rPr lang="zh-CN" altLang="en-US"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中国社科院</a:t>
            </a: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a:t>
            </a:r>
            <a:r>
              <a:rPr lang="zh-CN" altLang="en-US"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全球城市竞争力报告</a:t>
            </a: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2017-2018》</a:t>
            </a:r>
          </a:p>
          <a:p>
            <a:pPr>
              <a:lnSpc>
                <a:spcPct val="150000"/>
              </a:lnSpc>
            </a:pPr>
            <a:r>
              <a:rPr lang="zh-CN" altLang="en-US" sz="2200" b="1" dirty="0" smtClean="0">
                <a:solidFill>
                  <a:schemeClr val="accent1"/>
                </a:solidFill>
                <a:latin typeface="微软雅黑" panose="020B0503020204020204" charset="-122"/>
                <a:ea typeface="微软雅黑" panose="020B0503020204020204" charset="-122"/>
              </a:rPr>
              <a:t>营商环境全国第</a:t>
            </a:r>
            <a:r>
              <a:rPr lang="en-US" altLang="zh-CN" sz="2800" b="1" dirty="0" smtClean="0">
                <a:solidFill>
                  <a:schemeClr val="accent1"/>
                </a:solidFill>
                <a:latin typeface="微软雅黑" panose="020B0503020204020204" charset="-122"/>
                <a:ea typeface="微软雅黑" panose="020B0503020204020204" charset="-122"/>
              </a:rPr>
              <a:t>4</a:t>
            </a:r>
            <a:r>
              <a:rPr lang="zh-CN" altLang="en-US" sz="2200" b="1" dirty="0" smtClean="0">
                <a:solidFill>
                  <a:schemeClr val="accent1"/>
                </a:solidFill>
                <a:latin typeface="微软雅黑" panose="020B0503020204020204" charset="-122"/>
                <a:ea typeface="微软雅黑" panose="020B0503020204020204" charset="-122"/>
              </a:rPr>
              <a:t>位，仅次于深圳、北京、上海</a:t>
            </a:r>
            <a:endParaRPr lang="en-US" altLang="zh-CN" sz="2200" b="1" dirty="0" smtClean="0">
              <a:solidFill>
                <a:schemeClr val="accent1"/>
              </a:solidFill>
              <a:latin typeface="微软雅黑" panose="020B0503020204020204" charset="-122"/>
              <a:ea typeface="微软雅黑" panose="020B0503020204020204" charset="-122"/>
            </a:endParaRPr>
          </a:p>
          <a:p>
            <a:pPr algn="r">
              <a:lnSpc>
                <a:spcPct val="150000"/>
              </a:lnSpc>
              <a:spcBef>
                <a:spcPts val="1800"/>
              </a:spcBef>
            </a:pPr>
            <a:r>
              <a:rPr lang="en-US" altLang="zh-CN" sz="24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4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rPr>
              <a:t>——《2018中国城市营商环境质量报告》</a:t>
            </a:r>
          </a:p>
        </p:txBody>
      </p:sp>
      <p:sp>
        <p:nvSpPr>
          <p:cNvPr id="14" name="矩形 13"/>
          <p:cNvSpPr/>
          <p:nvPr/>
        </p:nvSpPr>
        <p:spPr>
          <a:xfrm>
            <a:off x="8035614" y="5536659"/>
            <a:ext cx="4136730" cy="646331"/>
          </a:xfrm>
          <a:prstGeom prst="rect">
            <a:avLst/>
          </a:prstGeom>
        </p:spPr>
        <p:txBody>
          <a:bodyPr wrap="square">
            <a:spAutoFit/>
          </a:bodyPr>
          <a:lstStyle/>
          <a:p>
            <a:pPr algn="ctr"/>
            <a:r>
              <a:rPr lang="zh-CN" altLang="en-US" sz="1600" kern="0" spc="100" dirty="0">
                <a:solidFill>
                  <a:schemeClr val="accent1"/>
                </a:solidFill>
                <a:latin typeface="Times New Roman" panose="02020603050405020304" pitchFamily="18" charset="0"/>
                <a:ea typeface="微软雅黑" panose="020B0503020204020204" charset="-122"/>
                <a:sym typeface="Times New Roman" panose="02020603050405020304" pitchFamily="18" charset="0"/>
              </a:rPr>
              <a:t>成都城市综合竞争力</a:t>
            </a:r>
            <a:r>
              <a:rPr lang="en-US" altLang="zh-CN" sz="2000" kern="0" spc="100" dirty="0">
                <a:solidFill>
                  <a:schemeClr val="accent1"/>
                </a:solidFill>
                <a:latin typeface="Times New Roman" panose="02020603050405020304" pitchFamily="18" charset="0"/>
                <a:ea typeface="微软雅黑" panose="020B0503020204020204" charset="-122"/>
                <a:sym typeface="Times New Roman" panose="02020603050405020304" pitchFamily="18" charset="0"/>
              </a:rPr>
              <a:t>Beta+</a:t>
            </a:r>
            <a:r>
              <a:rPr lang="zh-CN" altLang="en-US" sz="1600" kern="0" spc="1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级</a:t>
            </a:r>
            <a:endParaRPr lang="en-US" altLang="zh-CN" sz="1600" kern="0" spc="1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a:p>
            <a:pPr algn="ctr"/>
            <a:r>
              <a:rPr lang="en-US" altLang="zh-CN" sz="1600" dirty="0" err="1"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GaWC</a:t>
            </a:r>
            <a:r>
              <a:rPr lang="zh-CN" altLang="zh-CN" sz="16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a:t>
            </a:r>
            <a:r>
              <a:rPr lang="zh-CN" altLang="en-US" sz="16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世界城市名册</a:t>
            </a:r>
            <a:r>
              <a:rPr lang="en-US" altLang="zh-CN" sz="16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2018</a:t>
            </a:r>
            <a:r>
              <a:rPr lang="zh-CN" altLang="zh-CN" sz="16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rPr>
              <a:t>》</a:t>
            </a:r>
            <a:endParaRPr lang="zh-CN" altLang="en-US" sz="1600" dirty="0" smtClean="0">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 name="标题 1">
            <a:extLst>
              <a:ext uri="{FF2B5EF4-FFF2-40B4-BE49-F238E27FC236}">
                <a16:creationId xmlns:a16="http://schemas.microsoft.com/office/drawing/2014/main" xmlns="" id="{F215B8D8-2507-4D71-BA82-2EFC69309A25}"/>
              </a:ext>
            </a:extLst>
          </p:cNvPr>
          <p:cNvSpPr txBox="1"/>
          <p:nvPr/>
        </p:nvSpPr>
        <p:spPr>
          <a:xfrm>
            <a:off x="50799" y="186033"/>
            <a:ext cx="338011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（三）城市竞争力强</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248044" y="2138331"/>
            <a:ext cx="6667154" cy="3351229"/>
            <a:chOff x="248606" y="1930454"/>
            <a:chExt cx="6667154" cy="3351229"/>
          </a:xfrm>
        </p:grpSpPr>
        <p:grpSp>
          <p:nvGrpSpPr>
            <p:cNvPr id="31" name="组合 30"/>
            <p:cNvGrpSpPr/>
            <p:nvPr/>
          </p:nvGrpSpPr>
          <p:grpSpPr>
            <a:xfrm>
              <a:off x="999502" y="1932140"/>
              <a:ext cx="792000" cy="792000"/>
              <a:chOff x="935801" y="1973143"/>
              <a:chExt cx="937641" cy="937641"/>
            </a:xfrm>
            <a:solidFill>
              <a:srgbClr val="2F5EB0"/>
            </a:solidFill>
          </p:grpSpPr>
          <p:sp>
            <p:nvSpPr>
              <p:cNvPr id="32" name="椭圆 31"/>
              <p:cNvSpPr/>
              <p:nvPr/>
            </p:nvSpPr>
            <p:spPr>
              <a:xfrm>
                <a:off x="935801" y="1973143"/>
                <a:ext cx="937641" cy="937641"/>
              </a:xfrm>
              <a:prstGeom prst="ellipse">
                <a:avLst/>
              </a:prstGeom>
              <a:gr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3" name="Freeform 56"/>
              <p:cNvSpPr>
                <a:spLocks noEditPoints="1"/>
              </p:cNvSpPr>
              <p:nvPr/>
            </p:nvSpPr>
            <p:spPr bwMode="auto">
              <a:xfrm>
                <a:off x="1136223" y="2182414"/>
                <a:ext cx="537977" cy="527429"/>
              </a:xfrm>
              <a:custGeom>
                <a:avLst/>
                <a:gdLst>
                  <a:gd name="T0" fmla="*/ 106 w 154"/>
                  <a:gd name="T1" fmla="*/ 83 h 151"/>
                  <a:gd name="T2" fmla="*/ 127 w 154"/>
                  <a:gd name="T3" fmla="*/ 61 h 151"/>
                  <a:gd name="T4" fmla="*/ 123 w 154"/>
                  <a:gd name="T5" fmla="*/ 59 h 151"/>
                  <a:gd name="T6" fmla="*/ 103 w 154"/>
                  <a:gd name="T7" fmla="*/ 79 h 151"/>
                  <a:gd name="T8" fmla="*/ 106 w 154"/>
                  <a:gd name="T9" fmla="*/ 83 h 151"/>
                  <a:gd name="T10" fmla="*/ 150 w 154"/>
                  <a:gd name="T11" fmla="*/ 73 h 151"/>
                  <a:gd name="T12" fmla="*/ 117 w 154"/>
                  <a:gd name="T13" fmla="*/ 106 h 151"/>
                  <a:gd name="T14" fmla="*/ 120 w 154"/>
                  <a:gd name="T15" fmla="*/ 110 h 151"/>
                  <a:gd name="T16" fmla="*/ 154 w 154"/>
                  <a:gd name="T17" fmla="*/ 76 h 151"/>
                  <a:gd name="T18" fmla="*/ 150 w 154"/>
                  <a:gd name="T19" fmla="*/ 73 h 151"/>
                  <a:gd name="T20" fmla="*/ 76 w 154"/>
                  <a:gd name="T21" fmla="*/ 147 h 151"/>
                  <a:gd name="T22" fmla="*/ 78 w 154"/>
                  <a:gd name="T23" fmla="*/ 151 h 151"/>
                  <a:gd name="T24" fmla="*/ 112 w 154"/>
                  <a:gd name="T25" fmla="*/ 117 h 151"/>
                  <a:gd name="T26" fmla="*/ 108 w 154"/>
                  <a:gd name="T27" fmla="*/ 114 h 151"/>
                  <a:gd name="T28" fmla="*/ 76 w 154"/>
                  <a:gd name="T29" fmla="*/ 147 h 151"/>
                  <a:gd name="T30" fmla="*/ 98 w 154"/>
                  <a:gd name="T31" fmla="*/ 108 h 151"/>
                  <a:gd name="T32" fmla="*/ 94 w 154"/>
                  <a:gd name="T33" fmla="*/ 106 h 151"/>
                  <a:gd name="T34" fmla="*/ 67 w 154"/>
                  <a:gd name="T35" fmla="*/ 133 h 151"/>
                  <a:gd name="T36" fmla="*/ 69 w 154"/>
                  <a:gd name="T37" fmla="*/ 137 h 151"/>
                  <a:gd name="T38" fmla="*/ 98 w 154"/>
                  <a:gd name="T39" fmla="*/ 108 h 151"/>
                  <a:gd name="T40" fmla="*/ 85 w 154"/>
                  <a:gd name="T41" fmla="*/ 103 h 151"/>
                  <a:gd name="T42" fmla="*/ 81 w 154"/>
                  <a:gd name="T43" fmla="*/ 100 h 151"/>
                  <a:gd name="T44" fmla="*/ 61 w 154"/>
                  <a:gd name="T45" fmla="*/ 120 h 151"/>
                  <a:gd name="T46" fmla="*/ 64 w 154"/>
                  <a:gd name="T47" fmla="*/ 124 h 151"/>
                  <a:gd name="T48" fmla="*/ 85 w 154"/>
                  <a:gd name="T49" fmla="*/ 103 h 151"/>
                  <a:gd name="T50" fmla="*/ 109 w 154"/>
                  <a:gd name="T51" fmla="*/ 92 h 151"/>
                  <a:gd name="T52" fmla="*/ 111 w 154"/>
                  <a:gd name="T53" fmla="*/ 95 h 151"/>
                  <a:gd name="T54" fmla="*/ 140 w 154"/>
                  <a:gd name="T55" fmla="*/ 67 h 151"/>
                  <a:gd name="T56" fmla="*/ 136 w 154"/>
                  <a:gd name="T57" fmla="*/ 65 h 151"/>
                  <a:gd name="T58" fmla="*/ 109 w 154"/>
                  <a:gd name="T59" fmla="*/ 92 h 151"/>
                  <a:gd name="T60" fmla="*/ 64 w 154"/>
                  <a:gd name="T61" fmla="*/ 30 h 151"/>
                  <a:gd name="T62" fmla="*/ 99 w 154"/>
                  <a:gd name="T63" fmla="*/ 64 h 151"/>
                  <a:gd name="T64" fmla="*/ 112 w 154"/>
                  <a:gd name="T65" fmla="*/ 51 h 151"/>
                  <a:gd name="T66" fmla="*/ 77 w 154"/>
                  <a:gd name="T67" fmla="*/ 17 h 151"/>
                  <a:gd name="T68" fmla="*/ 19 w 154"/>
                  <a:gd name="T69" fmla="*/ 14 h 151"/>
                  <a:gd name="T70" fmla="*/ 32 w 154"/>
                  <a:gd name="T71" fmla="*/ 27 h 151"/>
                  <a:gd name="T72" fmla="*/ 64 w 154"/>
                  <a:gd name="T73" fmla="*/ 30 h 151"/>
                  <a:gd name="T74" fmla="*/ 95 w 154"/>
                  <a:gd name="T75" fmla="*/ 41 h 151"/>
                  <a:gd name="T76" fmla="*/ 105 w 154"/>
                  <a:gd name="T77" fmla="*/ 51 h 151"/>
                  <a:gd name="T78" fmla="*/ 98 w 154"/>
                  <a:gd name="T79" fmla="*/ 57 h 151"/>
                  <a:gd name="T80" fmla="*/ 89 w 154"/>
                  <a:gd name="T81" fmla="*/ 48 h 151"/>
                  <a:gd name="T82" fmla="*/ 95 w 154"/>
                  <a:gd name="T83" fmla="*/ 41 h 151"/>
                  <a:gd name="T84" fmla="*/ 31 w 154"/>
                  <a:gd name="T85" fmla="*/ 64 h 151"/>
                  <a:gd name="T86" fmla="*/ 28 w 154"/>
                  <a:gd name="T87" fmla="*/ 31 h 151"/>
                  <a:gd name="T88" fmla="*/ 15 w 154"/>
                  <a:gd name="T89" fmla="*/ 18 h 151"/>
                  <a:gd name="T90" fmla="*/ 18 w 154"/>
                  <a:gd name="T91" fmla="*/ 76 h 151"/>
                  <a:gd name="T92" fmla="*/ 52 w 154"/>
                  <a:gd name="T93" fmla="*/ 111 h 151"/>
                  <a:gd name="T94" fmla="*/ 65 w 154"/>
                  <a:gd name="T95" fmla="*/ 98 h 151"/>
                  <a:gd name="T96" fmla="*/ 31 w 154"/>
                  <a:gd name="T97" fmla="*/ 64 h 151"/>
                  <a:gd name="T98" fmla="*/ 51 w 154"/>
                  <a:gd name="T99" fmla="*/ 105 h 151"/>
                  <a:gd name="T100" fmla="*/ 42 w 154"/>
                  <a:gd name="T101" fmla="*/ 94 h 151"/>
                  <a:gd name="T102" fmla="*/ 49 w 154"/>
                  <a:gd name="T103" fmla="*/ 87 h 151"/>
                  <a:gd name="T104" fmla="*/ 58 w 154"/>
                  <a:gd name="T105" fmla="*/ 97 h 151"/>
                  <a:gd name="T106" fmla="*/ 51 w 154"/>
                  <a:gd name="T107"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 h="151">
                    <a:moveTo>
                      <a:pt x="106" y="83"/>
                    </a:moveTo>
                    <a:cubicBezTo>
                      <a:pt x="115" y="78"/>
                      <a:pt x="123" y="71"/>
                      <a:pt x="127" y="61"/>
                    </a:cubicBezTo>
                    <a:cubicBezTo>
                      <a:pt x="126" y="61"/>
                      <a:pt x="124" y="59"/>
                      <a:pt x="123" y="59"/>
                    </a:cubicBezTo>
                    <a:cubicBezTo>
                      <a:pt x="119" y="68"/>
                      <a:pt x="112" y="75"/>
                      <a:pt x="103" y="79"/>
                    </a:cubicBezTo>
                    <a:cubicBezTo>
                      <a:pt x="104" y="80"/>
                      <a:pt x="105" y="82"/>
                      <a:pt x="106" y="83"/>
                    </a:cubicBezTo>
                    <a:close/>
                    <a:moveTo>
                      <a:pt x="150" y="73"/>
                    </a:moveTo>
                    <a:cubicBezTo>
                      <a:pt x="144" y="88"/>
                      <a:pt x="132" y="100"/>
                      <a:pt x="117" y="106"/>
                    </a:cubicBezTo>
                    <a:cubicBezTo>
                      <a:pt x="118" y="107"/>
                      <a:pt x="119" y="109"/>
                      <a:pt x="120" y="110"/>
                    </a:cubicBezTo>
                    <a:cubicBezTo>
                      <a:pt x="135" y="103"/>
                      <a:pt x="147" y="91"/>
                      <a:pt x="154" y="76"/>
                    </a:cubicBezTo>
                    <a:cubicBezTo>
                      <a:pt x="153" y="75"/>
                      <a:pt x="151" y="74"/>
                      <a:pt x="150" y="73"/>
                    </a:cubicBezTo>
                    <a:close/>
                    <a:moveTo>
                      <a:pt x="76" y="147"/>
                    </a:moveTo>
                    <a:cubicBezTo>
                      <a:pt x="76" y="148"/>
                      <a:pt x="78" y="150"/>
                      <a:pt x="78" y="151"/>
                    </a:cubicBezTo>
                    <a:cubicBezTo>
                      <a:pt x="93" y="144"/>
                      <a:pt x="106" y="132"/>
                      <a:pt x="112" y="117"/>
                    </a:cubicBezTo>
                    <a:cubicBezTo>
                      <a:pt x="111" y="116"/>
                      <a:pt x="109" y="115"/>
                      <a:pt x="108" y="114"/>
                    </a:cubicBezTo>
                    <a:cubicBezTo>
                      <a:pt x="102" y="129"/>
                      <a:pt x="90" y="141"/>
                      <a:pt x="76" y="147"/>
                    </a:cubicBezTo>
                    <a:close/>
                    <a:moveTo>
                      <a:pt x="98" y="108"/>
                    </a:moveTo>
                    <a:cubicBezTo>
                      <a:pt x="97" y="108"/>
                      <a:pt x="95" y="106"/>
                      <a:pt x="94" y="106"/>
                    </a:cubicBezTo>
                    <a:cubicBezTo>
                      <a:pt x="89" y="118"/>
                      <a:pt x="79" y="127"/>
                      <a:pt x="67" y="133"/>
                    </a:cubicBezTo>
                    <a:cubicBezTo>
                      <a:pt x="67" y="134"/>
                      <a:pt x="69" y="136"/>
                      <a:pt x="69" y="137"/>
                    </a:cubicBezTo>
                    <a:cubicBezTo>
                      <a:pt x="82" y="131"/>
                      <a:pt x="92" y="121"/>
                      <a:pt x="98" y="108"/>
                    </a:cubicBezTo>
                    <a:close/>
                    <a:moveTo>
                      <a:pt x="85" y="103"/>
                    </a:moveTo>
                    <a:cubicBezTo>
                      <a:pt x="84" y="102"/>
                      <a:pt x="82" y="101"/>
                      <a:pt x="81" y="100"/>
                    </a:cubicBezTo>
                    <a:cubicBezTo>
                      <a:pt x="77" y="109"/>
                      <a:pt x="70" y="116"/>
                      <a:pt x="61" y="120"/>
                    </a:cubicBezTo>
                    <a:cubicBezTo>
                      <a:pt x="62" y="121"/>
                      <a:pt x="63" y="123"/>
                      <a:pt x="64" y="124"/>
                    </a:cubicBezTo>
                    <a:cubicBezTo>
                      <a:pt x="73" y="120"/>
                      <a:pt x="81" y="112"/>
                      <a:pt x="85" y="103"/>
                    </a:cubicBezTo>
                    <a:close/>
                    <a:moveTo>
                      <a:pt x="109" y="92"/>
                    </a:moveTo>
                    <a:cubicBezTo>
                      <a:pt x="109" y="92"/>
                      <a:pt x="111" y="95"/>
                      <a:pt x="111" y="95"/>
                    </a:cubicBezTo>
                    <a:cubicBezTo>
                      <a:pt x="124" y="90"/>
                      <a:pt x="134" y="80"/>
                      <a:pt x="140" y="67"/>
                    </a:cubicBezTo>
                    <a:cubicBezTo>
                      <a:pt x="139" y="67"/>
                      <a:pt x="137" y="65"/>
                      <a:pt x="136" y="65"/>
                    </a:cubicBezTo>
                    <a:cubicBezTo>
                      <a:pt x="130" y="77"/>
                      <a:pt x="121" y="86"/>
                      <a:pt x="109" y="92"/>
                    </a:cubicBezTo>
                    <a:close/>
                    <a:moveTo>
                      <a:pt x="64" y="30"/>
                    </a:moveTo>
                    <a:cubicBezTo>
                      <a:pt x="99" y="64"/>
                      <a:pt x="99" y="64"/>
                      <a:pt x="99" y="64"/>
                    </a:cubicBezTo>
                    <a:cubicBezTo>
                      <a:pt x="112" y="51"/>
                      <a:pt x="112" y="51"/>
                      <a:pt x="112" y="51"/>
                    </a:cubicBezTo>
                    <a:cubicBezTo>
                      <a:pt x="77" y="17"/>
                      <a:pt x="77" y="17"/>
                      <a:pt x="77" y="17"/>
                    </a:cubicBezTo>
                    <a:cubicBezTo>
                      <a:pt x="61" y="0"/>
                      <a:pt x="35" y="0"/>
                      <a:pt x="19" y="14"/>
                    </a:cubicBezTo>
                    <a:cubicBezTo>
                      <a:pt x="32" y="27"/>
                      <a:pt x="32" y="27"/>
                      <a:pt x="32" y="27"/>
                    </a:cubicBezTo>
                    <a:cubicBezTo>
                      <a:pt x="41" y="20"/>
                      <a:pt x="55" y="21"/>
                      <a:pt x="64" y="30"/>
                    </a:cubicBezTo>
                    <a:close/>
                    <a:moveTo>
                      <a:pt x="95" y="41"/>
                    </a:moveTo>
                    <a:cubicBezTo>
                      <a:pt x="105" y="51"/>
                      <a:pt x="105" y="51"/>
                      <a:pt x="105" y="51"/>
                    </a:cubicBezTo>
                    <a:cubicBezTo>
                      <a:pt x="98" y="57"/>
                      <a:pt x="98" y="57"/>
                      <a:pt x="98" y="57"/>
                    </a:cubicBezTo>
                    <a:cubicBezTo>
                      <a:pt x="89" y="48"/>
                      <a:pt x="89" y="48"/>
                      <a:pt x="89" y="48"/>
                    </a:cubicBezTo>
                    <a:lnTo>
                      <a:pt x="95" y="41"/>
                    </a:lnTo>
                    <a:close/>
                    <a:moveTo>
                      <a:pt x="31" y="64"/>
                    </a:moveTo>
                    <a:cubicBezTo>
                      <a:pt x="22" y="54"/>
                      <a:pt x="21" y="40"/>
                      <a:pt x="28" y="31"/>
                    </a:cubicBezTo>
                    <a:cubicBezTo>
                      <a:pt x="15" y="18"/>
                      <a:pt x="15" y="18"/>
                      <a:pt x="15" y="18"/>
                    </a:cubicBezTo>
                    <a:cubicBezTo>
                      <a:pt x="0" y="34"/>
                      <a:pt x="1" y="60"/>
                      <a:pt x="18" y="76"/>
                    </a:cubicBezTo>
                    <a:cubicBezTo>
                      <a:pt x="52" y="111"/>
                      <a:pt x="52" y="111"/>
                      <a:pt x="52" y="111"/>
                    </a:cubicBezTo>
                    <a:cubicBezTo>
                      <a:pt x="65" y="98"/>
                      <a:pt x="65" y="98"/>
                      <a:pt x="65" y="98"/>
                    </a:cubicBezTo>
                    <a:lnTo>
                      <a:pt x="31" y="64"/>
                    </a:lnTo>
                    <a:close/>
                    <a:moveTo>
                      <a:pt x="51" y="105"/>
                    </a:moveTo>
                    <a:cubicBezTo>
                      <a:pt x="42" y="94"/>
                      <a:pt x="42" y="94"/>
                      <a:pt x="42" y="94"/>
                    </a:cubicBezTo>
                    <a:cubicBezTo>
                      <a:pt x="49" y="87"/>
                      <a:pt x="49" y="87"/>
                      <a:pt x="49" y="87"/>
                    </a:cubicBezTo>
                    <a:cubicBezTo>
                      <a:pt x="58" y="97"/>
                      <a:pt x="58" y="97"/>
                      <a:pt x="58" y="97"/>
                    </a:cubicBezTo>
                    <a:lnTo>
                      <a:pt x="51" y="105"/>
                    </a:lnTo>
                    <a:close/>
                  </a:path>
                </a:pathLst>
              </a:custGeom>
              <a:grpFill/>
              <a:ln>
                <a:solidFill>
                  <a:schemeClr val="bg1"/>
                </a:solidFill>
              </a:ln>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34" name="矩形 33"/>
            <p:cNvSpPr/>
            <p:nvPr/>
          </p:nvSpPr>
          <p:spPr>
            <a:xfrm>
              <a:off x="248606" y="2810750"/>
              <a:ext cx="2325976" cy="728789"/>
            </a:xfrm>
            <a:prstGeom prst="rect">
              <a:avLst/>
            </a:prstGeom>
          </p:spPr>
          <p:txBody>
            <a:bodyPr wrap="square">
              <a:spAutoFit/>
            </a:bodyPr>
            <a:lstStyle/>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商业资源</a:t>
              </a:r>
              <a:endPar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集聚度</a:t>
              </a:r>
              <a:r>
                <a:rPr lang="zh-CN" altLang="en-US"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指数</a:t>
              </a:r>
              <a:endParaRPr lang="en-US" altLang="zh-CN"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grpSp>
          <p:nvGrpSpPr>
            <p:cNvPr id="35" name="组合 34"/>
            <p:cNvGrpSpPr/>
            <p:nvPr/>
          </p:nvGrpSpPr>
          <p:grpSpPr>
            <a:xfrm>
              <a:off x="3159180" y="1930454"/>
              <a:ext cx="792000" cy="792000"/>
              <a:chOff x="3261777" y="1973143"/>
              <a:chExt cx="937641" cy="937641"/>
            </a:xfrm>
            <a:solidFill>
              <a:srgbClr val="2F5EB0"/>
            </a:solidFill>
          </p:grpSpPr>
          <p:sp>
            <p:nvSpPr>
              <p:cNvPr id="36" name="椭圆 35"/>
              <p:cNvSpPr/>
              <p:nvPr/>
            </p:nvSpPr>
            <p:spPr>
              <a:xfrm>
                <a:off x="3261777" y="1973143"/>
                <a:ext cx="937641" cy="937641"/>
              </a:xfrm>
              <a:prstGeom prst="ellipse">
                <a:avLst/>
              </a:prstGeom>
              <a:gr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7" name="Freeform 198"/>
              <p:cNvSpPr>
                <a:spLocks noEditPoints="1"/>
              </p:cNvSpPr>
              <p:nvPr/>
            </p:nvSpPr>
            <p:spPr bwMode="auto">
              <a:xfrm>
                <a:off x="3495410" y="2205108"/>
                <a:ext cx="470374" cy="473711"/>
              </a:xfrm>
              <a:custGeom>
                <a:avLst/>
                <a:gdLst>
                  <a:gd name="T0" fmla="*/ 107 w 119"/>
                  <a:gd name="T1" fmla="*/ 65 h 120"/>
                  <a:gd name="T2" fmla="*/ 102 w 119"/>
                  <a:gd name="T3" fmla="*/ 73 h 120"/>
                  <a:gd name="T4" fmla="*/ 71 w 119"/>
                  <a:gd name="T5" fmla="*/ 80 h 120"/>
                  <a:gd name="T6" fmla="*/ 71 w 119"/>
                  <a:gd name="T7" fmla="*/ 80 h 120"/>
                  <a:gd name="T8" fmla="*/ 96 w 119"/>
                  <a:gd name="T9" fmla="*/ 69 h 120"/>
                  <a:gd name="T10" fmla="*/ 105 w 119"/>
                  <a:gd name="T11" fmla="*/ 59 h 120"/>
                  <a:gd name="T12" fmla="*/ 109 w 119"/>
                  <a:gd name="T13" fmla="*/ 50 h 120"/>
                  <a:gd name="T14" fmla="*/ 111 w 119"/>
                  <a:gd name="T15" fmla="*/ 42 h 120"/>
                  <a:gd name="T16" fmla="*/ 85 w 119"/>
                  <a:gd name="T17" fmla="*/ 14 h 120"/>
                  <a:gd name="T18" fmla="*/ 92 w 119"/>
                  <a:gd name="T19" fmla="*/ 18 h 120"/>
                  <a:gd name="T20" fmla="*/ 110 w 119"/>
                  <a:gd name="T21" fmla="*/ 41 h 120"/>
                  <a:gd name="T22" fmla="*/ 102 w 119"/>
                  <a:gd name="T23" fmla="*/ 58 h 120"/>
                  <a:gd name="T24" fmla="*/ 94 w 119"/>
                  <a:gd name="T25" fmla="*/ 63 h 120"/>
                  <a:gd name="T26" fmla="*/ 85 w 119"/>
                  <a:gd name="T27" fmla="*/ 65 h 120"/>
                  <a:gd name="T28" fmla="*/ 77 w 119"/>
                  <a:gd name="T29" fmla="*/ 55 h 120"/>
                  <a:gd name="T30" fmla="*/ 69 w 119"/>
                  <a:gd name="T31" fmla="*/ 57 h 120"/>
                  <a:gd name="T32" fmla="*/ 68 w 119"/>
                  <a:gd name="T33" fmla="*/ 85 h 120"/>
                  <a:gd name="T34" fmla="*/ 54 w 119"/>
                  <a:gd name="T35" fmla="*/ 68 h 120"/>
                  <a:gd name="T36" fmla="*/ 51 w 119"/>
                  <a:gd name="T37" fmla="*/ 50 h 120"/>
                  <a:gd name="T38" fmla="*/ 67 w 119"/>
                  <a:gd name="T39" fmla="*/ 50 h 120"/>
                  <a:gd name="T40" fmla="*/ 61 w 119"/>
                  <a:gd name="T41" fmla="*/ 47 h 120"/>
                  <a:gd name="T42" fmla="*/ 57 w 119"/>
                  <a:gd name="T43" fmla="*/ 47 h 120"/>
                  <a:gd name="T44" fmla="*/ 52 w 119"/>
                  <a:gd name="T45" fmla="*/ 43 h 120"/>
                  <a:gd name="T46" fmla="*/ 51 w 119"/>
                  <a:gd name="T47" fmla="*/ 33 h 120"/>
                  <a:gd name="T48" fmla="*/ 57 w 119"/>
                  <a:gd name="T49" fmla="*/ 34 h 120"/>
                  <a:gd name="T50" fmla="*/ 68 w 119"/>
                  <a:gd name="T51" fmla="*/ 27 h 120"/>
                  <a:gd name="T52" fmla="*/ 80 w 119"/>
                  <a:gd name="T53" fmla="*/ 22 h 120"/>
                  <a:gd name="T54" fmla="*/ 49 w 119"/>
                  <a:gd name="T55" fmla="*/ 36 h 120"/>
                  <a:gd name="T56" fmla="*/ 49 w 119"/>
                  <a:gd name="T57" fmla="*/ 27 h 120"/>
                  <a:gd name="T58" fmla="*/ 78 w 119"/>
                  <a:gd name="T59" fmla="*/ 18 h 120"/>
                  <a:gd name="T60" fmla="*/ 60 w 119"/>
                  <a:gd name="T61" fmla="*/ 15 h 120"/>
                  <a:gd name="T62" fmla="*/ 60 w 119"/>
                  <a:gd name="T63" fmla="*/ 13 h 120"/>
                  <a:gd name="T64" fmla="*/ 41 w 119"/>
                  <a:gd name="T65" fmla="*/ 11 h 120"/>
                  <a:gd name="T66" fmla="*/ 51 w 119"/>
                  <a:gd name="T67" fmla="*/ 13 h 120"/>
                  <a:gd name="T68" fmla="*/ 49 w 119"/>
                  <a:gd name="T69" fmla="*/ 18 h 120"/>
                  <a:gd name="T70" fmla="*/ 41 w 119"/>
                  <a:gd name="T71" fmla="*/ 28 h 120"/>
                  <a:gd name="T72" fmla="*/ 36 w 119"/>
                  <a:gd name="T73" fmla="*/ 23 h 120"/>
                  <a:gd name="T74" fmla="*/ 31 w 119"/>
                  <a:gd name="T75" fmla="*/ 17 h 120"/>
                  <a:gd name="T76" fmla="*/ 35 w 119"/>
                  <a:gd name="T77" fmla="*/ 12 h 120"/>
                  <a:gd name="T78" fmla="*/ 24 w 119"/>
                  <a:gd name="T79" fmla="*/ 20 h 120"/>
                  <a:gd name="T80" fmla="*/ 29 w 119"/>
                  <a:gd name="T81" fmla="*/ 104 h 120"/>
                  <a:gd name="T82" fmla="*/ 26 w 119"/>
                  <a:gd name="T83" fmla="*/ 85 h 120"/>
                  <a:gd name="T84" fmla="*/ 19 w 119"/>
                  <a:gd name="T85" fmla="*/ 64 h 120"/>
                  <a:gd name="T86" fmla="*/ 9 w 119"/>
                  <a:gd name="T87" fmla="*/ 56 h 120"/>
                  <a:gd name="T88" fmla="*/ 23 w 119"/>
                  <a:gd name="T89" fmla="*/ 25 h 120"/>
                  <a:gd name="T90" fmla="*/ 31 w 119"/>
                  <a:gd name="T91" fmla="*/ 25 h 120"/>
                  <a:gd name="T92" fmla="*/ 27 w 119"/>
                  <a:gd name="T93" fmla="*/ 25 h 120"/>
                  <a:gd name="T94" fmla="*/ 22 w 119"/>
                  <a:gd name="T95" fmla="*/ 35 h 120"/>
                  <a:gd name="T96" fmla="*/ 26 w 119"/>
                  <a:gd name="T97" fmla="*/ 30 h 120"/>
                  <a:gd name="T98" fmla="*/ 33 w 119"/>
                  <a:gd name="T99" fmla="*/ 37 h 120"/>
                  <a:gd name="T100" fmla="*/ 31 w 119"/>
                  <a:gd name="T101" fmla="*/ 39 h 120"/>
                  <a:gd name="T102" fmla="*/ 22 w 119"/>
                  <a:gd name="T103" fmla="*/ 56 h 120"/>
                  <a:gd name="T104" fmla="*/ 18 w 119"/>
                  <a:gd name="T105" fmla="*/ 60 h 120"/>
                  <a:gd name="T106" fmla="*/ 33 w 119"/>
                  <a:gd name="T107" fmla="*/ 67 h 120"/>
                  <a:gd name="T108" fmla="*/ 39 w 119"/>
                  <a:gd name="T109" fmla="*/ 80 h 120"/>
                  <a:gd name="T110" fmla="*/ 23 w 119"/>
                  <a:gd name="T111" fmla="*/ 29 h 120"/>
                  <a:gd name="T112" fmla="*/ 23 w 119"/>
                  <a:gd name="T113" fmla="*/ 57 h 120"/>
                  <a:gd name="T114" fmla="*/ 22 w 119"/>
                  <a:gd name="T115" fmla="*/ 59 h 120"/>
                  <a:gd name="T116" fmla="*/ 25 w 119"/>
                  <a:gd name="T117" fmla="*/ 57 h 120"/>
                  <a:gd name="T118" fmla="*/ 105 w 119"/>
                  <a:gd name="T119" fmla="*/ 90 h 120"/>
                  <a:gd name="T120" fmla="*/ 104 w 119"/>
                  <a:gd name="T121" fmla="*/ 80 h 120"/>
                  <a:gd name="T122" fmla="*/ 109 w 119"/>
                  <a:gd name="T123" fmla="*/ 7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120">
                    <a:moveTo>
                      <a:pt x="60" y="0"/>
                    </a:moveTo>
                    <a:cubicBezTo>
                      <a:pt x="27" y="0"/>
                      <a:pt x="0" y="27"/>
                      <a:pt x="0" y="60"/>
                    </a:cubicBezTo>
                    <a:cubicBezTo>
                      <a:pt x="0" y="93"/>
                      <a:pt x="27" y="120"/>
                      <a:pt x="60" y="120"/>
                    </a:cubicBezTo>
                    <a:cubicBezTo>
                      <a:pt x="92" y="120"/>
                      <a:pt x="119" y="93"/>
                      <a:pt x="119" y="60"/>
                    </a:cubicBezTo>
                    <a:cubicBezTo>
                      <a:pt x="119" y="27"/>
                      <a:pt x="92" y="0"/>
                      <a:pt x="60" y="0"/>
                    </a:cubicBezTo>
                    <a:close/>
                    <a:moveTo>
                      <a:pt x="106" y="64"/>
                    </a:moveTo>
                    <a:cubicBezTo>
                      <a:pt x="106" y="64"/>
                      <a:pt x="106" y="64"/>
                      <a:pt x="106" y="64"/>
                    </a:cubicBezTo>
                    <a:cubicBezTo>
                      <a:pt x="106" y="64"/>
                      <a:pt x="105" y="64"/>
                      <a:pt x="105" y="64"/>
                    </a:cubicBezTo>
                    <a:cubicBezTo>
                      <a:pt x="106" y="63"/>
                      <a:pt x="106" y="63"/>
                      <a:pt x="106" y="63"/>
                    </a:cubicBezTo>
                    <a:cubicBezTo>
                      <a:pt x="106" y="63"/>
                      <a:pt x="106" y="63"/>
                      <a:pt x="106" y="63"/>
                    </a:cubicBezTo>
                    <a:cubicBezTo>
                      <a:pt x="106" y="62"/>
                      <a:pt x="106" y="62"/>
                      <a:pt x="107" y="62"/>
                    </a:cubicBezTo>
                    <a:cubicBezTo>
                      <a:pt x="107" y="62"/>
                      <a:pt x="107" y="62"/>
                      <a:pt x="107" y="63"/>
                    </a:cubicBezTo>
                    <a:cubicBezTo>
                      <a:pt x="108" y="63"/>
                      <a:pt x="108" y="63"/>
                      <a:pt x="108" y="64"/>
                    </a:cubicBezTo>
                    <a:cubicBezTo>
                      <a:pt x="108" y="64"/>
                      <a:pt x="108" y="64"/>
                      <a:pt x="108" y="64"/>
                    </a:cubicBezTo>
                    <a:cubicBezTo>
                      <a:pt x="107" y="64"/>
                      <a:pt x="107" y="64"/>
                      <a:pt x="107" y="65"/>
                    </a:cubicBezTo>
                    <a:cubicBezTo>
                      <a:pt x="106" y="65"/>
                      <a:pt x="106" y="64"/>
                      <a:pt x="106" y="64"/>
                    </a:cubicBezTo>
                    <a:cubicBezTo>
                      <a:pt x="106" y="64"/>
                      <a:pt x="106" y="64"/>
                      <a:pt x="106" y="64"/>
                    </a:cubicBezTo>
                    <a:close/>
                    <a:moveTo>
                      <a:pt x="106" y="72"/>
                    </a:moveTo>
                    <a:cubicBezTo>
                      <a:pt x="106" y="73"/>
                      <a:pt x="106" y="73"/>
                      <a:pt x="106" y="73"/>
                    </a:cubicBezTo>
                    <a:cubicBezTo>
                      <a:pt x="105" y="73"/>
                      <a:pt x="105" y="72"/>
                      <a:pt x="105" y="72"/>
                    </a:cubicBezTo>
                    <a:cubicBezTo>
                      <a:pt x="104" y="72"/>
                      <a:pt x="104" y="72"/>
                      <a:pt x="104" y="73"/>
                    </a:cubicBezTo>
                    <a:cubicBezTo>
                      <a:pt x="103" y="72"/>
                      <a:pt x="104" y="70"/>
                      <a:pt x="105" y="69"/>
                    </a:cubicBezTo>
                    <a:cubicBezTo>
                      <a:pt x="105" y="70"/>
                      <a:pt x="106" y="69"/>
                      <a:pt x="106" y="70"/>
                    </a:cubicBezTo>
                    <a:cubicBezTo>
                      <a:pt x="106" y="70"/>
                      <a:pt x="106" y="71"/>
                      <a:pt x="106" y="71"/>
                    </a:cubicBezTo>
                    <a:cubicBezTo>
                      <a:pt x="105" y="71"/>
                      <a:pt x="105" y="70"/>
                      <a:pt x="105" y="70"/>
                    </a:cubicBezTo>
                    <a:cubicBezTo>
                      <a:pt x="105" y="71"/>
                      <a:pt x="106" y="72"/>
                      <a:pt x="106" y="72"/>
                    </a:cubicBezTo>
                    <a:close/>
                    <a:moveTo>
                      <a:pt x="104" y="70"/>
                    </a:moveTo>
                    <a:cubicBezTo>
                      <a:pt x="103" y="70"/>
                      <a:pt x="103" y="72"/>
                      <a:pt x="103" y="72"/>
                    </a:cubicBezTo>
                    <a:cubicBezTo>
                      <a:pt x="103" y="72"/>
                      <a:pt x="103" y="72"/>
                      <a:pt x="103" y="72"/>
                    </a:cubicBezTo>
                    <a:cubicBezTo>
                      <a:pt x="103" y="73"/>
                      <a:pt x="102" y="72"/>
                      <a:pt x="102" y="73"/>
                    </a:cubicBezTo>
                    <a:cubicBezTo>
                      <a:pt x="102" y="73"/>
                      <a:pt x="102" y="73"/>
                      <a:pt x="102" y="73"/>
                    </a:cubicBezTo>
                    <a:cubicBezTo>
                      <a:pt x="101" y="73"/>
                      <a:pt x="101" y="72"/>
                      <a:pt x="101" y="72"/>
                    </a:cubicBezTo>
                    <a:cubicBezTo>
                      <a:pt x="101" y="72"/>
                      <a:pt x="100" y="72"/>
                      <a:pt x="100" y="72"/>
                    </a:cubicBezTo>
                    <a:cubicBezTo>
                      <a:pt x="100" y="71"/>
                      <a:pt x="100" y="71"/>
                      <a:pt x="99" y="70"/>
                    </a:cubicBezTo>
                    <a:cubicBezTo>
                      <a:pt x="100" y="68"/>
                      <a:pt x="102" y="68"/>
                      <a:pt x="102" y="66"/>
                    </a:cubicBezTo>
                    <a:cubicBezTo>
                      <a:pt x="102" y="66"/>
                      <a:pt x="102" y="66"/>
                      <a:pt x="102" y="66"/>
                    </a:cubicBezTo>
                    <a:cubicBezTo>
                      <a:pt x="103" y="66"/>
                      <a:pt x="103" y="67"/>
                      <a:pt x="104" y="67"/>
                    </a:cubicBezTo>
                    <a:cubicBezTo>
                      <a:pt x="104" y="68"/>
                      <a:pt x="104" y="68"/>
                      <a:pt x="103" y="68"/>
                    </a:cubicBezTo>
                    <a:cubicBezTo>
                      <a:pt x="104" y="69"/>
                      <a:pt x="103" y="69"/>
                      <a:pt x="104" y="70"/>
                    </a:cubicBezTo>
                    <a:close/>
                    <a:moveTo>
                      <a:pt x="28" y="59"/>
                    </a:moveTo>
                    <a:cubicBezTo>
                      <a:pt x="29" y="60"/>
                      <a:pt x="28" y="60"/>
                      <a:pt x="28" y="60"/>
                    </a:cubicBezTo>
                    <a:cubicBezTo>
                      <a:pt x="28" y="60"/>
                      <a:pt x="27" y="60"/>
                      <a:pt x="27" y="60"/>
                    </a:cubicBezTo>
                    <a:cubicBezTo>
                      <a:pt x="27" y="60"/>
                      <a:pt x="27" y="60"/>
                      <a:pt x="27" y="59"/>
                    </a:cubicBezTo>
                    <a:cubicBezTo>
                      <a:pt x="28" y="59"/>
                      <a:pt x="28" y="59"/>
                      <a:pt x="28" y="59"/>
                    </a:cubicBezTo>
                    <a:close/>
                    <a:moveTo>
                      <a:pt x="71" y="80"/>
                    </a:moveTo>
                    <a:cubicBezTo>
                      <a:pt x="72" y="80"/>
                      <a:pt x="72" y="79"/>
                      <a:pt x="73" y="79"/>
                    </a:cubicBezTo>
                    <a:cubicBezTo>
                      <a:pt x="73" y="78"/>
                      <a:pt x="73" y="77"/>
                      <a:pt x="73" y="77"/>
                    </a:cubicBezTo>
                    <a:cubicBezTo>
                      <a:pt x="74" y="77"/>
                      <a:pt x="74" y="77"/>
                      <a:pt x="74" y="77"/>
                    </a:cubicBezTo>
                    <a:cubicBezTo>
                      <a:pt x="74" y="77"/>
                      <a:pt x="74" y="78"/>
                      <a:pt x="74" y="78"/>
                    </a:cubicBezTo>
                    <a:cubicBezTo>
                      <a:pt x="74" y="78"/>
                      <a:pt x="74" y="78"/>
                      <a:pt x="74" y="78"/>
                    </a:cubicBezTo>
                    <a:cubicBezTo>
                      <a:pt x="74" y="80"/>
                      <a:pt x="74" y="81"/>
                      <a:pt x="74" y="82"/>
                    </a:cubicBezTo>
                    <a:cubicBezTo>
                      <a:pt x="74" y="82"/>
                      <a:pt x="74" y="82"/>
                      <a:pt x="73" y="82"/>
                    </a:cubicBezTo>
                    <a:cubicBezTo>
                      <a:pt x="73" y="82"/>
                      <a:pt x="73" y="83"/>
                      <a:pt x="73" y="83"/>
                    </a:cubicBezTo>
                    <a:cubicBezTo>
                      <a:pt x="73" y="84"/>
                      <a:pt x="73" y="84"/>
                      <a:pt x="73" y="85"/>
                    </a:cubicBezTo>
                    <a:cubicBezTo>
                      <a:pt x="73" y="85"/>
                      <a:pt x="73" y="85"/>
                      <a:pt x="72" y="85"/>
                    </a:cubicBezTo>
                    <a:cubicBezTo>
                      <a:pt x="72" y="85"/>
                      <a:pt x="72" y="86"/>
                      <a:pt x="71" y="86"/>
                    </a:cubicBezTo>
                    <a:cubicBezTo>
                      <a:pt x="71" y="86"/>
                      <a:pt x="71" y="86"/>
                      <a:pt x="71" y="86"/>
                    </a:cubicBezTo>
                    <a:cubicBezTo>
                      <a:pt x="71" y="85"/>
                      <a:pt x="71" y="84"/>
                      <a:pt x="71" y="83"/>
                    </a:cubicBezTo>
                    <a:cubicBezTo>
                      <a:pt x="71" y="83"/>
                      <a:pt x="71" y="82"/>
                      <a:pt x="71" y="82"/>
                    </a:cubicBezTo>
                    <a:cubicBezTo>
                      <a:pt x="71" y="81"/>
                      <a:pt x="71" y="81"/>
                      <a:pt x="71" y="80"/>
                    </a:cubicBezTo>
                    <a:close/>
                    <a:moveTo>
                      <a:pt x="87" y="64"/>
                    </a:moveTo>
                    <a:cubicBezTo>
                      <a:pt x="88" y="65"/>
                      <a:pt x="88" y="65"/>
                      <a:pt x="88" y="66"/>
                    </a:cubicBezTo>
                    <a:cubicBezTo>
                      <a:pt x="88" y="66"/>
                      <a:pt x="88" y="66"/>
                      <a:pt x="87" y="66"/>
                    </a:cubicBezTo>
                    <a:cubicBezTo>
                      <a:pt x="87" y="66"/>
                      <a:pt x="87" y="66"/>
                      <a:pt x="87" y="66"/>
                    </a:cubicBezTo>
                    <a:cubicBezTo>
                      <a:pt x="87" y="66"/>
                      <a:pt x="88" y="66"/>
                      <a:pt x="87" y="64"/>
                    </a:cubicBezTo>
                    <a:close/>
                    <a:moveTo>
                      <a:pt x="98" y="73"/>
                    </a:moveTo>
                    <a:cubicBezTo>
                      <a:pt x="98" y="73"/>
                      <a:pt x="97" y="73"/>
                      <a:pt x="97" y="73"/>
                    </a:cubicBezTo>
                    <a:cubicBezTo>
                      <a:pt x="97" y="73"/>
                      <a:pt x="96" y="72"/>
                      <a:pt x="96" y="72"/>
                    </a:cubicBezTo>
                    <a:cubicBezTo>
                      <a:pt x="96" y="69"/>
                      <a:pt x="94" y="69"/>
                      <a:pt x="94" y="67"/>
                    </a:cubicBezTo>
                    <a:cubicBezTo>
                      <a:pt x="94" y="67"/>
                      <a:pt x="94" y="67"/>
                      <a:pt x="94" y="67"/>
                    </a:cubicBezTo>
                    <a:cubicBezTo>
                      <a:pt x="94" y="67"/>
                      <a:pt x="94" y="67"/>
                      <a:pt x="94" y="67"/>
                    </a:cubicBezTo>
                    <a:cubicBezTo>
                      <a:pt x="94" y="67"/>
                      <a:pt x="94" y="67"/>
                      <a:pt x="94" y="67"/>
                    </a:cubicBezTo>
                    <a:cubicBezTo>
                      <a:pt x="95" y="67"/>
                      <a:pt x="95" y="67"/>
                      <a:pt x="95" y="67"/>
                    </a:cubicBezTo>
                    <a:cubicBezTo>
                      <a:pt x="95" y="67"/>
                      <a:pt x="95" y="67"/>
                      <a:pt x="95" y="67"/>
                    </a:cubicBezTo>
                    <a:cubicBezTo>
                      <a:pt x="95" y="68"/>
                      <a:pt x="96" y="68"/>
                      <a:pt x="96" y="69"/>
                    </a:cubicBezTo>
                    <a:cubicBezTo>
                      <a:pt x="96" y="69"/>
                      <a:pt x="97" y="70"/>
                      <a:pt x="97" y="70"/>
                    </a:cubicBezTo>
                    <a:cubicBezTo>
                      <a:pt x="97" y="71"/>
                      <a:pt x="98" y="72"/>
                      <a:pt x="98" y="73"/>
                    </a:cubicBezTo>
                    <a:close/>
                    <a:moveTo>
                      <a:pt x="98" y="74"/>
                    </a:moveTo>
                    <a:cubicBezTo>
                      <a:pt x="98" y="74"/>
                      <a:pt x="98" y="73"/>
                      <a:pt x="98" y="73"/>
                    </a:cubicBezTo>
                    <a:cubicBezTo>
                      <a:pt x="99" y="73"/>
                      <a:pt x="100" y="74"/>
                      <a:pt x="102" y="74"/>
                    </a:cubicBezTo>
                    <a:cubicBezTo>
                      <a:pt x="102" y="74"/>
                      <a:pt x="102" y="74"/>
                      <a:pt x="102" y="74"/>
                    </a:cubicBezTo>
                    <a:cubicBezTo>
                      <a:pt x="102" y="75"/>
                      <a:pt x="103" y="74"/>
                      <a:pt x="102" y="75"/>
                    </a:cubicBezTo>
                    <a:cubicBezTo>
                      <a:pt x="102" y="75"/>
                      <a:pt x="102" y="75"/>
                      <a:pt x="102" y="75"/>
                    </a:cubicBezTo>
                    <a:cubicBezTo>
                      <a:pt x="100" y="75"/>
                      <a:pt x="99" y="74"/>
                      <a:pt x="98" y="74"/>
                    </a:cubicBezTo>
                    <a:close/>
                    <a:moveTo>
                      <a:pt x="104" y="58"/>
                    </a:moveTo>
                    <a:cubicBezTo>
                      <a:pt x="104" y="57"/>
                      <a:pt x="103" y="57"/>
                      <a:pt x="103" y="56"/>
                    </a:cubicBezTo>
                    <a:cubicBezTo>
                      <a:pt x="103" y="56"/>
                      <a:pt x="104" y="55"/>
                      <a:pt x="104" y="55"/>
                    </a:cubicBezTo>
                    <a:cubicBezTo>
                      <a:pt x="104" y="55"/>
                      <a:pt x="104" y="55"/>
                      <a:pt x="104" y="56"/>
                    </a:cubicBezTo>
                    <a:cubicBezTo>
                      <a:pt x="104" y="56"/>
                      <a:pt x="104" y="57"/>
                      <a:pt x="104" y="58"/>
                    </a:cubicBezTo>
                    <a:close/>
                    <a:moveTo>
                      <a:pt x="105" y="59"/>
                    </a:moveTo>
                    <a:cubicBezTo>
                      <a:pt x="105" y="59"/>
                      <a:pt x="106" y="59"/>
                      <a:pt x="106" y="59"/>
                    </a:cubicBezTo>
                    <a:cubicBezTo>
                      <a:pt x="106" y="60"/>
                      <a:pt x="105" y="60"/>
                      <a:pt x="105" y="61"/>
                    </a:cubicBezTo>
                    <a:cubicBezTo>
                      <a:pt x="105" y="61"/>
                      <a:pt x="104" y="60"/>
                      <a:pt x="104" y="60"/>
                    </a:cubicBezTo>
                    <a:cubicBezTo>
                      <a:pt x="104" y="59"/>
                      <a:pt x="104" y="59"/>
                      <a:pt x="105" y="59"/>
                    </a:cubicBezTo>
                    <a:close/>
                    <a:moveTo>
                      <a:pt x="108" y="50"/>
                    </a:moveTo>
                    <a:cubicBezTo>
                      <a:pt x="108" y="50"/>
                      <a:pt x="108" y="51"/>
                      <a:pt x="107" y="51"/>
                    </a:cubicBezTo>
                    <a:cubicBezTo>
                      <a:pt x="107" y="51"/>
                      <a:pt x="107" y="50"/>
                      <a:pt x="107" y="50"/>
                    </a:cubicBezTo>
                    <a:cubicBezTo>
                      <a:pt x="107" y="49"/>
                      <a:pt x="108" y="49"/>
                      <a:pt x="109" y="49"/>
                    </a:cubicBezTo>
                    <a:cubicBezTo>
                      <a:pt x="110" y="48"/>
                      <a:pt x="110" y="48"/>
                      <a:pt x="111" y="48"/>
                    </a:cubicBezTo>
                    <a:cubicBezTo>
                      <a:pt x="111" y="47"/>
                      <a:pt x="111" y="47"/>
                      <a:pt x="111" y="47"/>
                    </a:cubicBezTo>
                    <a:cubicBezTo>
                      <a:pt x="111" y="46"/>
                      <a:pt x="111" y="46"/>
                      <a:pt x="111" y="45"/>
                    </a:cubicBezTo>
                    <a:cubicBezTo>
                      <a:pt x="111" y="45"/>
                      <a:pt x="111" y="45"/>
                      <a:pt x="111" y="45"/>
                    </a:cubicBezTo>
                    <a:cubicBezTo>
                      <a:pt x="111" y="46"/>
                      <a:pt x="112" y="47"/>
                      <a:pt x="112" y="49"/>
                    </a:cubicBezTo>
                    <a:cubicBezTo>
                      <a:pt x="111" y="50"/>
                      <a:pt x="110" y="50"/>
                      <a:pt x="109" y="51"/>
                    </a:cubicBezTo>
                    <a:cubicBezTo>
                      <a:pt x="109" y="51"/>
                      <a:pt x="109" y="50"/>
                      <a:pt x="109" y="50"/>
                    </a:cubicBezTo>
                    <a:cubicBezTo>
                      <a:pt x="109" y="50"/>
                      <a:pt x="109" y="50"/>
                      <a:pt x="109" y="50"/>
                    </a:cubicBezTo>
                    <a:cubicBezTo>
                      <a:pt x="108" y="51"/>
                      <a:pt x="108" y="51"/>
                      <a:pt x="108" y="52"/>
                    </a:cubicBezTo>
                    <a:cubicBezTo>
                      <a:pt x="107" y="52"/>
                      <a:pt x="107" y="51"/>
                      <a:pt x="107" y="51"/>
                    </a:cubicBezTo>
                    <a:cubicBezTo>
                      <a:pt x="107" y="51"/>
                      <a:pt x="108" y="51"/>
                      <a:pt x="108" y="51"/>
                    </a:cubicBezTo>
                    <a:cubicBezTo>
                      <a:pt x="108" y="51"/>
                      <a:pt x="108" y="50"/>
                      <a:pt x="108" y="50"/>
                    </a:cubicBezTo>
                    <a:close/>
                    <a:moveTo>
                      <a:pt x="109" y="69"/>
                    </a:moveTo>
                    <a:cubicBezTo>
                      <a:pt x="110" y="69"/>
                      <a:pt x="110" y="69"/>
                      <a:pt x="110" y="69"/>
                    </a:cubicBezTo>
                    <a:cubicBezTo>
                      <a:pt x="110" y="70"/>
                      <a:pt x="109" y="70"/>
                      <a:pt x="109" y="70"/>
                    </a:cubicBezTo>
                    <a:cubicBezTo>
                      <a:pt x="109" y="70"/>
                      <a:pt x="108" y="70"/>
                      <a:pt x="108" y="70"/>
                    </a:cubicBezTo>
                    <a:cubicBezTo>
                      <a:pt x="108" y="69"/>
                      <a:pt x="109" y="69"/>
                      <a:pt x="109" y="69"/>
                    </a:cubicBezTo>
                    <a:close/>
                    <a:moveTo>
                      <a:pt x="111" y="42"/>
                    </a:moveTo>
                    <a:cubicBezTo>
                      <a:pt x="110" y="41"/>
                      <a:pt x="110" y="41"/>
                      <a:pt x="110" y="40"/>
                    </a:cubicBezTo>
                    <a:cubicBezTo>
                      <a:pt x="110" y="40"/>
                      <a:pt x="111" y="41"/>
                      <a:pt x="111" y="42"/>
                    </a:cubicBezTo>
                    <a:close/>
                    <a:moveTo>
                      <a:pt x="110" y="42"/>
                    </a:moveTo>
                    <a:cubicBezTo>
                      <a:pt x="111" y="42"/>
                      <a:pt x="111" y="42"/>
                      <a:pt x="111" y="42"/>
                    </a:cubicBezTo>
                    <a:cubicBezTo>
                      <a:pt x="111" y="43"/>
                      <a:pt x="112" y="44"/>
                      <a:pt x="112" y="44"/>
                    </a:cubicBezTo>
                    <a:cubicBezTo>
                      <a:pt x="112" y="45"/>
                      <a:pt x="112" y="45"/>
                      <a:pt x="112" y="45"/>
                    </a:cubicBezTo>
                    <a:cubicBezTo>
                      <a:pt x="112" y="45"/>
                      <a:pt x="112" y="45"/>
                      <a:pt x="112" y="45"/>
                    </a:cubicBezTo>
                    <a:cubicBezTo>
                      <a:pt x="111" y="45"/>
                      <a:pt x="112" y="44"/>
                      <a:pt x="111" y="44"/>
                    </a:cubicBezTo>
                    <a:cubicBezTo>
                      <a:pt x="111" y="44"/>
                      <a:pt x="111" y="44"/>
                      <a:pt x="111" y="44"/>
                    </a:cubicBezTo>
                    <a:cubicBezTo>
                      <a:pt x="111" y="44"/>
                      <a:pt x="111" y="45"/>
                      <a:pt x="110" y="45"/>
                    </a:cubicBezTo>
                    <a:cubicBezTo>
                      <a:pt x="110" y="45"/>
                      <a:pt x="110" y="45"/>
                      <a:pt x="110" y="45"/>
                    </a:cubicBezTo>
                    <a:cubicBezTo>
                      <a:pt x="110" y="44"/>
                      <a:pt x="110" y="43"/>
                      <a:pt x="110" y="42"/>
                    </a:cubicBezTo>
                    <a:close/>
                    <a:moveTo>
                      <a:pt x="85" y="14"/>
                    </a:moveTo>
                    <a:cubicBezTo>
                      <a:pt x="86" y="14"/>
                      <a:pt x="86" y="14"/>
                      <a:pt x="86" y="14"/>
                    </a:cubicBezTo>
                    <a:cubicBezTo>
                      <a:pt x="87" y="14"/>
                      <a:pt x="88" y="15"/>
                      <a:pt x="88" y="15"/>
                    </a:cubicBezTo>
                    <a:cubicBezTo>
                      <a:pt x="88" y="16"/>
                      <a:pt x="88" y="16"/>
                      <a:pt x="87" y="16"/>
                    </a:cubicBezTo>
                    <a:cubicBezTo>
                      <a:pt x="87" y="16"/>
                      <a:pt x="86" y="16"/>
                      <a:pt x="86" y="16"/>
                    </a:cubicBezTo>
                    <a:cubicBezTo>
                      <a:pt x="86" y="16"/>
                      <a:pt x="85" y="16"/>
                      <a:pt x="85" y="16"/>
                    </a:cubicBezTo>
                    <a:cubicBezTo>
                      <a:pt x="85" y="15"/>
                      <a:pt x="85" y="15"/>
                      <a:pt x="85" y="14"/>
                    </a:cubicBezTo>
                    <a:close/>
                    <a:moveTo>
                      <a:pt x="84" y="21"/>
                    </a:moveTo>
                    <a:cubicBezTo>
                      <a:pt x="84" y="21"/>
                      <a:pt x="84" y="20"/>
                      <a:pt x="84" y="20"/>
                    </a:cubicBezTo>
                    <a:cubicBezTo>
                      <a:pt x="84" y="20"/>
                      <a:pt x="84" y="20"/>
                      <a:pt x="84" y="20"/>
                    </a:cubicBezTo>
                    <a:cubicBezTo>
                      <a:pt x="85" y="20"/>
                      <a:pt x="85" y="19"/>
                      <a:pt x="85" y="19"/>
                    </a:cubicBezTo>
                    <a:cubicBezTo>
                      <a:pt x="85" y="19"/>
                      <a:pt x="86" y="19"/>
                      <a:pt x="86" y="19"/>
                    </a:cubicBezTo>
                    <a:cubicBezTo>
                      <a:pt x="87" y="19"/>
                      <a:pt x="87" y="19"/>
                      <a:pt x="88" y="18"/>
                    </a:cubicBezTo>
                    <a:cubicBezTo>
                      <a:pt x="88" y="18"/>
                      <a:pt x="88" y="18"/>
                      <a:pt x="88" y="18"/>
                    </a:cubicBezTo>
                    <a:cubicBezTo>
                      <a:pt x="88" y="18"/>
                      <a:pt x="88" y="19"/>
                      <a:pt x="88" y="19"/>
                    </a:cubicBezTo>
                    <a:cubicBezTo>
                      <a:pt x="88" y="19"/>
                      <a:pt x="88" y="19"/>
                      <a:pt x="88" y="19"/>
                    </a:cubicBezTo>
                    <a:cubicBezTo>
                      <a:pt x="89" y="19"/>
                      <a:pt x="89" y="18"/>
                      <a:pt x="89" y="18"/>
                    </a:cubicBezTo>
                    <a:cubicBezTo>
                      <a:pt x="89" y="18"/>
                      <a:pt x="89" y="18"/>
                      <a:pt x="90" y="18"/>
                    </a:cubicBezTo>
                    <a:cubicBezTo>
                      <a:pt x="89" y="18"/>
                      <a:pt x="90" y="17"/>
                      <a:pt x="90" y="17"/>
                    </a:cubicBezTo>
                    <a:cubicBezTo>
                      <a:pt x="90" y="17"/>
                      <a:pt x="90" y="17"/>
                      <a:pt x="90" y="17"/>
                    </a:cubicBezTo>
                    <a:cubicBezTo>
                      <a:pt x="91" y="17"/>
                      <a:pt x="91" y="18"/>
                      <a:pt x="91" y="18"/>
                    </a:cubicBezTo>
                    <a:cubicBezTo>
                      <a:pt x="91" y="18"/>
                      <a:pt x="92" y="18"/>
                      <a:pt x="92" y="18"/>
                    </a:cubicBezTo>
                    <a:cubicBezTo>
                      <a:pt x="92" y="18"/>
                      <a:pt x="93" y="18"/>
                      <a:pt x="93" y="17"/>
                    </a:cubicBezTo>
                    <a:cubicBezTo>
                      <a:pt x="94" y="18"/>
                      <a:pt x="94" y="18"/>
                      <a:pt x="94" y="19"/>
                    </a:cubicBezTo>
                    <a:cubicBezTo>
                      <a:pt x="94" y="20"/>
                      <a:pt x="94" y="20"/>
                      <a:pt x="94" y="20"/>
                    </a:cubicBezTo>
                    <a:cubicBezTo>
                      <a:pt x="94" y="20"/>
                      <a:pt x="94" y="20"/>
                      <a:pt x="94" y="20"/>
                    </a:cubicBezTo>
                    <a:cubicBezTo>
                      <a:pt x="95" y="20"/>
                      <a:pt x="95" y="21"/>
                      <a:pt x="96" y="21"/>
                    </a:cubicBezTo>
                    <a:cubicBezTo>
                      <a:pt x="96" y="21"/>
                      <a:pt x="96" y="21"/>
                      <a:pt x="96" y="21"/>
                    </a:cubicBezTo>
                    <a:cubicBezTo>
                      <a:pt x="96" y="21"/>
                      <a:pt x="96" y="21"/>
                      <a:pt x="96" y="21"/>
                    </a:cubicBezTo>
                    <a:cubicBezTo>
                      <a:pt x="96" y="21"/>
                      <a:pt x="96" y="21"/>
                      <a:pt x="96" y="21"/>
                    </a:cubicBezTo>
                    <a:cubicBezTo>
                      <a:pt x="97" y="21"/>
                      <a:pt x="97" y="21"/>
                      <a:pt x="98" y="21"/>
                    </a:cubicBezTo>
                    <a:cubicBezTo>
                      <a:pt x="102" y="25"/>
                      <a:pt x="105" y="30"/>
                      <a:pt x="108" y="35"/>
                    </a:cubicBezTo>
                    <a:cubicBezTo>
                      <a:pt x="108" y="35"/>
                      <a:pt x="107" y="35"/>
                      <a:pt x="107" y="36"/>
                    </a:cubicBezTo>
                    <a:cubicBezTo>
                      <a:pt x="107" y="36"/>
                      <a:pt x="107" y="36"/>
                      <a:pt x="108" y="36"/>
                    </a:cubicBezTo>
                    <a:cubicBezTo>
                      <a:pt x="108" y="36"/>
                      <a:pt x="108" y="36"/>
                      <a:pt x="109" y="36"/>
                    </a:cubicBezTo>
                    <a:cubicBezTo>
                      <a:pt x="109" y="37"/>
                      <a:pt x="109" y="37"/>
                      <a:pt x="109" y="38"/>
                    </a:cubicBezTo>
                    <a:cubicBezTo>
                      <a:pt x="109" y="39"/>
                      <a:pt x="110" y="40"/>
                      <a:pt x="110" y="41"/>
                    </a:cubicBezTo>
                    <a:cubicBezTo>
                      <a:pt x="109" y="42"/>
                      <a:pt x="109" y="43"/>
                      <a:pt x="108" y="44"/>
                    </a:cubicBezTo>
                    <a:cubicBezTo>
                      <a:pt x="108" y="44"/>
                      <a:pt x="107" y="45"/>
                      <a:pt x="107" y="45"/>
                    </a:cubicBezTo>
                    <a:cubicBezTo>
                      <a:pt x="106" y="47"/>
                      <a:pt x="107" y="49"/>
                      <a:pt x="106" y="50"/>
                    </a:cubicBezTo>
                    <a:cubicBezTo>
                      <a:pt x="106" y="50"/>
                      <a:pt x="105" y="49"/>
                      <a:pt x="105" y="48"/>
                    </a:cubicBezTo>
                    <a:cubicBezTo>
                      <a:pt x="105" y="48"/>
                      <a:pt x="104" y="47"/>
                      <a:pt x="104" y="47"/>
                    </a:cubicBezTo>
                    <a:cubicBezTo>
                      <a:pt x="103" y="47"/>
                      <a:pt x="104" y="48"/>
                      <a:pt x="104" y="48"/>
                    </a:cubicBezTo>
                    <a:cubicBezTo>
                      <a:pt x="104" y="48"/>
                      <a:pt x="104" y="48"/>
                      <a:pt x="103" y="48"/>
                    </a:cubicBezTo>
                    <a:cubicBezTo>
                      <a:pt x="103" y="48"/>
                      <a:pt x="103" y="48"/>
                      <a:pt x="103" y="48"/>
                    </a:cubicBezTo>
                    <a:cubicBezTo>
                      <a:pt x="103" y="49"/>
                      <a:pt x="103" y="49"/>
                      <a:pt x="103" y="49"/>
                    </a:cubicBezTo>
                    <a:cubicBezTo>
                      <a:pt x="103" y="50"/>
                      <a:pt x="103" y="50"/>
                      <a:pt x="104" y="50"/>
                    </a:cubicBezTo>
                    <a:cubicBezTo>
                      <a:pt x="104" y="51"/>
                      <a:pt x="104" y="52"/>
                      <a:pt x="104" y="52"/>
                    </a:cubicBezTo>
                    <a:cubicBezTo>
                      <a:pt x="104" y="52"/>
                      <a:pt x="104" y="54"/>
                      <a:pt x="104" y="55"/>
                    </a:cubicBezTo>
                    <a:cubicBezTo>
                      <a:pt x="104" y="55"/>
                      <a:pt x="103" y="55"/>
                      <a:pt x="103" y="55"/>
                    </a:cubicBezTo>
                    <a:cubicBezTo>
                      <a:pt x="103" y="55"/>
                      <a:pt x="103" y="55"/>
                      <a:pt x="103" y="55"/>
                    </a:cubicBezTo>
                    <a:cubicBezTo>
                      <a:pt x="103" y="56"/>
                      <a:pt x="102" y="57"/>
                      <a:pt x="102" y="58"/>
                    </a:cubicBezTo>
                    <a:cubicBezTo>
                      <a:pt x="101" y="58"/>
                      <a:pt x="101" y="58"/>
                      <a:pt x="101" y="58"/>
                    </a:cubicBezTo>
                    <a:cubicBezTo>
                      <a:pt x="100" y="58"/>
                      <a:pt x="100" y="58"/>
                      <a:pt x="100" y="59"/>
                    </a:cubicBezTo>
                    <a:cubicBezTo>
                      <a:pt x="100" y="59"/>
                      <a:pt x="100" y="59"/>
                      <a:pt x="100" y="59"/>
                    </a:cubicBezTo>
                    <a:cubicBezTo>
                      <a:pt x="100" y="59"/>
                      <a:pt x="100" y="59"/>
                      <a:pt x="100" y="59"/>
                    </a:cubicBezTo>
                    <a:cubicBezTo>
                      <a:pt x="100" y="60"/>
                      <a:pt x="100" y="60"/>
                      <a:pt x="100" y="60"/>
                    </a:cubicBezTo>
                    <a:cubicBezTo>
                      <a:pt x="100" y="63"/>
                      <a:pt x="99" y="65"/>
                      <a:pt x="98" y="65"/>
                    </a:cubicBezTo>
                    <a:cubicBezTo>
                      <a:pt x="98" y="65"/>
                      <a:pt x="97" y="65"/>
                      <a:pt x="97" y="64"/>
                    </a:cubicBezTo>
                    <a:cubicBezTo>
                      <a:pt x="97" y="64"/>
                      <a:pt x="96" y="63"/>
                      <a:pt x="96" y="63"/>
                    </a:cubicBezTo>
                    <a:cubicBezTo>
                      <a:pt x="95" y="63"/>
                      <a:pt x="96" y="64"/>
                      <a:pt x="96" y="65"/>
                    </a:cubicBezTo>
                    <a:cubicBezTo>
                      <a:pt x="96" y="65"/>
                      <a:pt x="96" y="66"/>
                      <a:pt x="97" y="66"/>
                    </a:cubicBezTo>
                    <a:cubicBezTo>
                      <a:pt x="97" y="68"/>
                      <a:pt x="98" y="68"/>
                      <a:pt x="98" y="69"/>
                    </a:cubicBezTo>
                    <a:cubicBezTo>
                      <a:pt x="97" y="69"/>
                      <a:pt x="96" y="68"/>
                      <a:pt x="95" y="67"/>
                    </a:cubicBezTo>
                    <a:cubicBezTo>
                      <a:pt x="95" y="66"/>
                      <a:pt x="95" y="66"/>
                      <a:pt x="95" y="65"/>
                    </a:cubicBezTo>
                    <a:cubicBezTo>
                      <a:pt x="94" y="64"/>
                      <a:pt x="95" y="64"/>
                      <a:pt x="95" y="64"/>
                    </a:cubicBezTo>
                    <a:cubicBezTo>
                      <a:pt x="95" y="63"/>
                      <a:pt x="95" y="63"/>
                      <a:pt x="94" y="63"/>
                    </a:cubicBezTo>
                    <a:cubicBezTo>
                      <a:pt x="94" y="62"/>
                      <a:pt x="94" y="62"/>
                      <a:pt x="94" y="61"/>
                    </a:cubicBezTo>
                    <a:cubicBezTo>
                      <a:pt x="94" y="61"/>
                      <a:pt x="93" y="61"/>
                      <a:pt x="92" y="61"/>
                    </a:cubicBezTo>
                    <a:cubicBezTo>
                      <a:pt x="92" y="60"/>
                      <a:pt x="93" y="60"/>
                      <a:pt x="93" y="60"/>
                    </a:cubicBezTo>
                    <a:cubicBezTo>
                      <a:pt x="92" y="59"/>
                      <a:pt x="92" y="58"/>
                      <a:pt x="92" y="58"/>
                    </a:cubicBezTo>
                    <a:cubicBezTo>
                      <a:pt x="91" y="58"/>
                      <a:pt x="90" y="58"/>
                      <a:pt x="90" y="59"/>
                    </a:cubicBezTo>
                    <a:cubicBezTo>
                      <a:pt x="90" y="59"/>
                      <a:pt x="89" y="59"/>
                      <a:pt x="89" y="60"/>
                    </a:cubicBezTo>
                    <a:cubicBezTo>
                      <a:pt x="89" y="60"/>
                      <a:pt x="89" y="60"/>
                      <a:pt x="89" y="60"/>
                    </a:cubicBezTo>
                    <a:cubicBezTo>
                      <a:pt x="89" y="60"/>
                      <a:pt x="89" y="61"/>
                      <a:pt x="88" y="61"/>
                    </a:cubicBezTo>
                    <a:cubicBezTo>
                      <a:pt x="88" y="61"/>
                      <a:pt x="88" y="61"/>
                      <a:pt x="88" y="61"/>
                    </a:cubicBezTo>
                    <a:cubicBezTo>
                      <a:pt x="88" y="61"/>
                      <a:pt x="88" y="61"/>
                      <a:pt x="88" y="62"/>
                    </a:cubicBezTo>
                    <a:cubicBezTo>
                      <a:pt x="88" y="62"/>
                      <a:pt x="88" y="62"/>
                      <a:pt x="87" y="62"/>
                    </a:cubicBezTo>
                    <a:cubicBezTo>
                      <a:pt x="88" y="63"/>
                      <a:pt x="87" y="64"/>
                      <a:pt x="87" y="66"/>
                    </a:cubicBezTo>
                    <a:cubicBezTo>
                      <a:pt x="87" y="66"/>
                      <a:pt x="87" y="66"/>
                      <a:pt x="87" y="66"/>
                    </a:cubicBezTo>
                    <a:cubicBezTo>
                      <a:pt x="86" y="66"/>
                      <a:pt x="86" y="66"/>
                      <a:pt x="86" y="66"/>
                    </a:cubicBezTo>
                    <a:cubicBezTo>
                      <a:pt x="86" y="66"/>
                      <a:pt x="85" y="66"/>
                      <a:pt x="85" y="65"/>
                    </a:cubicBezTo>
                    <a:cubicBezTo>
                      <a:pt x="85" y="65"/>
                      <a:pt x="85" y="65"/>
                      <a:pt x="85" y="64"/>
                    </a:cubicBezTo>
                    <a:cubicBezTo>
                      <a:pt x="85" y="63"/>
                      <a:pt x="85" y="63"/>
                      <a:pt x="84" y="63"/>
                    </a:cubicBezTo>
                    <a:cubicBezTo>
                      <a:pt x="84" y="62"/>
                      <a:pt x="84" y="61"/>
                      <a:pt x="83" y="60"/>
                    </a:cubicBezTo>
                    <a:cubicBezTo>
                      <a:pt x="83" y="59"/>
                      <a:pt x="83" y="59"/>
                      <a:pt x="83" y="58"/>
                    </a:cubicBezTo>
                    <a:cubicBezTo>
                      <a:pt x="83" y="58"/>
                      <a:pt x="82" y="58"/>
                      <a:pt x="82" y="58"/>
                    </a:cubicBezTo>
                    <a:cubicBezTo>
                      <a:pt x="82" y="58"/>
                      <a:pt x="82" y="57"/>
                      <a:pt x="82" y="57"/>
                    </a:cubicBezTo>
                    <a:cubicBezTo>
                      <a:pt x="82" y="57"/>
                      <a:pt x="82" y="57"/>
                      <a:pt x="82" y="57"/>
                    </a:cubicBezTo>
                    <a:cubicBezTo>
                      <a:pt x="82" y="57"/>
                      <a:pt x="81" y="56"/>
                      <a:pt x="80" y="56"/>
                    </a:cubicBezTo>
                    <a:cubicBezTo>
                      <a:pt x="80" y="56"/>
                      <a:pt x="80" y="56"/>
                      <a:pt x="80" y="56"/>
                    </a:cubicBezTo>
                    <a:cubicBezTo>
                      <a:pt x="80" y="56"/>
                      <a:pt x="80" y="56"/>
                      <a:pt x="80" y="56"/>
                    </a:cubicBezTo>
                    <a:cubicBezTo>
                      <a:pt x="80" y="56"/>
                      <a:pt x="80" y="56"/>
                      <a:pt x="80" y="56"/>
                    </a:cubicBezTo>
                    <a:cubicBezTo>
                      <a:pt x="79" y="56"/>
                      <a:pt x="79" y="56"/>
                      <a:pt x="79" y="56"/>
                    </a:cubicBezTo>
                    <a:cubicBezTo>
                      <a:pt x="79" y="56"/>
                      <a:pt x="79" y="56"/>
                      <a:pt x="78" y="56"/>
                    </a:cubicBezTo>
                    <a:cubicBezTo>
                      <a:pt x="78" y="56"/>
                      <a:pt x="78" y="56"/>
                      <a:pt x="78" y="56"/>
                    </a:cubicBezTo>
                    <a:cubicBezTo>
                      <a:pt x="78" y="56"/>
                      <a:pt x="77" y="56"/>
                      <a:pt x="77" y="55"/>
                    </a:cubicBezTo>
                    <a:cubicBezTo>
                      <a:pt x="77" y="55"/>
                      <a:pt x="77" y="55"/>
                      <a:pt x="77" y="55"/>
                    </a:cubicBezTo>
                    <a:cubicBezTo>
                      <a:pt x="76" y="55"/>
                      <a:pt x="76" y="53"/>
                      <a:pt x="75" y="53"/>
                    </a:cubicBezTo>
                    <a:cubicBezTo>
                      <a:pt x="74" y="53"/>
                      <a:pt x="74" y="53"/>
                      <a:pt x="74" y="53"/>
                    </a:cubicBezTo>
                    <a:cubicBezTo>
                      <a:pt x="74" y="53"/>
                      <a:pt x="74" y="54"/>
                      <a:pt x="75" y="54"/>
                    </a:cubicBezTo>
                    <a:cubicBezTo>
                      <a:pt x="75" y="54"/>
                      <a:pt x="75" y="54"/>
                      <a:pt x="75" y="54"/>
                    </a:cubicBezTo>
                    <a:cubicBezTo>
                      <a:pt x="75" y="55"/>
                      <a:pt x="76" y="55"/>
                      <a:pt x="76" y="56"/>
                    </a:cubicBezTo>
                    <a:cubicBezTo>
                      <a:pt x="76" y="56"/>
                      <a:pt x="76" y="56"/>
                      <a:pt x="77" y="56"/>
                    </a:cubicBezTo>
                    <a:cubicBezTo>
                      <a:pt x="77" y="56"/>
                      <a:pt x="77" y="56"/>
                      <a:pt x="77" y="56"/>
                    </a:cubicBezTo>
                    <a:cubicBezTo>
                      <a:pt x="77" y="57"/>
                      <a:pt x="78" y="57"/>
                      <a:pt x="78" y="58"/>
                    </a:cubicBezTo>
                    <a:cubicBezTo>
                      <a:pt x="78" y="58"/>
                      <a:pt x="78" y="58"/>
                      <a:pt x="78" y="59"/>
                    </a:cubicBezTo>
                    <a:cubicBezTo>
                      <a:pt x="77" y="60"/>
                      <a:pt x="77" y="60"/>
                      <a:pt x="76" y="60"/>
                    </a:cubicBezTo>
                    <a:cubicBezTo>
                      <a:pt x="76" y="61"/>
                      <a:pt x="76" y="61"/>
                      <a:pt x="75" y="61"/>
                    </a:cubicBezTo>
                    <a:cubicBezTo>
                      <a:pt x="74" y="62"/>
                      <a:pt x="73" y="63"/>
                      <a:pt x="72" y="63"/>
                    </a:cubicBezTo>
                    <a:cubicBezTo>
                      <a:pt x="71" y="62"/>
                      <a:pt x="71" y="61"/>
                      <a:pt x="71" y="60"/>
                    </a:cubicBezTo>
                    <a:cubicBezTo>
                      <a:pt x="70" y="59"/>
                      <a:pt x="69" y="58"/>
                      <a:pt x="69" y="57"/>
                    </a:cubicBezTo>
                    <a:cubicBezTo>
                      <a:pt x="69" y="57"/>
                      <a:pt x="68" y="56"/>
                      <a:pt x="68" y="55"/>
                    </a:cubicBezTo>
                    <a:cubicBezTo>
                      <a:pt x="68" y="55"/>
                      <a:pt x="68" y="56"/>
                      <a:pt x="68" y="57"/>
                    </a:cubicBezTo>
                    <a:cubicBezTo>
                      <a:pt x="68" y="57"/>
                      <a:pt x="69" y="58"/>
                      <a:pt x="69" y="58"/>
                    </a:cubicBezTo>
                    <a:cubicBezTo>
                      <a:pt x="69" y="60"/>
                      <a:pt x="70" y="60"/>
                      <a:pt x="70" y="61"/>
                    </a:cubicBezTo>
                    <a:cubicBezTo>
                      <a:pt x="70" y="62"/>
                      <a:pt x="71" y="62"/>
                      <a:pt x="71" y="64"/>
                    </a:cubicBezTo>
                    <a:cubicBezTo>
                      <a:pt x="72" y="64"/>
                      <a:pt x="72" y="64"/>
                      <a:pt x="73" y="64"/>
                    </a:cubicBezTo>
                    <a:cubicBezTo>
                      <a:pt x="73" y="64"/>
                      <a:pt x="73" y="64"/>
                      <a:pt x="73" y="64"/>
                    </a:cubicBezTo>
                    <a:cubicBezTo>
                      <a:pt x="74" y="64"/>
                      <a:pt x="74" y="63"/>
                      <a:pt x="74" y="63"/>
                    </a:cubicBezTo>
                    <a:cubicBezTo>
                      <a:pt x="74" y="63"/>
                      <a:pt x="74" y="63"/>
                      <a:pt x="74" y="63"/>
                    </a:cubicBezTo>
                    <a:cubicBezTo>
                      <a:pt x="75" y="64"/>
                      <a:pt x="75" y="65"/>
                      <a:pt x="75" y="65"/>
                    </a:cubicBezTo>
                    <a:cubicBezTo>
                      <a:pt x="74" y="67"/>
                      <a:pt x="73" y="68"/>
                      <a:pt x="72" y="70"/>
                    </a:cubicBezTo>
                    <a:cubicBezTo>
                      <a:pt x="72" y="70"/>
                      <a:pt x="71" y="71"/>
                      <a:pt x="71" y="71"/>
                    </a:cubicBezTo>
                    <a:cubicBezTo>
                      <a:pt x="71" y="72"/>
                      <a:pt x="70" y="73"/>
                      <a:pt x="70" y="74"/>
                    </a:cubicBezTo>
                    <a:cubicBezTo>
                      <a:pt x="70" y="75"/>
                      <a:pt x="70" y="78"/>
                      <a:pt x="70" y="80"/>
                    </a:cubicBezTo>
                    <a:cubicBezTo>
                      <a:pt x="68" y="80"/>
                      <a:pt x="68" y="82"/>
                      <a:pt x="68" y="85"/>
                    </a:cubicBezTo>
                    <a:cubicBezTo>
                      <a:pt x="68" y="85"/>
                      <a:pt x="67" y="85"/>
                      <a:pt x="67" y="85"/>
                    </a:cubicBezTo>
                    <a:cubicBezTo>
                      <a:pt x="67" y="85"/>
                      <a:pt x="67" y="85"/>
                      <a:pt x="67" y="85"/>
                    </a:cubicBezTo>
                    <a:cubicBezTo>
                      <a:pt x="67" y="86"/>
                      <a:pt x="66" y="86"/>
                      <a:pt x="66" y="87"/>
                    </a:cubicBezTo>
                    <a:cubicBezTo>
                      <a:pt x="66" y="87"/>
                      <a:pt x="65" y="88"/>
                      <a:pt x="65" y="89"/>
                    </a:cubicBezTo>
                    <a:cubicBezTo>
                      <a:pt x="63" y="90"/>
                      <a:pt x="62" y="91"/>
                      <a:pt x="61" y="91"/>
                    </a:cubicBezTo>
                    <a:cubicBezTo>
                      <a:pt x="60" y="90"/>
                      <a:pt x="60" y="88"/>
                      <a:pt x="59" y="87"/>
                    </a:cubicBezTo>
                    <a:cubicBezTo>
                      <a:pt x="59" y="86"/>
                      <a:pt x="59" y="86"/>
                      <a:pt x="59" y="85"/>
                    </a:cubicBezTo>
                    <a:cubicBezTo>
                      <a:pt x="59" y="84"/>
                      <a:pt x="58" y="82"/>
                      <a:pt x="57" y="82"/>
                    </a:cubicBezTo>
                    <a:cubicBezTo>
                      <a:pt x="58" y="81"/>
                      <a:pt x="58" y="79"/>
                      <a:pt x="58" y="78"/>
                    </a:cubicBezTo>
                    <a:cubicBezTo>
                      <a:pt x="58" y="77"/>
                      <a:pt x="58" y="76"/>
                      <a:pt x="57" y="75"/>
                    </a:cubicBezTo>
                    <a:cubicBezTo>
                      <a:pt x="58" y="73"/>
                      <a:pt x="57" y="73"/>
                      <a:pt x="56" y="72"/>
                    </a:cubicBezTo>
                    <a:cubicBezTo>
                      <a:pt x="56" y="70"/>
                      <a:pt x="57" y="69"/>
                      <a:pt x="57" y="68"/>
                    </a:cubicBezTo>
                    <a:cubicBezTo>
                      <a:pt x="56" y="68"/>
                      <a:pt x="56" y="68"/>
                      <a:pt x="56" y="68"/>
                    </a:cubicBezTo>
                    <a:cubicBezTo>
                      <a:pt x="56" y="68"/>
                      <a:pt x="56" y="68"/>
                      <a:pt x="55" y="68"/>
                    </a:cubicBezTo>
                    <a:cubicBezTo>
                      <a:pt x="55" y="68"/>
                      <a:pt x="55" y="68"/>
                      <a:pt x="54" y="68"/>
                    </a:cubicBezTo>
                    <a:cubicBezTo>
                      <a:pt x="54" y="68"/>
                      <a:pt x="54" y="68"/>
                      <a:pt x="54" y="68"/>
                    </a:cubicBezTo>
                    <a:cubicBezTo>
                      <a:pt x="53" y="68"/>
                      <a:pt x="54" y="67"/>
                      <a:pt x="53" y="67"/>
                    </a:cubicBezTo>
                    <a:cubicBezTo>
                      <a:pt x="53" y="67"/>
                      <a:pt x="53" y="67"/>
                      <a:pt x="53" y="67"/>
                    </a:cubicBezTo>
                    <a:cubicBezTo>
                      <a:pt x="53" y="67"/>
                      <a:pt x="53" y="68"/>
                      <a:pt x="52" y="68"/>
                    </a:cubicBezTo>
                    <a:cubicBezTo>
                      <a:pt x="52" y="68"/>
                      <a:pt x="52" y="68"/>
                      <a:pt x="52" y="68"/>
                    </a:cubicBezTo>
                    <a:cubicBezTo>
                      <a:pt x="51" y="68"/>
                      <a:pt x="50" y="68"/>
                      <a:pt x="50" y="68"/>
                    </a:cubicBezTo>
                    <a:cubicBezTo>
                      <a:pt x="48" y="68"/>
                      <a:pt x="48" y="67"/>
                      <a:pt x="47" y="66"/>
                    </a:cubicBezTo>
                    <a:cubicBezTo>
                      <a:pt x="47" y="65"/>
                      <a:pt x="46" y="64"/>
                      <a:pt x="46" y="63"/>
                    </a:cubicBezTo>
                    <a:cubicBezTo>
                      <a:pt x="46" y="62"/>
                      <a:pt x="46" y="60"/>
                      <a:pt x="46" y="58"/>
                    </a:cubicBezTo>
                    <a:cubicBezTo>
                      <a:pt x="46" y="57"/>
                      <a:pt x="47" y="56"/>
                      <a:pt x="47" y="55"/>
                    </a:cubicBezTo>
                    <a:cubicBezTo>
                      <a:pt x="47" y="55"/>
                      <a:pt x="48" y="54"/>
                      <a:pt x="48" y="53"/>
                    </a:cubicBezTo>
                    <a:cubicBezTo>
                      <a:pt x="49" y="53"/>
                      <a:pt x="48" y="51"/>
                      <a:pt x="49" y="50"/>
                    </a:cubicBezTo>
                    <a:cubicBezTo>
                      <a:pt x="49" y="50"/>
                      <a:pt x="50" y="50"/>
                      <a:pt x="50" y="49"/>
                    </a:cubicBezTo>
                    <a:cubicBezTo>
                      <a:pt x="50" y="49"/>
                      <a:pt x="50" y="49"/>
                      <a:pt x="50" y="49"/>
                    </a:cubicBezTo>
                    <a:cubicBezTo>
                      <a:pt x="51" y="49"/>
                      <a:pt x="51" y="49"/>
                      <a:pt x="51" y="50"/>
                    </a:cubicBezTo>
                    <a:cubicBezTo>
                      <a:pt x="52" y="49"/>
                      <a:pt x="53" y="49"/>
                      <a:pt x="54" y="49"/>
                    </a:cubicBezTo>
                    <a:cubicBezTo>
                      <a:pt x="54" y="49"/>
                      <a:pt x="54" y="49"/>
                      <a:pt x="55" y="49"/>
                    </a:cubicBezTo>
                    <a:cubicBezTo>
                      <a:pt x="55" y="48"/>
                      <a:pt x="56" y="48"/>
                      <a:pt x="57" y="48"/>
                    </a:cubicBezTo>
                    <a:cubicBezTo>
                      <a:pt x="57" y="48"/>
                      <a:pt x="57" y="48"/>
                      <a:pt x="57" y="48"/>
                    </a:cubicBezTo>
                    <a:cubicBezTo>
                      <a:pt x="58" y="48"/>
                      <a:pt x="58" y="49"/>
                      <a:pt x="57" y="49"/>
                    </a:cubicBezTo>
                    <a:cubicBezTo>
                      <a:pt x="57" y="49"/>
                      <a:pt x="58" y="50"/>
                      <a:pt x="58" y="50"/>
                    </a:cubicBezTo>
                    <a:cubicBezTo>
                      <a:pt x="58" y="51"/>
                      <a:pt x="60" y="51"/>
                      <a:pt x="61" y="52"/>
                    </a:cubicBezTo>
                    <a:cubicBezTo>
                      <a:pt x="61" y="52"/>
                      <a:pt x="61" y="51"/>
                      <a:pt x="62" y="51"/>
                    </a:cubicBezTo>
                    <a:cubicBezTo>
                      <a:pt x="64" y="51"/>
                      <a:pt x="65" y="51"/>
                      <a:pt x="67" y="52"/>
                    </a:cubicBezTo>
                    <a:cubicBezTo>
                      <a:pt x="67" y="52"/>
                      <a:pt x="67" y="50"/>
                      <a:pt x="67" y="50"/>
                    </a:cubicBezTo>
                    <a:cubicBezTo>
                      <a:pt x="67" y="50"/>
                      <a:pt x="67" y="49"/>
                      <a:pt x="67" y="49"/>
                    </a:cubicBezTo>
                    <a:cubicBezTo>
                      <a:pt x="67" y="49"/>
                      <a:pt x="67" y="49"/>
                      <a:pt x="67" y="49"/>
                    </a:cubicBezTo>
                    <a:cubicBezTo>
                      <a:pt x="67" y="49"/>
                      <a:pt x="67" y="50"/>
                      <a:pt x="67" y="50"/>
                    </a:cubicBezTo>
                    <a:cubicBezTo>
                      <a:pt x="67" y="50"/>
                      <a:pt x="67" y="50"/>
                      <a:pt x="67" y="50"/>
                    </a:cubicBezTo>
                    <a:cubicBezTo>
                      <a:pt x="67" y="50"/>
                      <a:pt x="67" y="50"/>
                      <a:pt x="67" y="50"/>
                    </a:cubicBezTo>
                    <a:cubicBezTo>
                      <a:pt x="66" y="50"/>
                      <a:pt x="67" y="49"/>
                      <a:pt x="66" y="49"/>
                    </a:cubicBezTo>
                    <a:cubicBezTo>
                      <a:pt x="66" y="49"/>
                      <a:pt x="65" y="49"/>
                      <a:pt x="65" y="49"/>
                    </a:cubicBezTo>
                    <a:cubicBezTo>
                      <a:pt x="65" y="49"/>
                      <a:pt x="64" y="49"/>
                      <a:pt x="64" y="49"/>
                    </a:cubicBezTo>
                    <a:cubicBezTo>
                      <a:pt x="64" y="49"/>
                      <a:pt x="64" y="48"/>
                      <a:pt x="63" y="48"/>
                    </a:cubicBezTo>
                    <a:cubicBezTo>
                      <a:pt x="63" y="48"/>
                      <a:pt x="63" y="48"/>
                      <a:pt x="63" y="48"/>
                    </a:cubicBezTo>
                    <a:cubicBezTo>
                      <a:pt x="63" y="47"/>
                      <a:pt x="63" y="47"/>
                      <a:pt x="63" y="46"/>
                    </a:cubicBezTo>
                    <a:cubicBezTo>
                      <a:pt x="63" y="46"/>
                      <a:pt x="63" y="46"/>
                      <a:pt x="63" y="46"/>
                    </a:cubicBezTo>
                    <a:cubicBezTo>
                      <a:pt x="62" y="47"/>
                      <a:pt x="63" y="48"/>
                      <a:pt x="63" y="49"/>
                    </a:cubicBezTo>
                    <a:cubicBezTo>
                      <a:pt x="63" y="49"/>
                      <a:pt x="63" y="49"/>
                      <a:pt x="63" y="49"/>
                    </a:cubicBezTo>
                    <a:cubicBezTo>
                      <a:pt x="63" y="49"/>
                      <a:pt x="64" y="49"/>
                      <a:pt x="64" y="50"/>
                    </a:cubicBezTo>
                    <a:cubicBezTo>
                      <a:pt x="63" y="49"/>
                      <a:pt x="63" y="50"/>
                      <a:pt x="63" y="49"/>
                    </a:cubicBezTo>
                    <a:cubicBezTo>
                      <a:pt x="63" y="49"/>
                      <a:pt x="63" y="49"/>
                      <a:pt x="63" y="49"/>
                    </a:cubicBezTo>
                    <a:cubicBezTo>
                      <a:pt x="63" y="49"/>
                      <a:pt x="62" y="49"/>
                      <a:pt x="62" y="49"/>
                    </a:cubicBezTo>
                    <a:cubicBezTo>
                      <a:pt x="62" y="49"/>
                      <a:pt x="62" y="49"/>
                      <a:pt x="61" y="49"/>
                    </a:cubicBezTo>
                    <a:cubicBezTo>
                      <a:pt x="61" y="48"/>
                      <a:pt x="61" y="48"/>
                      <a:pt x="61" y="47"/>
                    </a:cubicBezTo>
                    <a:cubicBezTo>
                      <a:pt x="62" y="47"/>
                      <a:pt x="61" y="47"/>
                      <a:pt x="61" y="46"/>
                    </a:cubicBezTo>
                    <a:cubicBezTo>
                      <a:pt x="61" y="46"/>
                      <a:pt x="61" y="46"/>
                      <a:pt x="61" y="46"/>
                    </a:cubicBezTo>
                    <a:cubicBezTo>
                      <a:pt x="60" y="45"/>
                      <a:pt x="59" y="44"/>
                      <a:pt x="59" y="43"/>
                    </a:cubicBezTo>
                    <a:cubicBezTo>
                      <a:pt x="58" y="45"/>
                      <a:pt x="60" y="45"/>
                      <a:pt x="61" y="46"/>
                    </a:cubicBezTo>
                    <a:cubicBezTo>
                      <a:pt x="61" y="46"/>
                      <a:pt x="61" y="46"/>
                      <a:pt x="61" y="46"/>
                    </a:cubicBezTo>
                    <a:cubicBezTo>
                      <a:pt x="60" y="46"/>
                      <a:pt x="60" y="46"/>
                      <a:pt x="60" y="46"/>
                    </a:cubicBezTo>
                    <a:cubicBezTo>
                      <a:pt x="60" y="46"/>
                      <a:pt x="60" y="46"/>
                      <a:pt x="60" y="46"/>
                    </a:cubicBezTo>
                    <a:cubicBezTo>
                      <a:pt x="60" y="47"/>
                      <a:pt x="60" y="46"/>
                      <a:pt x="60" y="47"/>
                    </a:cubicBezTo>
                    <a:cubicBezTo>
                      <a:pt x="60" y="47"/>
                      <a:pt x="59" y="47"/>
                      <a:pt x="59" y="48"/>
                    </a:cubicBezTo>
                    <a:cubicBezTo>
                      <a:pt x="59" y="48"/>
                      <a:pt x="58" y="48"/>
                      <a:pt x="58" y="47"/>
                    </a:cubicBezTo>
                    <a:cubicBezTo>
                      <a:pt x="58" y="47"/>
                      <a:pt x="59" y="47"/>
                      <a:pt x="59" y="47"/>
                    </a:cubicBezTo>
                    <a:cubicBezTo>
                      <a:pt x="59" y="47"/>
                      <a:pt x="59" y="47"/>
                      <a:pt x="59" y="47"/>
                    </a:cubicBezTo>
                    <a:cubicBezTo>
                      <a:pt x="59" y="46"/>
                      <a:pt x="59" y="46"/>
                      <a:pt x="58" y="46"/>
                    </a:cubicBezTo>
                    <a:cubicBezTo>
                      <a:pt x="57" y="45"/>
                      <a:pt x="57" y="45"/>
                      <a:pt x="57" y="45"/>
                    </a:cubicBezTo>
                    <a:cubicBezTo>
                      <a:pt x="57" y="46"/>
                      <a:pt x="58" y="47"/>
                      <a:pt x="57" y="47"/>
                    </a:cubicBezTo>
                    <a:cubicBezTo>
                      <a:pt x="56" y="46"/>
                      <a:pt x="56" y="45"/>
                      <a:pt x="57" y="44"/>
                    </a:cubicBezTo>
                    <a:cubicBezTo>
                      <a:pt x="56" y="44"/>
                      <a:pt x="56" y="44"/>
                      <a:pt x="55" y="44"/>
                    </a:cubicBezTo>
                    <a:cubicBezTo>
                      <a:pt x="55" y="44"/>
                      <a:pt x="55" y="44"/>
                      <a:pt x="55" y="44"/>
                    </a:cubicBezTo>
                    <a:cubicBezTo>
                      <a:pt x="54" y="44"/>
                      <a:pt x="54" y="46"/>
                      <a:pt x="53" y="46"/>
                    </a:cubicBezTo>
                    <a:cubicBezTo>
                      <a:pt x="53" y="47"/>
                      <a:pt x="53" y="48"/>
                      <a:pt x="52" y="49"/>
                    </a:cubicBezTo>
                    <a:cubicBezTo>
                      <a:pt x="52" y="49"/>
                      <a:pt x="52" y="48"/>
                      <a:pt x="51" y="48"/>
                    </a:cubicBezTo>
                    <a:cubicBezTo>
                      <a:pt x="51" y="48"/>
                      <a:pt x="51" y="49"/>
                      <a:pt x="51" y="49"/>
                    </a:cubicBezTo>
                    <a:cubicBezTo>
                      <a:pt x="50" y="49"/>
                      <a:pt x="50" y="48"/>
                      <a:pt x="49" y="48"/>
                    </a:cubicBezTo>
                    <a:cubicBezTo>
                      <a:pt x="49" y="48"/>
                      <a:pt x="49" y="48"/>
                      <a:pt x="49" y="48"/>
                    </a:cubicBezTo>
                    <a:cubicBezTo>
                      <a:pt x="49" y="47"/>
                      <a:pt x="49" y="47"/>
                      <a:pt x="49" y="46"/>
                    </a:cubicBezTo>
                    <a:cubicBezTo>
                      <a:pt x="49" y="46"/>
                      <a:pt x="49" y="45"/>
                      <a:pt x="49" y="44"/>
                    </a:cubicBezTo>
                    <a:cubicBezTo>
                      <a:pt x="49" y="44"/>
                      <a:pt x="49" y="44"/>
                      <a:pt x="49" y="44"/>
                    </a:cubicBezTo>
                    <a:cubicBezTo>
                      <a:pt x="50" y="44"/>
                      <a:pt x="51" y="44"/>
                      <a:pt x="51" y="44"/>
                    </a:cubicBezTo>
                    <a:cubicBezTo>
                      <a:pt x="51" y="44"/>
                      <a:pt x="52" y="44"/>
                      <a:pt x="52" y="44"/>
                    </a:cubicBezTo>
                    <a:cubicBezTo>
                      <a:pt x="52" y="44"/>
                      <a:pt x="52" y="44"/>
                      <a:pt x="52" y="43"/>
                    </a:cubicBezTo>
                    <a:cubicBezTo>
                      <a:pt x="52" y="42"/>
                      <a:pt x="52" y="42"/>
                      <a:pt x="52" y="42"/>
                    </a:cubicBezTo>
                    <a:cubicBezTo>
                      <a:pt x="51" y="42"/>
                      <a:pt x="51" y="42"/>
                      <a:pt x="51" y="42"/>
                    </a:cubicBezTo>
                    <a:cubicBezTo>
                      <a:pt x="51" y="42"/>
                      <a:pt x="51" y="42"/>
                      <a:pt x="50" y="41"/>
                    </a:cubicBezTo>
                    <a:cubicBezTo>
                      <a:pt x="50" y="41"/>
                      <a:pt x="51" y="41"/>
                      <a:pt x="51" y="40"/>
                    </a:cubicBezTo>
                    <a:cubicBezTo>
                      <a:pt x="52" y="40"/>
                      <a:pt x="52" y="40"/>
                      <a:pt x="53" y="40"/>
                    </a:cubicBezTo>
                    <a:cubicBezTo>
                      <a:pt x="53" y="40"/>
                      <a:pt x="53" y="40"/>
                      <a:pt x="53" y="40"/>
                    </a:cubicBezTo>
                    <a:cubicBezTo>
                      <a:pt x="53" y="40"/>
                      <a:pt x="53" y="39"/>
                      <a:pt x="53" y="39"/>
                    </a:cubicBezTo>
                    <a:cubicBezTo>
                      <a:pt x="53" y="39"/>
                      <a:pt x="52" y="39"/>
                      <a:pt x="52" y="39"/>
                    </a:cubicBezTo>
                    <a:cubicBezTo>
                      <a:pt x="51" y="39"/>
                      <a:pt x="51" y="39"/>
                      <a:pt x="50" y="39"/>
                    </a:cubicBezTo>
                    <a:cubicBezTo>
                      <a:pt x="50" y="39"/>
                      <a:pt x="51" y="39"/>
                      <a:pt x="51" y="39"/>
                    </a:cubicBezTo>
                    <a:cubicBezTo>
                      <a:pt x="51" y="38"/>
                      <a:pt x="50" y="38"/>
                      <a:pt x="51" y="37"/>
                    </a:cubicBezTo>
                    <a:cubicBezTo>
                      <a:pt x="51" y="37"/>
                      <a:pt x="51" y="37"/>
                      <a:pt x="51" y="37"/>
                    </a:cubicBezTo>
                    <a:cubicBezTo>
                      <a:pt x="51" y="37"/>
                      <a:pt x="52" y="37"/>
                      <a:pt x="51" y="36"/>
                    </a:cubicBezTo>
                    <a:cubicBezTo>
                      <a:pt x="51" y="36"/>
                      <a:pt x="51" y="36"/>
                      <a:pt x="51" y="36"/>
                    </a:cubicBezTo>
                    <a:cubicBezTo>
                      <a:pt x="50" y="34"/>
                      <a:pt x="51" y="34"/>
                      <a:pt x="51" y="33"/>
                    </a:cubicBezTo>
                    <a:cubicBezTo>
                      <a:pt x="51" y="33"/>
                      <a:pt x="51" y="32"/>
                      <a:pt x="52" y="32"/>
                    </a:cubicBezTo>
                    <a:cubicBezTo>
                      <a:pt x="52" y="32"/>
                      <a:pt x="52" y="32"/>
                      <a:pt x="52" y="32"/>
                    </a:cubicBezTo>
                    <a:cubicBezTo>
                      <a:pt x="52" y="33"/>
                      <a:pt x="52" y="33"/>
                      <a:pt x="52" y="33"/>
                    </a:cubicBezTo>
                    <a:cubicBezTo>
                      <a:pt x="52" y="34"/>
                      <a:pt x="52" y="34"/>
                      <a:pt x="52" y="34"/>
                    </a:cubicBezTo>
                    <a:cubicBezTo>
                      <a:pt x="52" y="35"/>
                      <a:pt x="53" y="35"/>
                      <a:pt x="53" y="36"/>
                    </a:cubicBezTo>
                    <a:cubicBezTo>
                      <a:pt x="53" y="37"/>
                      <a:pt x="53" y="37"/>
                      <a:pt x="54" y="37"/>
                    </a:cubicBezTo>
                    <a:cubicBezTo>
                      <a:pt x="53" y="38"/>
                      <a:pt x="53" y="38"/>
                      <a:pt x="53" y="39"/>
                    </a:cubicBezTo>
                    <a:cubicBezTo>
                      <a:pt x="53" y="39"/>
                      <a:pt x="53" y="39"/>
                      <a:pt x="53" y="39"/>
                    </a:cubicBezTo>
                    <a:cubicBezTo>
                      <a:pt x="54" y="39"/>
                      <a:pt x="53" y="38"/>
                      <a:pt x="54" y="38"/>
                    </a:cubicBezTo>
                    <a:cubicBezTo>
                      <a:pt x="54" y="38"/>
                      <a:pt x="54" y="38"/>
                      <a:pt x="54" y="38"/>
                    </a:cubicBezTo>
                    <a:cubicBezTo>
                      <a:pt x="54" y="37"/>
                      <a:pt x="54" y="37"/>
                      <a:pt x="55" y="37"/>
                    </a:cubicBezTo>
                    <a:cubicBezTo>
                      <a:pt x="55" y="37"/>
                      <a:pt x="56" y="36"/>
                      <a:pt x="56" y="36"/>
                    </a:cubicBezTo>
                    <a:cubicBezTo>
                      <a:pt x="56" y="36"/>
                      <a:pt x="56" y="36"/>
                      <a:pt x="56" y="36"/>
                    </a:cubicBezTo>
                    <a:cubicBezTo>
                      <a:pt x="56" y="36"/>
                      <a:pt x="56" y="36"/>
                      <a:pt x="56" y="36"/>
                    </a:cubicBezTo>
                    <a:cubicBezTo>
                      <a:pt x="56" y="35"/>
                      <a:pt x="56" y="35"/>
                      <a:pt x="57" y="34"/>
                    </a:cubicBezTo>
                    <a:cubicBezTo>
                      <a:pt x="56" y="34"/>
                      <a:pt x="55" y="34"/>
                      <a:pt x="55" y="34"/>
                    </a:cubicBezTo>
                    <a:cubicBezTo>
                      <a:pt x="55" y="33"/>
                      <a:pt x="55" y="32"/>
                      <a:pt x="55" y="31"/>
                    </a:cubicBezTo>
                    <a:cubicBezTo>
                      <a:pt x="55" y="30"/>
                      <a:pt x="55" y="29"/>
                      <a:pt x="56" y="29"/>
                    </a:cubicBezTo>
                    <a:cubicBezTo>
                      <a:pt x="56" y="29"/>
                      <a:pt x="56" y="28"/>
                      <a:pt x="56" y="28"/>
                    </a:cubicBezTo>
                    <a:cubicBezTo>
                      <a:pt x="57" y="28"/>
                      <a:pt x="57" y="28"/>
                      <a:pt x="57" y="28"/>
                    </a:cubicBezTo>
                    <a:cubicBezTo>
                      <a:pt x="57" y="28"/>
                      <a:pt x="58" y="27"/>
                      <a:pt x="58" y="26"/>
                    </a:cubicBezTo>
                    <a:cubicBezTo>
                      <a:pt x="59" y="25"/>
                      <a:pt x="60" y="25"/>
                      <a:pt x="60" y="24"/>
                    </a:cubicBezTo>
                    <a:cubicBezTo>
                      <a:pt x="60" y="24"/>
                      <a:pt x="60" y="24"/>
                      <a:pt x="60" y="24"/>
                    </a:cubicBezTo>
                    <a:cubicBezTo>
                      <a:pt x="60" y="24"/>
                      <a:pt x="61" y="24"/>
                      <a:pt x="61" y="24"/>
                    </a:cubicBezTo>
                    <a:cubicBezTo>
                      <a:pt x="61" y="24"/>
                      <a:pt x="61" y="24"/>
                      <a:pt x="61" y="24"/>
                    </a:cubicBezTo>
                    <a:cubicBezTo>
                      <a:pt x="61" y="23"/>
                      <a:pt x="62" y="23"/>
                      <a:pt x="62" y="23"/>
                    </a:cubicBezTo>
                    <a:cubicBezTo>
                      <a:pt x="63" y="23"/>
                      <a:pt x="63" y="23"/>
                      <a:pt x="64" y="23"/>
                    </a:cubicBezTo>
                    <a:cubicBezTo>
                      <a:pt x="64" y="23"/>
                      <a:pt x="65" y="23"/>
                      <a:pt x="65" y="24"/>
                    </a:cubicBezTo>
                    <a:cubicBezTo>
                      <a:pt x="65" y="24"/>
                      <a:pt x="66" y="24"/>
                      <a:pt x="66" y="25"/>
                    </a:cubicBezTo>
                    <a:cubicBezTo>
                      <a:pt x="67" y="25"/>
                      <a:pt x="69" y="25"/>
                      <a:pt x="68" y="27"/>
                    </a:cubicBezTo>
                    <a:cubicBezTo>
                      <a:pt x="68" y="27"/>
                      <a:pt x="69" y="27"/>
                      <a:pt x="69" y="27"/>
                    </a:cubicBezTo>
                    <a:cubicBezTo>
                      <a:pt x="69" y="27"/>
                      <a:pt x="70" y="26"/>
                      <a:pt x="69" y="25"/>
                    </a:cubicBezTo>
                    <a:cubicBezTo>
                      <a:pt x="70" y="25"/>
                      <a:pt x="70" y="25"/>
                      <a:pt x="70" y="25"/>
                    </a:cubicBezTo>
                    <a:cubicBezTo>
                      <a:pt x="70" y="25"/>
                      <a:pt x="70" y="25"/>
                      <a:pt x="71" y="25"/>
                    </a:cubicBezTo>
                    <a:cubicBezTo>
                      <a:pt x="71" y="25"/>
                      <a:pt x="71" y="26"/>
                      <a:pt x="71" y="26"/>
                    </a:cubicBezTo>
                    <a:cubicBezTo>
                      <a:pt x="71" y="26"/>
                      <a:pt x="72" y="25"/>
                      <a:pt x="73" y="25"/>
                    </a:cubicBezTo>
                    <a:cubicBezTo>
                      <a:pt x="73" y="25"/>
                      <a:pt x="73" y="25"/>
                      <a:pt x="73" y="25"/>
                    </a:cubicBezTo>
                    <a:cubicBezTo>
                      <a:pt x="74" y="25"/>
                      <a:pt x="74" y="25"/>
                      <a:pt x="75" y="25"/>
                    </a:cubicBezTo>
                    <a:cubicBezTo>
                      <a:pt x="75" y="25"/>
                      <a:pt x="75" y="25"/>
                      <a:pt x="75" y="25"/>
                    </a:cubicBezTo>
                    <a:cubicBezTo>
                      <a:pt x="76" y="24"/>
                      <a:pt x="74" y="24"/>
                      <a:pt x="75" y="23"/>
                    </a:cubicBezTo>
                    <a:cubicBezTo>
                      <a:pt x="76" y="23"/>
                      <a:pt x="76" y="24"/>
                      <a:pt x="77" y="24"/>
                    </a:cubicBezTo>
                    <a:cubicBezTo>
                      <a:pt x="77" y="24"/>
                      <a:pt x="77" y="24"/>
                      <a:pt x="77" y="24"/>
                    </a:cubicBezTo>
                    <a:cubicBezTo>
                      <a:pt x="78" y="23"/>
                      <a:pt x="78" y="22"/>
                      <a:pt x="79" y="22"/>
                    </a:cubicBezTo>
                    <a:cubicBezTo>
                      <a:pt x="79" y="21"/>
                      <a:pt x="79" y="21"/>
                      <a:pt x="79" y="21"/>
                    </a:cubicBezTo>
                    <a:cubicBezTo>
                      <a:pt x="80" y="21"/>
                      <a:pt x="80" y="22"/>
                      <a:pt x="80" y="22"/>
                    </a:cubicBezTo>
                    <a:cubicBezTo>
                      <a:pt x="80" y="22"/>
                      <a:pt x="80" y="22"/>
                      <a:pt x="80" y="22"/>
                    </a:cubicBezTo>
                    <a:cubicBezTo>
                      <a:pt x="81" y="22"/>
                      <a:pt x="81" y="22"/>
                      <a:pt x="81" y="22"/>
                    </a:cubicBezTo>
                    <a:cubicBezTo>
                      <a:pt x="81" y="22"/>
                      <a:pt x="81" y="22"/>
                      <a:pt x="81" y="22"/>
                    </a:cubicBezTo>
                    <a:cubicBezTo>
                      <a:pt x="81" y="22"/>
                      <a:pt x="81" y="23"/>
                      <a:pt x="81" y="23"/>
                    </a:cubicBezTo>
                    <a:cubicBezTo>
                      <a:pt x="82" y="23"/>
                      <a:pt x="82" y="22"/>
                      <a:pt x="82" y="22"/>
                    </a:cubicBezTo>
                    <a:cubicBezTo>
                      <a:pt x="82" y="22"/>
                      <a:pt x="82" y="22"/>
                      <a:pt x="82" y="22"/>
                    </a:cubicBezTo>
                    <a:cubicBezTo>
                      <a:pt x="83" y="22"/>
                      <a:pt x="83" y="22"/>
                      <a:pt x="84" y="23"/>
                    </a:cubicBezTo>
                    <a:cubicBezTo>
                      <a:pt x="84" y="22"/>
                      <a:pt x="83" y="22"/>
                      <a:pt x="83" y="21"/>
                    </a:cubicBezTo>
                    <a:cubicBezTo>
                      <a:pt x="83" y="21"/>
                      <a:pt x="83" y="21"/>
                      <a:pt x="83" y="21"/>
                    </a:cubicBezTo>
                    <a:cubicBezTo>
                      <a:pt x="83" y="21"/>
                      <a:pt x="83" y="21"/>
                      <a:pt x="84" y="21"/>
                    </a:cubicBezTo>
                    <a:cubicBezTo>
                      <a:pt x="84" y="21"/>
                      <a:pt x="84" y="21"/>
                      <a:pt x="84" y="21"/>
                    </a:cubicBezTo>
                    <a:close/>
                    <a:moveTo>
                      <a:pt x="50" y="37"/>
                    </a:moveTo>
                    <a:cubicBezTo>
                      <a:pt x="50" y="38"/>
                      <a:pt x="49" y="38"/>
                      <a:pt x="49" y="38"/>
                    </a:cubicBezTo>
                    <a:cubicBezTo>
                      <a:pt x="48" y="38"/>
                      <a:pt x="49" y="37"/>
                      <a:pt x="49" y="36"/>
                    </a:cubicBezTo>
                    <a:cubicBezTo>
                      <a:pt x="49" y="36"/>
                      <a:pt x="49" y="36"/>
                      <a:pt x="49" y="36"/>
                    </a:cubicBezTo>
                    <a:cubicBezTo>
                      <a:pt x="49" y="36"/>
                      <a:pt x="49" y="36"/>
                      <a:pt x="49" y="36"/>
                    </a:cubicBezTo>
                    <a:cubicBezTo>
                      <a:pt x="49" y="36"/>
                      <a:pt x="49" y="36"/>
                      <a:pt x="49" y="36"/>
                    </a:cubicBezTo>
                    <a:cubicBezTo>
                      <a:pt x="50" y="36"/>
                      <a:pt x="50" y="36"/>
                      <a:pt x="50" y="36"/>
                    </a:cubicBezTo>
                    <a:cubicBezTo>
                      <a:pt x="50" y="37"/>
                      <a:pt x="50" y="37"/>
                      <a:pt x="50" y="37"/>
                    </a:cubicBezTo>
                    <a:close/>
                    <a:moveTo>
                      <a:pt x="49" y="29"/>
                    </a:moveTo>
                    <a:cubicBezTo>
                      <a:pt x="49" y="29"/>
                      <a:pt x="49" y="29"/>
                      <a:pt x="49" y="29"/>
                    </a:cubicBezTo>
                    <a:cubicBezTo>
                      <a:pt x="48" y="29"/>
                      <a:pt x="48" y="28"/>
                      <a:pt x="48" y="28"/>
                    </a:cubicBezTo>
                    <a:cubicBezTo>
                      <a:pt x="48" y="28"/>
                      <a:pt x="48" y="29"/>
                      <a:pt x="48" y="29"/>
                    </a:cubicBezTo>
                    <a:cubicBezTo>
                      <a:pt x="47" y="28"/>
                      <a:pt x="48" y="28"/>
                      <a:pt x="48" y="27"/>
                    </a:cubicBezTo>
                    <a:cubicBezTo>
                      <a:pt x="48" y="27"/>
                      <a:pt x="48" y="27"/>
                      <a:pt x="48" y="27"/>
                    </a:cubicBezTo>
                    <a:cubicBezTo>
                      <a:pt x="48" y="27"/>
                      <a:pt x="48" y="28"/>
                      <a:pt x="47" y="28"/>
                    </a:cubicBezTo>
                    <a:cubicBezTo>
                      <a:pt x="47" y="28"/>
                      <a:pt x="47" y="28"/>
                      <a:pt x="47" y="27"/>
                    </a:cubicBezTo>
                    <a:cubicBezTo>
                      <a:pt x="47" y="27"/>
                      <a:pt x="48" y="27"/>
                      <a:pt x="48" y="26"/>
                    </a:cubicBezTo>
                    <a:cubicBezTo>
                      <a:pt x="48" y="26"/>
                      <a:pt x="48" y="26"/>
                      <a:pt x="48" y="26"/>
                    </a:cubicBezTo>
                    <a:cubicBezTo>
                      <a:pt x="49" y="26"/>
                      <a:pt x="48" y="27"/>
                      <a:pt x="49" y="27"/>
                    </a:cubicBezTo>
                    <a:cubicBezTo>
                      <a:pt x="49" y="27"/>
                      <a:pt x="49" y="27"/>
                      <a:pt x="50" y="27"/>
                    </a:cubicBezTo>
                    <a:cubicBezTo>
                      <a:pt x="50" y="27"/>
                      <a:pt x="50" y="27"/>
                      <a:pt x="50" y="27"/>
                    </a:cubicBezTo>
                    <a:cubicBezTo>
                      <a:pt x="50" y="27"/>
                      <a:pt x="51" y="27"/>
                      <a:pt x="51" y="27"/>
                    </a:cubicBezTo>
                    <a:cubicBezTo>
                      <a:pt x="51" y="28"/>
                      <a:pt x="51" y="28"/>
                      <a:pt x="51" y="29"/>
                    </a:cubicBezTo>
                    <a:cubicBezTo>
                      <a:pt x="51" y="29"/>
                      <a:pt x="50" y="29"/>
                      <a:pt x="50" y="29"/>
                    </a:cubicBezTo>
                    <a:cubicBezTo>
                      <a:pt x="50" y="29"/>
                      <a:pt x="50" y="29"/>
                      <a:pt x="49" y="29"/>
                    </a:cubicBezTo>
                    <a:close/>
                    <a:moveTo>
                      <a:pt x="74" y="24"/>
                    </a:moveTo>
                    <a:cubicBezTo>
                      <a:pt x="74" y="24"/>
                      <a:pt x="74" y="24"/>
                      <a:pt x="74" y="24"/>
                    </a:cubicBezTo>
                    <a:cubicBezTo>
                      <a:pt x="74" y="24"/>
                      <a:pt x="74" y="24"/>
                      <a:pt x="74" y="24"/>
                    </a:cubicBezTo>
                    <a:cubicBezTo>
                      <a:pt x="73" y="24"/>
                      <a:pt x="72" y="23"/>
                      <a:pt x="72" y="23"/>
                    </a:cubicBezTo>
                    <a:cubicBezTo>
                      <a:pt x="72" y="22"/>
                      <a:pt x="72" y="22"/>
                      <a:pt x="73" y="22"/>
                    </a:cubicBezTo>
                    <a:cubicBezTo>
                      <a:pt x="72" y="20"/>
                      <a:pt x="73" y="20"/>
                      <a:pt x="73" y="19"/>
                    </a:cubicBezTo>
                    <a:cubicBezTo>
                      <a:pt x="74" y="19"/>
                      <a:pt x="75" y="18"/>
                      <a:pt x="77" y="18"/>
                    </a:cubicBezTo>
                    <a:cubicBezTo>
                      <a:pt x="77" y="18"/>
                      <a:pt x="77" y="18"/>
                      <a:pt x="77" y="18"/>
                    </a:cubicBezTo>
                    <a:cubicBezTo>
                      <a:pt x="77" y="18"/>
                      <a:pt x="78" y="18"/>
                      <a:pt x="78" y="18"/>
                    </a:cubicBezTo>
                    <a:cubicBezTo>
                      <a:pt x="78" y="19"/>
                      <a:pt x="77" y="19"/>
                      <a:pt x="76" y="19"/>
                    </a:cubicBezTo>
                    <a:cubicBezTo>
                      <a:pt x="76" y="19"/>
                      <a:pt x="76" y="19"/>
                      <a:pt x="76" y="19"/>
                    </a:cubicBezTo>
                    <a:cubicBezTo>
                      <a:pt x="75" y="20"/>
                      <a:pt x="75" y="21"/>
                      <a:pt x="73" y="21"/>
                    </a:cubicBezTo>
                    <a:cubicBezTo>
                      <a:pt x="73" y="22"/>
                      <a:pt x="74" y="23"/>
                      <a:pt x="74" y="24"/>
                    </a:cubicBezTo>
                    <a:close/>
                    <a:moveTo>
                      <a:pt x="58" y="16"/>
                    </a:moveTo>
                    <a:cubicBezTo>
                      <a:pt x="57" y="16"/>
                      <a:pt x="57" y="17"/>
                      <a:pt x="57" y="17"/>
                    </a:cubicBezTo>
                    <a:cubicBezTo>
                      <a:pt x="56" y="17"/>
                      <a:pt x="57" y="17"/>
                      <a:pt x="57" y="16"/>
                    </a:cubicBezTo>
                    <a:cubicBezTo>
                      <a:pt x="56" y="15"/>
                      <a:pt x="56" y="16"/>
                      <a:pt x="56" y="15"/>
                    </a:cubicBezTo>
                    <a:cubicBezTo>
                      <a:pt x="56" y="14"/>
                      <a:pt x="56" y="14"/>
                      <a:pt x="56" y="14"/>
                    </a:cubicBezTo>
                    <a:cubicBezTo>
                      <a:pt x="57" y="14"/>
                      <a:pt x="58" y="14"/>
                      <a:pt x="58" y="15"/>
                    </a:cubicBezTo>
                    <a:cubicBezTo>
                      <a:pt x="58" y="15"/>
                      <a:pt x="57" y="14"/>
                      <a:pt x="58" y="14"/>
                    </a:cubicBezTo>
                    <a:cubicBezTo>
                      <a:pt x="58" y="14"/>
                      <a:pt x="58" y="14"/>
                      <a:pt x="58" y="14"/>
                    </a:cubicBezTo>
                    <a:cubicBezTo>
                      <a:pt x="59" y="14"/>
                      <a:pt x="59" y="14"/>
                      <a:pt x="59" y="15"/>
                    </a:cubicBezTo>
                    <a:cubicBezTo>
                      <a:pt x="59" y="15"/>
                      <a:pt x="59" y="15"/>
                      <a:pt x="60" y="15"/>
                    </a:cubicBezTo>
                    <a:cubicBezTo>
                      <a:pt x="60" y="15"/>
                      <a:pt x="60" y="15"/>
                      <a:pt x="60" y="15"/>
                    </a:cubicBezTo>
                    <a:cubicBezTo>
                      <a:pt x="60" y="15"/>
                      <a:pt x="60" y="15"/>
                      <a:pt x="60" y="15"/>
                    </a:cubicBezTo>
                    <a:cubicBezTo>
                      <a:pt x="60" y="15"/>
                      <a:pt x="60" y="16"/>
                      <a:pt x="60" y="16"/>
                    </a:cubicBezTo>
                    <a:cubicBezTo>
                      <a:pt x="61" y="16"/>
                      <a:pt x="61" y="15"/>
                      <a:pt x="61" y="15"/>
                    </a:cubicBezTo>
                    <a:cubicBezTo>
                      <a:pt x="61" y="16"/>
                      <a:pt x="62" y="16"/>
                      <a:pt x="62" y="18"/>
                    </a:cubicBezTo>
                    <a:cubicBezTo>
                      <a:pt x="62" y="18"/>
                      <a:pt x="62" y="18"/>
                      <a:pt x="62" y="18"/>
                    </a:cubicBezTo>
                    <a:cubicBezTo>
                      <a:pt x="61" y="18"/>
                      <a:pt x="60" y="17"/>
                      <a:pt x="60" y="17"/>
                    </a:cubicBezTo>
                    <a:cubicBezTo>
                      <a:pt x="60" y="18"/>
                      <a:pt x="60" y="18"/>
                      <a:pt x="59" y="19"/>
                    </a:cubicBezTo>
                    <a:cubicBezTo>
                      <a:pt x="59" y="19"/>
                      <a:pt x="59" y="19"/>
                      <a:pt x="59" y="19"/>
                    </a:cubicBezTo>
                    <a:cubicBezTo>
                      <a:pt x="59" y="19"/>
                      <a:pt x="58" y="19"/>
                      <a:pt x="59" y="19"/>
                    </a:cubicBezTo>
                    <a:cubicBezTo>
                      <a:pt x="58" y="19"/>
                      <a:pt x="58" y="19"/>
                      <a:pt x="58" y="19"/>
                    </a:cubicBezTo>
                    <a:cubicBezTo>
                      <a:pt x="58" y="19"/>
                      <a:pt x="58" y="18"/>
                      <a:pt x="57" y="18"/>
                    </a:cubicBezTo>
                    <a:cubicBezTo>
                      <a:pt x="57" y="17"/>
                      <a:pt x="58" y="17"/>
                      <a:pt x="58" y="16"/>
                    </a:cubicBezTo>
                    <a:cubicBezTo>
                      <a:pt x="58" y="16"/>
                      <a:pt x="58" y="16"/>
                      <a:pt x="58" y="16"/>
                    </a:cubicBezTo>
                    <a:close/>
                    <a:moveTo>
                      <a:pt x="60" y="14"/>
                    </a:moveTo>
                    <a:cubicBezTo>
                      <a:pt x="60" y="14"/>
                      <a:pt x="60" y="14"/>
                      <a:pt x="60" y="13"/>
                    </a:cubicBezTo>
                    <a:cubicBezTo>
                      <a:pt x="61" y="13"/>
                      <a:pt x="63" y="13"/>
                      <a:pt x="64" y="14"/>
                    </a:cubicBezTo>
                    <a:cubicBezTo>
                      <a:pt x="65" y="15"/>
                      <a:pt x="64" y="14"/>
                      <a:pt x="64" y="15"/>
                    </a:cubicBezTo>
                    <a:cubicBezTo>
                      <a:pt x="63" y="15"/>
                      <a:pt x="63" y="15"/>
                      <a:pt x="63" y="15"/>
                    </a:cubicBezTo>
                    <a:cubicBezTo>
                      <a:pt x="62" y="15"/>
                      <a:pt x="61" y="14"/>
                      <a:pt x="60" y="14"/>
                    </a:cubicBezTo>
                    <a:close/>
                    <a:moveTo>
                      <a:pt x="75" y="14"/>
                    </a:moveTo>
                    <a:cubicBezTo>
                      <a:pt x="75" y="14"/>
                      <a:pt x="75" y="14"/>
                      <a:pt x="75" y="14"/>
                    </a:cubicBezTo>
                    <a:cubicBezTo>
                      <a:pt x="74" y="14"/>
                      <a:pt x="74" y="15"/>
                      <a:pt x="74" y="15"/>
                    </a:cubicBezTo>
                    <a:cubicBezTo>
                      <a:pt x="74" y="15"/>
                      <a:pt x="73" y="15"/>
                      <a:pt x="73" y="15"/>
                    </a:cubicBezTo>
                    <a:cubicBezTo>
                      <a:pt x="73" y="14"/>
                      <a:pt x="74" y="14"/>
                      <a:pt x="74" y="14"/>
                    </a:cubicBezTo>
                    <a:cubicBezTo>
                      <a:pt x="75" y="14"/>
                      <a:pt x="75" y="14"/>
                      <a:pt x="75" y="14"/>
                    </a:cubicBezTo>
                    <a:close/>
                    <a:moveTo>
                      <a:pt x="38" y="13"/>
                    </a:moveTo>
                    <a:cubicBezTo>
                      <a:pt x="39" y="13"/>
                      <a:pt x="39" y="13"/>
                      <a:pt x="39" y="13"/>
                    </a:cubicBezTo>
                    <a:cubicBezTo>
                      <a:pt x="40" y="13"/>
                      <a:pt x="40" y="13"/>
                      <a:pt x="40" y="13"/>
                    </a:cubicBezTo>
                    <a:cubicBezTo>
                      <a:pt x="41" y="13"/>
                      <a:pt x="40" y="12"/>
                      <a:pt x="40" y="11"/>
                    </a:cubicBezTo>
                    <a:cubicBezTo>
                      <a:pt x="40" y="11"/>
                      <a:pt x="41" y="11"/>
                      <a:pt x="41" y="11"/>
                    </a:cubicBezTo>
                    <a:cubicBezTo>
                      <a:pt x="42" y="11"/>
                      <a:pt x="42" y="11"/>
                      <a:pt x="42" y="11"/>
                    </a:cubicBezTo>
                    <a:cubicBezTo>
                      <a:pt x="42" y="11"/>
                      <a:pt x="42" y="11"/>
                      <a:pt x="42" y="11"/>
                    </a:cubicBezTo>
                    <a:cubicBezTo>
                      <a:pt x="42" y="11"/>
                      <a:pt x="43" y="11"/>
                      <a:pt x="43" y="11"/>
                    </a:cubicBezTo>
                    <a:cubicBezTo>
                      <a:pt x="44" y="11"/>
                      <a:pt x="44" y="11"/>
                      <a:pt x="44" y="11"/>
                    </a:cubicBezTo>
                    <a:cubicBezTo>
                      <a:pt x="45" y="11"/>
                      <a:pt x="45" y="11"/>
                      <a:pt x="46" y="10"/>
                    </a:cubicBezTo>
                    <a:cubicBezTo>
                      <a:pt x="46" y="11"/>
                      <a:pt x="46" y="11"/>
                      <a:pt x="46" y="11"/>
                    </a:cubicBezTo>
                    <a:cubicBezTo>
                      <a:pt x="47" y="11"/>
                      <a:pt x="47" y="11"/>
                      <a:pt x="47" y="11"/>
                    </a:cubicBezTo>
                    <a:cubicBezTo>
                      <a:pt x="47" y="11"/>
                      <a:pt x="48" y="11"/>
                      <a:pt x="48" y="11"/>
                    </a:cubicBezTo>
                    <a:cubicBezTo>
                      <a:pt x="48" y="11"/>
                      <a:pt x="48" y="11"/>
                      <a:pt x="49" y="11"/>
                    </a:cubicBezTo>
                    <a:cubicBezTo>
                      <a:pt x="49" y="11"/>
                      <a:pt x="50" y="11"/>
                      <a:pt x="50" y="12"/>
                    </a:cubicBezTo>
                    <a:cubicBezTo>
                      <a:pt x="50" y="12"/>
                      <a:pt x="49" y="12"/>
                      <a:pt x="48" y="13"/>
                    </a:cubicBezTo>
                    <a:cubicBezTo>
                      <a:pt x="48" y="13"/>
                      <a:pt x="49" y="13"/>
                      <a:pt x="49" y="13"/>
                    </a:cubicBezTo>
                    <a:cubicBezTo>
                      <a:pt x="49" y="13"/>
                      <a:pt x="50" y="13"/>
                      <a:pt x="50" y="13"/>
                    </a:cubicBezTo>
                    <a:cubicBezTo>
                      <a:pt x="50" y="13"/>
                      <a:pt x="50" y="13"/>
                      <a:pt x="50" y="13"/>
                    </a:cubicBezTo>
                    <a:cubicBezTo>
                      <a:pt x="50" y="13"/>
                      <a:pt x="51" y="13"/>
                      <a:pt x="51" y="13"/>
                    </a:cubicBezTo>
                    <a:cubicBezTo>
                      <a:pt x="51" y="13"/>
                      <a:pt x="51" y="13"/>
                      <a:pt x="51" y="13"/>
                    </a:cubicBezTo>
                    <a:cubicBezTo>
                      <a:pt x="51" y="14"/>
                      <a:pt x="52" y="13"/>
                      <a:pt x="52" y="14"/>
                    </a:cubicBezTo>
                    <a:cubicBezTo>
                      <a:pt x="52" y="14"/>
                      <a:pt x="52" y="14"/>
                      <a:pt x="52" y="14"/>
                    </a:cubicBezTo>
                    <a:cubicBezTo>
                      <a:pt x="52" y="14"/>
                      <a:pt x="51" y="14"/>
                      <a:pt x="51" y="14"/>
                    </a:cubicBezTo>
                    <a:cubicBezTo>
                      <a:pt x="51" y="14"/>
                      <a:pt x="51" y="14"/>
                      <a:pt x="51" y="14"/>
                    </a:cubicBezTo>
                    <a:cubicBezTo>
                      <a:pt x="51" y="14"/>
                      <a:pt x="51" y="14"/>
                      <a:pt x="51" y="14"/>
                    </a:cubicBezTo>
                    <a:cubicBezTo>
                      <a:pt x="50" y="14"/>
                      <a:pt x="50" y="15"/>
                      <a:pt x="50" y="15"/>
                    </a:cubicBezTo>
                    <a:cubicBezTo>
                      <a:pt x="50" y="15"/>
                      <a:pt x="50" y="15"/>
                      <a:pt x="50" y="15"/>
                    </a:cubicBezTo>
                    <a:cubicBezTo>
                      <a:pt x="50" y="16"/>
                      <a:pt x="50" y="16"/>
                      <a:pt x="50" y="16"/>
                    </a:cubicBezTo>
                    <a:cubicBezTo>
                      <a:pt x="50" y="16"/>
                      <a:pt x="50" y="16"/>
                      <a:pt x="50" y="16"/>
                    </a:cubicBezTo>
                    <a:cubicBezTo>
                      <a:pt x="49" y="16"/>
                      <a:pt x="49" y="17"/>
                      <a:pt x="49" y="17"/>
                    </a:cubicBezTo>
                    <a:cubicBezTo>
                      <a:pt x="49" y="17"/>
                      <a:pt x="49" y="17"/>
                      <a:pt x="49" y="17"/>
                    </a:cubicBezTo>
                    <a:cubicBezTo>
                      <a:pt x="49" y="17"/>
                      <a:pt x="50" y="17"/>
                      <a:pt x="50" y="18"/>
                    </a:cubicBezTo>
                    <a:cubicBezTo>
                      <a:pt x="50" y="18"/>
                      <a:pt x="50" y="18"/>
                      <a:pt x="50" y="18"/>
                    </a:cubicBezTo>
                    <a:cubicBezTo>
                      <a:pt x="49" y="18"/>
                      <a:pt x="49" y="18"/>
                      <a:pt x="49" y="18"/>
                    </a:cubicBezTo>
                    <a:cubicBezTo>
                      <a:pt x="49" y="19"/>
                      <a:pt x="49" y="21"/>
                      <a:pt x="48" y="22"/>
                    </a:cubicBezTo>
                    <a:cubicBezTo>
                      <a:pt x="48" y="22"/>
                      <a:pt x="48" y="22"/>
                      <a:pt x="48" y="23"/>
                    </a:cubicBezTo>
                    <a:cubicBezTo>
                      <a:pt x="48" y="23"/>
                      <a:pt x="48" y="22"/>
                      <a:pt x="48" y="22"/>
                    </a:cubicBezTo>
                    <a:cubicBezTo>
                      <a:pt x="47" y="23"/>
                      <a:pt x="49" y="23"/>
                      <a:pt x="48" y="24"/>
                    </a:cubicBezTo>
                    <a:cubicBezTo>
                      <a:pt x="48" y="24"/>
                      <a:pt x="48" y="24"/>
                      <a:pt x="48" y="24"/>
                    </a:cubicBezTo>
                    <a:cubicBezTo>
                      <a:pt x="47" y="24"/>
                      <a:pt x="47" y="23"/>
                      <a:pt x="46" y="23"/>
                    </a:cubicBezTo>
                    <a:cubicBezTo>
                      <a:pt x="46" y="23"/>
                      <a:pt x="46" y="23"/>
                      <a:pt x="46" y="23"/>
                    </a:cubicBezTo>
                    <a:cubicBezTo>
                      <a:pt x="45" y="23"/>
                      <a:pt x="45" y="23"/>
                      <a:pt x="45" y="23"/>
                    </a:cubicBezTo>
                    <a:cubicBezTo>
                      <a:pt x="46" y="23"/>
                      <a:pt x="46" y="24"/>
                      <a:pt x="46" y="24"/>
                    </a:cubicBezTo>
                    <a:cubicBezTo>
                      <a:pt x="47" y="24"/>
                      <a:pt x="47" y="24"/>
                      <a:pt x="47" y="24"/>
                    </a:cubicBezTo>
                    <a:cubicBezTo>
                      <a:pt x="47" y="24"/>
                      <a:pt x="46" y="25"/>
                      <a:pt x="46" y="25"/>
                    </a:cubicBezTo>
                    <a:cubicBezTo>
                      <a:pt x="45" y="26"/>
                      <a:pt x="44" y="26"/>
                      <a:pt x="44" y="27"/>
                    </a:cubicBezTo>
                    <a:cubicBezTo>
                      <a:pt x="43" y="27"/>
                      <a:pt x="43" y="27"/>
                      <a:pt x="43" y="27"/>
                    </a:cubicBezTo>
                    <a:cubicBezTo>
                      <a:pt x="42" y="27"/>
                      <a:pt x="42" y="27"/>
                      <a:pt x="42" y="27"/>
                    </a:cubicBezTo>
                    <a:cubicBezTo>
                      <a:pt x="42" y="27"/>
                      <a:pt x="42" y="28"/>
                      <a:pt x="41" y="28"/>
                    </a:cubicBezTo>
                    <a:cubicBezTo>
                      <a:pt x="41" y="28"/>
                      <a:pt x="41" y="28"/>
                      <a:pt x="41" y="27"/>
                    </a:cubicBezTo>
                    <a:cubicBezTo>
                      <a:pt x="41" y="27"/>
                      <a:pt x="41" y="28"/>
                      <a:pt x="40" y="28"/>
                    </a:cubicBezTo>
                    <a:cubicBezTo>
                      <a:pt x="41" y="30"/>
                      <a:pt x="39" y="30"/>
                      <a:pt x="40" y="32"/>
                    </a:cubicBezTo>
                    <a:cubicBezTo>
                      <a:pt x="39" y="32"/>
                      <a:pt x="39" y="32"/>
                      <a:pt x="39" y="33"/>
                    </a:cubicBezTo>
                    <a:cubicBezTo>
                      <a:pt x="39" y="33"/>
                      <a:pt x="39" y="33"/>
                      <a:pt x="39" y="33"/>
                    </a:cubicBezTo>
                    <a:cubicBezTo>
                      <a:pt x="38" y="33"/>
                      <a:pt x="39" y="32"/>
                      <a:pt x="38" y="32"/>
                    </a:cubicBezTo>
                    <a:cubicBezTo>
                      <a:pt x="38" y="32"/>
                      <a:pt x="37" y="32"/>
                      <a:pt x="37" y="32"/>
                    </a:cubicBezTo>
                    <a:cubicBezTo>
                      <a:pt x="36" y="30"/>
                      <a:pt x="37" y="28"/>
                      <a:pt x="36" y="27"/>
                    </a:cubicBezTo>
                    <a:cubicBezTo>
                      <a:pt x="35" y="26"/>
                      <a:pt x="36" y="26"/>
                      <a:pt x="36" y="26"/>
                    </a:cubicBezTo>
                    <a:cubicBezTo>
                      <a:pt x="36" y="25"/>
                      <a:pt x="37" y="25"/>
                      <a:pt x="37" y="25"/>
                    </a:cubicBezTo>
                    <a:cubicBezTo>
                      <a:pt x="37" y="24"/>
                      <a:pt x="36" y="24"/>
                      <a:pt x="36" y="23"/>
                    </a:cubicBezTo>
                    <a:cubicBezTo>
                      <a:pt x="36" y="23"/>
                      <a:pt x="36" y="23"/>
                      <a:pt x="36" y="23"/>
                    </a:cubicBezTo>
                    <a:cubicBezTo>
                      <a:pt x="36" y="23"/>
                      <a:pt x="37" y="23"/>
                      <a:pt x="37" y="23"/>
                    </a:cubicBezTo>
                    <a:cubicBezTo>
                      <a:pt x="36" y="22"/>
                      <a:pt x="36" y="22"/>
                      <a:pt x="36" y="22"/>
                    </a:cubicBezTo>
                    <a:cubicBezTo>
                      <a:pt x="36" y="22"/>
                      <a:pt x="36" y="23"/>
                      <a:pt x="36" y="23"/>
                    </a:cubicBezTo>
                    <a:cubicBezTo>
                      <a:pt x="36" y="23"/>
                      <a:pt x="35" y="23"/>
                      <a:pt x="35" y="23"/>
                    </a:cubicBezTo>
                    <a:cubicBezTo>
                      <a:pt x="35" y="22"/>
                      <a:pt x="35" y="22"/>
                      <a:pt x="36" y="21"/>
                    </a:cubicBezTo>
                    <a:cubicBezTo>
                      <a:pt x="35" y="21"/>
                      <a:pt x="35" y="20"/>
                      <a:pt x="35" y="19"/>
                    </a:cubicBezTo>
                    <a:cubicBezTo>
                      <a:pt x="35" y="19"/>
                      <a:pt x="35" y="19"/>
                      <a:pt x="35" y="19"/>
                    </a:cubicBezTo>
                    <a:cubicBezTo>
                      <a:pt x="34" y="19"/>
                      <a:pt x="33" y="19"/>
                      <a:pt x="33" y="19"/>
                    </a:cubicBezTo>
                    <a:cubicBezTo>
                      <a:pt x="33" y="19"/>
                      <a:pt x="33" y="19"/>
                      <a:pt x="33" y="19"/>
                    </a:cubicBezTo>
                    <a:cubicBezTo>
                      <a:pt x="32" y="19"/>
                      <a:pt x="33" y="19"/>
                      <a:pt x="32" y="19"/>
                    </a:cubicBezTo>
                    <a:cubicBezTo>
                      <a:pt x="32" y="19"/>
                      <a:pt x="32" y="19"/>
                      <a:pt x="32" y="19"/>
                    </a:cubicBezTo>
                    <a:cubicBezTo>
                      <a:pt x="31" y="19"/>
                      <a:pt x="31" y="19"/>
                      <a:pt x="31" y="18"/>
                    </a:cubicBezTo>
                    <a:cubicBezTo>
                      <a:pt x="31" y="18"/>
                      <a:pt x="31" y="18"/>
                      <a:pt x="32" y="18"/>
                    </a:cubicBezTo>
                    <a:cubicBezTo>
                      <a:pt x="32" y="18"/>
                      <a:pt x="32" y="18"/>
                      <a:pt x="33" y="18"/>
                    </a:cubicBezTo>
                    <a:cubicBezTo>
                      <a:pt x="33" y="18"/>
                      <a:pt x="33" y="18"/>
                      <a:pt x="33" y="18"/>
                    </a:cubicBezTo>
                    <a:cubicBezTo>
                      <a:pt x="33" y="17"/>
                      <a:pt x="33" y="17"/>
                      <a:pt x="33" y="17"/>
                    </a:cubicBezTo>
                    <a:cubicBezTo>
                      <a:pt x="32" y="17"/>
                      <a:pt x="32" y="17"/>
                      <a:pt x="32" y="17"/>
                    </a:cubicBezTo>
                    <a:cubicBezTo>
                      <a:pt x="32" y="17"/>
                      <a:pt x="31" y="17"/>
                      <a:pt x="31" y="17"/>
                    </a:cubicBezTo>
                    <a:cubicBezTo>
                      <a:pt x="31" y="17"/>
                      <a:pt x="31" y="17"/>
                      <a:pt x="31" y="17"/>
                    </a:cubicBezTo>
                    <a:cubicBezTo>
                      <a:pt x="30" y="17"/>
                      <a:pt x="30" y="17"/>
                      <a:pt x="30" y="17"/>
                    </a:cubicBezTo>
                    <a:cubicBezTo>
                      <a:pt x="30" y="17"/>
                      <a:pt x="30" y="17"/>
                      <a:pt x="30" y="17"/>
                    </a:cubicBezTo>
                    <a:cubicBezTo>
                      <a:pt x="30" y="16"/>
                      <a:pt x="30" y="16"/>
                      <a:pt x="31" y="16"/>
                    </a:cubicBezTo>
                    <a:cubicBezTo>
                      <a:pt x="31" y="16"/>
                      <a:pt x="31" y="16"/>
                      <a:pt x="31" y="16"/>
                    </a:cubicBezTo>
                    <a:cubicBezTo>
                      <a:pt x="32" y="16"/>
                      <a:pt x="33" y="16"/>
                      <a:pt x="33" y="15"/>
                    </a:cubicBezTo>
                    <a:cubicBezTo>
                      <a:pt x="33" y="15"/>
                      <a:pt x="32" y="15"/>
                      <a:pt x="32" y="14"/>
                    </a:cubicBezTo>
                    <a:cubicBezTo>
                      <a:pt x="34" y="14"/>
                      <a:pt x="35" y="13"/>
                      <a:pt x="37" y="13"/>
                    </a:cubicBezTo>
                    <a:cubicBezTo>
                      <a:pt x="37" y="13"/>
                      <a:pt x="38" y="13"/>
                      <a:pt x="38" y="13"/>
                    </a:cubicBezTo>
                    <a:close/>
                    <a:moveTo>
                      <a:pt x="24" y="19"/>
                    </a:moveTo>
                    <a:cubicBezTo>
                      <a:pt x="24" y="19"/>
                      <a:pt x="24" y="19"/>
                      <a:pt x="25" y="19"/>
                    </a:cubicBezTo>
                    <a:cubicBezTo>
                      <a:pt x="25" y="19"/>
                      <a:pt x="25" y="19"/>
                      <a:pt x="25" y="19"/>
                    </a:cubicBezTo>
                    <a:cubicBezTo>
                      <a:pt x="25" y="19"/>
                      <a:pt x="25" y="18"/>
                      <a:pt x="24" y="18"/>
                    </a:cubicBezTo>
                    <a:cubicBezTo>
                      <a:pt x="27" y="16"/>
                      <a:pt x="31" y="14"/>
                      <a:pt x="34" y="12"/>
                    </a:cubicBezTo>
                    <a:cubicBezTo>
                      <a:pt x="34" y="12"/>
                      <a:pt x="35" y="12"/>
                      <a:pt x="35" y="12"/>
                    </a:cubicBezTo>
                    <a:cubicBezTo>
                      <a:pt x="34" y="13"/>
                      <a:pt x="33" y="13"/>
                      <a:pt x="33" y="13"/>
                    </a:cubicBezTo>
                    <a:cubicBezTo>
                      <a:pt x="32" y="13"/>
                      <a:pt x="33" y="14"/>
                      <a:pt x="33" y="14"/>
                    </a:cubicBezTo>
                    <a:cubicBezTo>
                      <a:pt x="33" y="14"/>
                      <a:pt x="33" y="14"/>
                      <a:pt x="33" y="14"/>
                    </a:cubicBezTo>
                    <a:cubicBezTo>
                      <a:pt x="32" y="14"/>
                      <a:pt x="32" y="15"/>
                      <a:pt x="31" y="15"/>
                    </a:cubicBezTo>
                    <a:cubicBezTo>
                      <a:pt x="31" y="15"/>
                      <a:pt x="31" y="15"/>
                      <a:pt x="31" y="15"/>
                    </a:cubicBezTo>
                    <a:cubicBezTo>
                      <a:pt x="30" y="15"/>
                      <a:pt x="30" y="16"/>
                      <a:pt x="29" y="16"/>
                    </a:cubicBezTo>
                    <a:cubicBezTo>
                      <a:pt x="29" y="17"/>
                      <a:pt x="28" y="17"/>
                      <a:pt x="28" y="18"/>
                    </a:cubicBezTo>
                    <a:cubicBezTo>
                      <a:pt x="28" y="18"/>
                      <a:pt x="27" y="18"/>
                      <a:pt x="27" y="18"/>
                    </a:cubicBezTo>
                    <a:cubicBezTo>
                      <a:pt x="27" y="19"/>
                      <a:pt x="27" y="19"/>
                      <a:pt x="27" y="19"/>
                    </a:cubicBezTo>
                    <a:cubicBezTo>
                      <a:pt x="27" y="19"/>
                      <a:pt x="27" y="19"/>
                      <a:pt x="28" y="19"/>
                    </a:cubicBezTo>
                    <a:cubicBezTo>
                      <a:pt x="28" y="19"/>
                      <a:pt x="28" y="19"/>
                      <a:pt x="28" y="19"/>
                    </a:cubicBezTo>
                    <a:cubicBezTo>
                      <a:pt x="28" y="19"/>
                      <a:pt x="28" y="19"/>
                      <a:pt x="27" y="19"/>
                    </a:cubicBezTo>
                    <a:cubicBezTo>
                      <a:pt x="27" y="19"/>
                      <a:pt x="27" y="19"/>
                      <a:pt x="27" y="19"/>
                    </a:cubicBezTo>
                    <a:cubicBezTo>
                      <a:pt x="27" y="20"/>
                      <a:pt x="26" y="20"/>
                      <a:pt x="26" y="20"/>
                    </a:cubicBezTo>
                    <a:cubicBezTo>
                      <a:pt x="25" y="20"/>
                      <a:pt x="24" y="20"/>
                      <a:pt x="24" y="20"/>
                    </a:cubicBezTo>
                    <a:cubicBezTo>
                      <a:pt x="24" y="20"/>
                      <a:pt x="23" y="20"/>
                      <a:pt x="23" y="20"/>
                    </a:cubicBezTo>
                    <a:cubicBezTo>
                      <a:pt x="23" y="20"/>
                      <a:pt x="23" y="20"/>
                      <a:pt x="23" y="20"/>
                    </a:cubicBezTo>
                    <a:cubicBezTo>
                      <a:pt x="23" y="19"/>
                      <a:pt x="23" y="19"/>
                      <a:pt x="24" y="19"/>
                    </a:cubicBezTo>
                    <a:close/>
                    <a:moveTo>
                      <a:pt x="33" y="93"/>
                    </a:moveTo>
                    <a:cubicBezTo>
                      <a:pt x="32" y="93"/>
                      <a:pt x="32" y="94"/>
                      <a:pt x="31" y="94"/>
                    </a:cubicBezTo>
                    <a:cubicBezTo>
                      <a:pt x="31" y="94"/>
                      <a:pt x="31" y="94"/>
                      <a:pt x="31" y="94"/>
                    </a:cubicBezTo>
                    <a:cubicBezTo>
                      <a:pt x="30" y="94"/>
                      <a:pt x="30" y="95"/>
                      <a:pt x="30" y="95"/>
                    </a:cubicBezTo>
                    <a:cubicBezTo>
                      <a:pt x="29" y="95"/>
                      <a:pt x="29" y="95"/>
                      <a:pt x="29" y="95"/>
                    </a:cubicBezTo>
                    <a:cubicBezTo>
                      <a:pt x="30" y="95"/>
                      <a:pt x="30" y="97"/>
                      <a:pt x="29" y="98"/>
                    </a:cubicBezTo>
                    <a:cubicBezTo>
                      <a:pt x="29" y="99"/>
                      <a:pt x="30" y="99"/>
                      <a:pt x="30" y="99"/>
                    </a:cubicBezTo>
                    <a:cubicBezTo>
                      <a:pt x="30" y="100"/>
                      <a:pt x="29" y="100"/>
                      <a:pt x="29" y="100"/>
                    </a:cubicBezTo>
                    <a:cubicBezTo>
                      <a:pt x="29" y="101"/>
                      <a:pt x="28" y="101"/>
                      <a:pt x="28" y="102"/>
                    </a:cubicBezTo>
                    <a:cubicBezTo>
                      <a:pt x="28" y="103"/>
                      <a:pt x="29" y="102"/>
                      <a:pt x="29" y="103"/>
                    </a:cubicBezTo>
                    <a:cubicBezTo>
                      <a:pt x="29" y="104"/>
                      <a:pt x="30" y="104"/>
                      <a:pt x="30" y="104"/>
                    </a:cubicBezTo>
                    <a:cubicBezTo>
                      <a:pt x="30" y="104"/>
                      <a:pt x="30" y="104"/>
                      <a:pt x="29" y="104"/>
                    </a:cubicBezTo>
                    <a:cubicBezTo>
                      <a:pt x="29" y="104"/>
                      <a:pt x="29" y="104"/>
                      <a:pt x="28" y="104"/>
                    </a:cubicBezTo>
                    <a:cubicBezTo>
                      <a:pt x="28" y="104"/>
                      <a:pt x="28" y="104"/>
                      <a:pt x="28" y="104"/>
                    </a:cubicBezTo>
                    <a:cubicBezTo>
                      <a:pt x="28" y="104"/>
                      <a:pt x="27" y="104"/>
                      <a:pt x="27" y="104"/>
                    </a:cubicBezTo>
                    <a:cubicBezTo>
                      <a:pt x="27" y="104"/>
                      <a:pt x="27" y="104"/>
                      <a:pt x="27" y="104"/>
                    </a:cubicBezTo>
                    <a:cubicBezTo>
                      <a:pt x="27" y="103"/>
                      <a:pt x="27" y="103"/>
                      <a:pt x="27" y="103"/>
                    </a:cubicBezTo>
                    <a:cubicBezTo>
                      <a:pt x="26" y="102"/>
                      <a:pt x="26" y="101"/>
                      <a:pt x="26" y="101"/>
                    </a:cubicBezTo>
                    <a:cubicBezTo>
                      <a:pt x="26" y="100"/>
                      <a:pt x="25" y="99"/>
                      <a:pt x="25" y="97"/>
                    </a:cubicBezTo>
                    <a:cubicBezTo>
                      <a:pt x="26" y="97"/>
                      <a:pt x="25" y="96"/>
                      <a:pt x="25" y="96"/>
                    </a:cubicBezTo>
                    <a:cubicBezTo>
                      <a:pt x="26" y="95"/>
                      <a:pt x="25" y="95"/>
                      <a:pt x="25" y="95"/>
                    </a:cubicBezTo>
                    <a:cubicBezTo>
                      <a:pt x="25" y="94"/>
                      <a:pt x="26" y="94"/>
                      <a:pt x="26" y="93"/>
                    </a:cubicBezTo>
                    <a:cubicBezTo>
                      <a:pt x="26" y="93"/>
                      <a:pt x="26" y="93"/>
                      <a:pt x="26" y="93"/>
                    </a:cubicBezTo>
                    <a:cubicBezTo>
                      <a:pt x="26" y="93"/>
                      <a:pt x="26" y="93"/>
                      <a:pt x="25" y="93"/>
                    </a:cubicBezTo>
                    <a:cubicBezTo>
                      <a:pt x="25" y="93"/>
                      <a:pt x="25" y="93"/>
                      <a:pt x="25" y="93"/>
                    </a:cubicBezTo>
                    <a:cubicBezTo>
                      <a:pt x="26" y="92"/>
                      <a:pt x="25" y="89"/>
                      <a:pt x="26" y="89"/>
                    </a:cubicBezTo>
                    <a:cubicBezTo>
                      <a:pt x="26" y="87"/>
                      <a:pt x="26" y="86"/>
                      <a:pt x="26" y="85"/>
                    </a:cubicBezTo>
                    <a:cubicBezTo>
                      <a:pt x="26" y="85"/>
                      <a:pt x="26" y="84"/>
                      <a:pt x="26" y="84"/>
                    </a:cubicBezTo>
                    <a:cubicBezTo>
                      <a:pt x="26" y="84"/>
                      <a:pt x="26" y="84"/>
                      <a:pt x="26" y="83"/>
                    </a:cubicBezTo>
                    <a:cubicBezTo>
                      <a:pt x="26" y="82"/>
                      <a:pt x="25" y="81"/>
                      <a:pt x="25" y="80"/>
                    </a:cubicBezTo>
                    <a:cubicBezTo>
                      <a:pt x="24" y="80"/>
                      <a:pt x="24" y="79"/>
                      <a:pt x="23" y="78"/>
                    </a:cubicBezTo>
                    <a:cubicBezTo>
                      <a:pt x="23" y="78"/>
                      <a:pt x="23" y="78"/>
                      <a:pt x="23" y="77"/>
                    </a:cubicBezTo>
                    <a:cubicBezTo>
                      <a:pt x="22" y="77"/>
                      <a:pt x="22" y="76"/>
                      <a:pt x="22" y="75"/>
                    </a:cubicBezTo>
                    <a:cubicBezTo>
                      <a:pt x="22" y="74"/>
                      <a:pt x="22" y="74"/>
                      <a:pt x="23" y="74"/>
                    </a:cubicBezTo>
                    <a:cubicBezTo>
                      <a:pt x="22" y="74"/>
                      <a:pt x="22" y="74"/>
                      <a:pt x="21" y="73"/>
                    </a:cubicBezTo>
                    <a:cubicBezTo>
                      <a:pt x="22" y="73"/>
                      <a:pt x="21" y="72"/>
                      <a:pt x="21" y="70"/>
                    </a:cubicBezTo>
                    <a:cubicBezTo>
                      <a:pt x="21" y="69"/>
                      <a:pt x="22" y="69"/>
                      <a:pt x="22" y="68"/>
                    </a:cubicBezTo>
                    <a:cubicBezTo>
                      <a:pt x="22" y="68"/>
                      <a:pt x="22" y="68"/>
                      <a:pt x="22" y="67"/>
                    </a:cubicBezTo>
                    <a:cubicBezTo>
                      <a:pt x="22" y="67"/>
                      <a:pt x="22" y="66"/>
                      <a:pt x="22" y="65"/>
                    </a:cubicBezTo>
                    <a:cubicBezTo>
                      <a:pt x="21" y="65"/>
                      <a:pt x="21" y="66"/>
                      <a:pt x="21" y="66"/>
                    </a:cubicBezTo>
                    <a:cubicBezTo>
                      <a:pt x="20" y="66"/>
                      <a:pt x="20" y="65"/>
                      <a:pt x="19" y="65"/>
                    </a:cubicBezTo>
                    <a:cubicBezTo>
                      <a:pt x="19" y="65"/>
                      <a:pt x="19" y="64"/>
                      <a:pt x="19" y="64"/>
                    </a:cubicBezTo>
                    <a:cubicBezTo>
                      <a:pt x="19" y="64"/>
                      <a:pt x="18" y="64"/>
                      <a:pt x="18" y="63"/>
                    </a:cubicBezTo>
                    <a:cubicBezTo>
                      <a:pt x="18" y="63"/>
                      <a:pt x="18" y="63"/>
                      <a:pt x="18" y="63"/>
                    </a:cubicBezTo>
                    <a:cubicBezTo>
                      <a:pt x="18" y="63"/>
                      <a:pt x="17" y="63"/>
                      <a:pt x="17" y="63"/>
                    </a:cubicBezTo>
                    <a:cubicBezTo>
                      <a:pt x="17" y="63"/>
                      <a:pt x="17" y="63"/>
                      <a:pt x="17" y="63"/>
                    </a:cubicBezTo>
                    <a:cubicBezTo>
                      <a:pt x="16" y="62"/>
                      <a:pt x="16" y="62"/>
                      <a:pt x="16" y="61"/>
                    </a:cubicBezTo>
                    <a:cubicBezTo>
                      <a:pt x="16" y="61"/>
                      <a:pt x="15" y="61"/>
                      <a:pt x="15" y="61"/>
                    </a:cubicBezTo>
                    <a:cubicBezTo>
                      <a:pt x="14" y="61"/>
                      <a:pt x="13" y="61"/>
                      <a:pt x="12" y="60"/>
                    </a:cubicBezTo>
                    <a:cubicBezTo>
                      <a:pt x="11" y="59"/>
                      <a:pt x="11" y="59"/>
                      <a:pt x="11" y="57"/>
                    </a:cubicBezTo>
                    <a:cubicBezTo>
                      <a:pt x="11" y="56"/>
                      <a:pt x="10" y="56"/>
                      <a:pt x="10" y="55"/>
                    </a:cubicBezTo>
                    <a:cubicBezTo>
                      <a:pt x="10" y="55"/>
                      <a:pt x="10" y="55"/>
                      <a:pt x="9" y="55"/>
                    </a:cubicBezTo>
                    <a:cubicBezTo>
                      <a:pt x="9" y="55"/>
                      <a:pt x="9" y="55"/>
                      <a:pt x="9" y="55"/>
                    </a:cubicBezTo>
                    <a:cubicBezTo>
                      <a:pt x="9" y="56"/>
                      <a:pt x="10" y="56"/>
                      <a:pt x="10" y="57"/>
                    </a:cubicBezTo>
                    <a:cubicBezTo>
                      <a:pt x="10" y="57"/>
                      <a:pt x="10" y="57"/>
                      <a:pt x="9" y="57"/>
                    </a:cubicBezTo>
                    <a:cubicBezTo>
                      <a:pt x="9" y="57"/>
                      <a:pt x="9" y="56"/>
                      <a:pt x="9" y="56"/>
                    </a:cubicBezTo>
                    <a:cubicBezTo>
                      <a:pt x="9" y="56"/>
                      <a:pt x="9" y="56"/>
                      <a:pt x="9" y="56"/>
                    </a:cubicBezTo>
                    <a:cubicBezTo>
                      <a:pt x="8" y="56"/>
                      <a:pt x="8" y="55"/>
                      <a:pt x="7" y="54"/>
                    </a:cubicBezTo>
                    <a:cubicBezTo>
                      <a:pt x="7" y="54"/>
                      <a:pt x="7" y="54"/>
                      <a:pt x="7" y="54"/>
                    </a:cubicBezTo>
                    <a:cubicBezTo>
                      <a:pt x="7" y="53"/>
                      <a:pt x="7" y="52"/>
                      <a:pt x="6" y="51"/>
                    </a:cubicBezTo>
                    <a:cubicBezTo>
                      <a:pt x="6" y="51"/>
                      <a:pt x="6" y="50"/>
                      <a:pt x="6" y="50"/>
                    </a:cubicBezTo>
                    <a:cubicBezTo>
                      <a:pt x="8" y="41"/>
                      <a:pt x="12" y="32"/>
                      <a:pt x="18" y="25"/>
                    </a:cubicBezTo>
                    <a:cubicBezTo>
                      <a:pt x="18" y="25"/>
                      <a:pt x="18" y="25"/>
                      <a:pt x="18" y="26"/>
                    </a:cubicBezTo>
                    <a:cubicBezTo>
                      <a:pt x="19" y="26"/>
                      <a:pt x="19" y="25"/>
                      <a:pt x="20" y="25"/>
                    </a:cubicBezTo>
                    <a:cubicBezTo>
                      <a:pt x="20" y="25"/>
                      <a:pt x="20" y="25"/>
                      <a:pt x="20" y="25"/>
                    </a:cubicBezTo>
                    <a:cubicBezTo>
                      <a:pt x="20" y="25"/>
                      <a:pt x="20" y="26"/>
                      <a:pt x="20" y="26"/>
                    </a:cubicBezTo>
                    <a:cubicBezTo>
                      <a:pt x="21" y="25"/>
                      <a:pt x="21" y="24"/>
                      <a:pt x="20" y="23"/>
                    </a:cubicBezTo>
                    <a:cubicBezTo>
                      <a:pt x="20" y="23"/>
                      <a:pt x="20" y="23"/>
                      <a:pt x="20" y="22"/>
                    </a:cubicBezTo>
                    <a:cubicBezTo>
                      <a:pt x="21" y="22"/>
                      <a:pt x="21" y="22"/>
                      <a:pt x="21" y="22"/>
                    </a:cubicBezTo>
                    <a:cubicBezTo>
                      <a:pt x="21" y="22"/>
                      <a:pt x="21" y="23"/>
                      <a:pt x="22" y="23"/>
                    </a:cubicBezTo>
                    <a:cubicBezTo>
                      <a:pt x="22" y="23"/>
                      <a:pt x="22" y="23"/>
                      <a:pt x="22" y="23"/>
                    </a:cubicBezTo>
                    <a:cubicBezTo>
                      <a:pt x="22" y="24"/>
                      <a:pt x="23" y="24"/>
                      <a:pt x="23" y="25"/>
                    </a:cubicBezTo>
                    <a:cubicBezTo>
                      <a:pt x="24" y="26"/>
                      <a:pt x="23" y="25"/>
                      <a:pt x="23" y="26"/>
                    </a:cubicBezTo>
                    <a:cubicBezTo>
                      <a:pt x="23" y="26"/>
                      <a:pt x="24" y="25"/>
                      <a:pt x="24" y="24"/>
                    </a:cubicBezTo>
                    <a:cubicBezTo>
                      <a:pt x="24" y="24"/>
                      <a:pt x="24" y="24"/>
                      <a:pt x="24" y="24"/>
                    </a:cubicBezTo>
                    <a:cubicBezTo>
                      <a:pt x="24" y="24"/>
                      <a:pt x="23" y="24"/>
                      <a:pt x="23" y="24"/>
                    </a:cubicBezTo>
                    <a:cubicBezTo>
                      <a:pt x="23" y="24"/>
                      <a:pt x="23" y="24"/>
                      <a:pt x="23" y="24"/>
                    </a:cubicBezTo>
                    <a:cubicBezTo>
                      <a:pt x="22" y="23"/>
                      <a:pt x="23" y="21"/>
                      <a:pt x="24" y="20"/>
                    </a:cubicBezTo>
                    <a:cubicBezTo>
                      <a:pt x="25" y="20"/>
                      <a:pt x="25" y="21"/>
                      <a:pt x="25" y="22"/>
                    </a:cubicBezTo>
                    <a:cubicBezTo>
                      <a:pt x="25" y="21"/>
                      <a:pt x="25" y="21"/>
                      <a:pt x="26" y="21"/>
                    </a:cubicBezTo>
                    <a:cubicBezTo>
                      <a:pt x="26" y="21"/>
                      <a:pt x="26" y="21"/>
                      <a:pt x="26" y="22"/>
                    </a:cubicBezTo>
                    <a:cubicBezTo>
                      <a:pt x="27" y="22"/>
                      <a:pt x="27" y="21"/>
                      <a:pt x="28" y="21"/>
                    </a:cubicBezTo>
                    <a:cubicBezTo>
                      <a:pt x="28" y="21"/>
                      <a:pt x="28" y="21"/>
                      <a:pt x="28" y="22"/>
                    </a:cubicBezTo>
                    <a:cubicBezTo>
                      <a:pt x="28" y="22"/>
                      <a:pt x="29" y="22"/>
                      <a:pt x="29" y="23"/>
                    </a:cubicBezTo>
                    <a:cubicBezTo>
                      <a:pt x="29" y="23"/>
                      <a:pt x="30" y="23"/>
                      <a:pt x="30" y="23"/>
                    </a:cubicBezTo>
                    <a:cubicBezTo>
                      <a:pt x="30" y="23"/>
                      <a:pt x="31" y="24"/>
                      <a:pt x="31" y="24"/>
                    </a:cubicBezTo>
                    <a:cubicBezTo>
                      <a:pt x="31" y="24"/>
                      <a:pt x="31" y="24"/>
                      <a:pt x="31" y="25"/>
                    </a:cubicBezTo>
                    <a:cubicBezTo>
                      <a:pt x="31" y="25"/>
                      <a:pt x="32" y="25"/>
                      <a:pt x="32" y="26"/>
                    </a:cubicBezTo>
                    <a:cubicBezTo>
                      <a:pt x="32" y="26"/>
                      <a:pt x="32" y="26"/>
                      <a:pt x="33" y="26"/>
                    </a:cubicBezTo>
                    <a:cubicBezTo>
                      <a:pt x="33" y="26"/>
                      <a:pt x="33" y="26"/>
                      <a:pt x="33" y="26"/>
                    </a:cubicBezTo>
                    <a:cubicBezTo>
                      <a:pt x="33" y="27"/>
                      <a:pt x="32" y="27"/>
                      <a:pt x="33" y="27"/>
                    </a:cubicBezTo>
                    <a:cubicBezTo>
                      <a:pt x="32" y="27"/>
                      <a:pt x="32" y="27"/>
                      <a:pt x="32" y="27"/>
                    </a:cubicBezTo>
                    <a:cubicBezTo>
                      <a:pt x="32" y="27"/>
                      <a:pt x="32" y="28"/>
                      <a:pt x="32" y="28"/>
                    </a:cubicBezTo>
                    <a:cubicBezTo>
                      <a:pt x="31" y="28"/>
                      <a:pt x="31" y="28"/>
                      <a:pt x="31" y="27"/>
                    </a:cubicBezTo>
                    <a:cubicBezTo>
                      <a:pt x="31" y="28"/>
                      <a:pt x="31" y="28"/>
                      <a:pt x="31" y="29"/>
                    </a:cubicBezTo>
                    <a:cubicBezTo>
                      <a:pt x="31" y="30"/>
                      <a:pt x="31" y="30"/>
                      <a:pt x="31" y="31"/>
                    </a:cubicBezTo>
                    <a:cubicBezTo>
                      <a:pt x="29" y="31"/>
                      <a:pt x="29" y="30"/>
                      <a:pt x="28" y="29"/>
                    </a:cubicBezTo>
                    <a:cubicBezTo>
                      <a:pt x="28" y="29"/>
                      <a:pt x="27" y="29"/>
                      <a:pt x="27" y="29"/>
                    </a:cubicBezTo>
                    <a:cubicBezTo>
                      <a:pt x="27" y="29"/>
                      <a:pt x="26" y="29"/>
                      <a:pt x="26" y="29"/>
                    </a:cubicBezTo>
                    <a:cubicBezTo>
                      <a:pt x="26" y="27"/>
                      <a:pt x="28" y="28"/>
                      <a:pt x="28" y="26"/>
                    </a:cubicBezTo>
                    <a:cubicBezTo>
                      <a:pt x="28" y="25"/>
                      <a:pt x="27" y="26"/>
                      <a:pt x="28" y="24"/>
                    </a:cubicBezTo>
                    <a:cubicBezTo>
                      <a:pt x="28" y="25"/>
                      <a:pt x="28" y="25"/>
                      <a:pt x="27" y="25"/>
                    </a:cubicBezTo>
                    <a:cubicBezTo>
                      <a:pt x="27" y="25"/>
                      <a:pt x="27" y="24"/>
                      <a:pt x="27" y="24"/>
                    </a:cubicBezTo>
                    <a:cubicBezTo>
                      <a:pt x="26" y="24"/>
                      <a:pt x="26" y="24"/>
                      <a:pt x="26" y="24"/>
                    </a:cubicBezTo>
                    <a:cubicBezTo>
                      <a:pt x="26" y="24"/>
                      <a:pt x="26" y="24"/>
                      <a:pt x="25" y="24"/>
                    </a:cubicBezTo>
                    <a:cubicBezTo>
                      <a:pt x="25" y="24"/>
                      <a:pt x="25" y="24"/>
                      <a:pt x="25" y="24"/>
                    </a:cubicBezTo>
                    <a:cubicBezTo>
                      <a:pt x="25" y="24"/>
                      <a:pt x="25" y="24"/>
                      <a:pt x="25" y="25"/>
                    </a:cubicBezTo>
                    <a:cubicBezTo>
                      <a:pt x="25" y="25"/>
                      <a:pt x="25" y="26"/>
                      <a:pt x="25" y="27"/>
                    </a:cubicBezTo>
                    <a:cubicBezTo>
                      <a:pt x="24" y="27"/>
                      <a:pt x="24" y="27"/>
                      <a:pt x="23" y="28"/>
                    </a:cubicBezTo>
                    <a:cubicBezTo>
                      <a:pt x="23" y="28"/>
                      <a:pt x="23" y="28"/>
                      <a:pt x="23" y="29"/>
                    </a:cubicBezTo>
                    <a:cubicBezTo>
                      <a:pt x="22" y="29"/>
                      <a:pt x="22" y="29"/>
                      <a:pt x="21" y="30"/>
                    </a:cubicBezTo>
                    <a:cubicBezTo>
                      <a:pt x="21" y="31"/>
                      <a:pt x="20" y="31"/>
                      <a:pt x="20" y="32"/>
                    </a:cubicBezTo>
                    <a:cubicBezTo>
                      <a:pt x="20" y="32"/>
                      <a:pt x="20" y="32"/>
                      <a:pt x="19" y="32"/>
                    </a:cubicBezTo>
                    <a:cubicBezTo>
                      <a:pt x="19" y="32"/>
                      <a:pt x="19" y="32"/>
                      <a:pt x="19" y="32"/>
                    </a:cubicBezTo>
                    <a:cubicBezTo>
                      <a:pt x="19" y="33"/>
                      <a:pt x="20" y="33"/>
                      <a:pt x="20" y="34"/>
                    </a:cubicBezTo>
                    <a:cubicBezTo>
                      <a:pt x="21" y="34"/>
                      <a:pt x="21" y="35"/>
                      <a:pt x="22" y="35"/>
                    </a:cubicBezTo>
                    <a:cubicBezTo>
                      <a:pt x="22" y="35"/>
                      <a:pt x="22" y="35"/>
                      <a:pt x="22" y="35"/>
                    </a:cubicBezTo>
                    <a:cubicBezTo>
                      <a:pt x="22" y="35"/>
                      <a:pt x="22" y="35"/>
                      <a:pt x="23" y="36"/>
                    </a:cubicBezTo>
                    <a:cubicBezTo>
                      <a:pt x="23" y="35"/>
                      <a:pt x="23" y="35"/>
                      <a:pt x="23" y="35"/>
                    </a:cubicBezTo>
                    <a:cubicBezTo>
                      <a:pt x="23" y="35"/>
                      <a:pt x="23" y="35"/>
                      <a:pt x="23" y="35"/>
                    </a:cubicBezTo>
                    <a:cubicBezTo>
                      <a:pt x="24" y="36"/>
                      <a:pt x="24" y="37"/>
                      <a:pt x="24" y="38"/>
                    </a:cubicBezTo>
                    <a:cubicBezTo>
                      <a:pt x="24" y="37"/>
                      <a:pt x="24" y="36"/>
                      <a:pt x="25" y="35"/>
                    </a:cubicBezTo>
                    <a:cubicBezTo>
                      <a:pt x="25" y="35"/>
                      <a:pt x="25" y="35"/>
                      <a:pt x="25" y="35"/>
                    </a:cubicBezTo>
                    <a:cubicBezTo>
                      <a:pt x="25" y="35"/>
                      <a:pt x="25" y="35"/>
                      <a:pt x="25" y="35"/>
                    </a:cubicBezTo>
                    <a:cubicBezTo>
                      <a:pt x="24" y="35"/>
                      <a:pt x="24" y="35"/>
                      <a:pt x="24" y="35"/>
                    </a:cubicBezTo>
                    <a:cubicBezTo>
                      <a:pt x="24" y="35"/>
                      <a:pt x="24" y="35"/>
                      <a:pt x="24" y="35"/>
                    </a:cubicBezTo>
                    <a:cubicBezTo>
                      <a:pt x="25" y="35"/>
                      <a:pt x="25" y="35"/>
                      <a:pt x="25" y="35"/>
                    </a:cubicBezTo>
                    <a:cubicBezTo>
                      <a:pt x="25" y="35"/>
                      <a:pt x="25" y="35"/>
                      <a:pt x="25" y="35"/>
                    </a:cubicBezTo>
                    <a:cubicBezTo>
                      <a:pt x="25" y="33"/>
                      <a:pt x="26" y="32"/>
                      <a:pt x="25" y="30"/>
                    </a:cubicBezTo>
                    <a:cubicBezTo>
                      <a:pt x="26" y="30"/>
                      <a:pt x="26" y="30"/>
                      <a:pt x="26" y="30"/>
                    </a:cubicBezTo>
                    <a:cubicBezTo>
                      <a:pt x="26" y="30"/>
                      <a:pt x="26" y="30"/>
                      <a:pt x="26" y="30"/>
                    </a:cubicBezTo>
                    <a:cubicBezTo>
                      <a:pt x="26" y="30"/>
                      <a:pt x="26" y="30"/>
                      <a:pt x="26" y="30"/>
                    </a:cubicBezTo>
                    <a:cubicBezTo>
                      <a:pt x="26" y="30"/>
                      <a:pt x="26" y="30"/>
                      <a:pt x="26" y="30"/>
                    </a:cubicBezTo>
                    <a:cubicBezTo>
                      <a:pt x="27" y="30"/>
                      <a:pt x="27" y="30"/>
                      <a:pt x="27" y="30"/>
                    </a:cubicBezTo>
                    <a:cubicBezTo>
                      <a:pt x="27" y="30"/>
                      <a:pt x="27" y="30"/>
                      <a:pt x="27" y="30"/>
                    </a:cubicBezTo>
                    <a:cubicBezTo>
                      <a:pt x="28" y="30"/>
                      <a:pt x="28" y="31"/>
                      <a:pt x="28" y="31"/>
                    </a:cubicBezTo>
                    <a:cubicBezTo>
                      <a:pt x="29" y="31"/>
                      <a:pt x="29" y="31"/>
                      <a:pt x="29" y="31"/>
                    </a:cubicBezTo>
                    <a:cubicBezTo>
                      <a:pt x="29" y="31"/>
                      <a:pt x="29" y="32"/>
                      <a:pt x="29" y="33"/>
                    </a:cubicBezTo>
                    <a:cubicBezTo>
                      <a:pt x="29" y="33"/>
                      <a:pt x="29" y="33"/>
                      <a:pt x="29" y="33"/>
                    </a:cubicBezTo>
                    <a:cubicBezTo>
                      <a:pt x="30" y="33"/>
                      <a:pt x="30" y="33"/>
                      <a:pt x="30" y="33"/>
                    </a:cubicBezTo>
                    <a:cubicBezTo>
                      <a:pt x="30" y="33"/>
                      <a:pt x="30" y="33"/>
                      <a:pt x="30" y="33"/>
                    </a:cubicBezTo>
                    <a:cubicBezTo>
                      <a:pt x="30" y="33"/>
                      <a:pt x="30" y="33"/>
                      <a:pt x="30" y="33"/>
                    </a:cubicBezTo>
                    <a:cubicBezTo>
                      <a:pt x="31" y="33"/>
                      <a:pt x="30" y="32"/>
                      <a:pt x="30" y="32"/>
                    </a:cubicBezTo>
                    <a:cubicBezTo>
                      <a:pt x="31" y="32"/>
                      <a:pt x="31" y="34"/>
                      <a:pt x="32" y="34"/>
                    </a:cubicBezTo>
                    <a:cubicBezTo>
                      <a:pt x="32" y="34"/>
                      <a:pt x="32" y="35"/>
                      <a:pt x="32" y="35"/>
                    </a:cubicBezTo>
                    <a:cubicBezTo>
                      <a:pt x="32" y="36"/>
                      <a:pt x="33" y="36"/>
                      <a:pt x="33" y="37"/>
                    </a:cubicBezTo>
                    <a:cubicBezTo>
                      <a:pt x="33" y="37"/>
                      <a:pt x="33" y="37"/>
                      <a:pt x="33" y="37"/>
                    </a:cubicBezTo>
                    <a:cubicBezTo>
                      <a:pt x="33" y="37"/>
                      <a:pt x="33" y="37"/>
                      <a:pt x="33" y="37"/>
                    </a:cubicBezTo>
                    <a:cubicBezTo>
                      <a:pt x="34" y="38"/>
                      <a:pt x="34" y="38"/>
                      <a:pt x="33" y="40"/>
                    </a:cubicBezTo>
                    <a:cubicBezTo>
                      <a:pt x="34" y="40"/>
                      <a:pt x="34" y="41"/>
                      <a:pt x="35" y="41"/>
                    </a:cubicBezTo>
                    <a:cubicBezTo>
                      <a:pt x="34" y="41"/>
                      <a:pt x="35" y="42"/>
                      <a:pt x="35" y="42"/>
                    </a:cubicBezTo>
                    <a:cubicBezTo>
                      <a:pt x="34" y="42"/>
                      <a:pt x="34" y="42"/>
                      <a:pt x="34" y="42"/>
                    </a:cubicBezTo>
                    <a:cubicBezTo>
                      <a:pt x="34" y="42"/>
                      <a:pt x="34" y="42"/>
                      <a:pt x="34" y="42"/>
                    </a:cubicBezTo>
                    <a:cubicBezTo>
                      <a:pt x="33" y="42"/>
                      <a:pt x="33" y="42"/>
                      <a:pt x="33" y="42"/>
                    </a:cubicBezTo>
                    <a:cubicBezTo>
                      <a:pt x="33" y="42"/>
                      <a:pt x="33" y="42"/>
                      <a:pt x="33" y="42"/>
                    </a:cubicBezTo>
                    <a:cubicBezTo>
                      <a:pt x="33" y="42"/>
                      <a:pt x="33" y="42"/>
                      <a:pt x="33" y="42"/>
                    </a:cubicBezTo>
                    <a:cubicBezTo>
                      <a:pt x="32" y="42"/>
                      <a:pt x="32" y="42"/>
                      <a:pt x="32" y="42"/>
                    </a:cubicBezTo>
                    <a:cubicBezTo>
                      <a:pt x="32" y="42"/>
                      <a:pt x="32" y="42"/>
                      <a:pt x="32" y="42"/>
                    </a:cubicBezTo>
                    <a:cubicBezTo>
                      <a:pt x="32" y="41"/>
                      <a:pt x="33" y="40"/>
                      <a:pt x="33" y="39"/>
                    </a:cubicBezTo>
                    <a:cubicBezTo>
                      <a:pt x="33" y="39"/>
                      <a:pt x="33" y="39"/>
                      <a:pt x="33" y="39"/>
                    </a:cubicBezTo>
                    <a:cubicBezTo>
                      <a:pt x="33" y="39"/>
                      <a:pt x="32" y="40"/>
                      <a:pt x="31" y="40"/>
                    </a:cubicBezTo>
                    <a:cubicBezTo>
                      <a:pt x="31" y="40"/>
                      <a:pt x="31" y="40"/>
                      <a:pt x="31" y="39"/>
                    </a:cubicBezTo>
                    <a:cubicBezTo>
                      <a:pt x="31" y="40"/>
                      <a:pt x="31" y="40"/>
                      <a:pt x="31" y="40"/>
                    </a:cubicBezTo>
                    <a:cubicBezTo>
                      <a:pt x="31" y="41"/>
                      <a:pt x="30" y="41"/>
                      <a:pt x="30" y="41"/>
                    </a:cubicBezTo>
                    <a:cubicBezTo>
                      <a:pt x="30" y="42"/>
                      <a:pt x="31" y="42"/>
                      <a:pt x="31" y="42"/>
                    </a:cubicBezTo>
                    <a:cubicBezTo>
                      <a:pt x="31" y="43"/>
                      <a:pt x="30" y="43"/>
                      <a:pt x="29" y="44"/>
                    </a:cubicBezTo>
                    <a:cubicBezTo>
                      <a:pt x="29" y="43"/>
                      <a:pt x="30" y="43"/>
                      <a:pt x="29" y="43"/>
                    </a:cubicBezTo>
                    <a:cubicBezTo>
                      <a:pt x="29" y="43"/>
                      <a:pt x="28" y="43"/>
                      <a:pt x="27" y="44"/>
                    </a:cubicBezTo>
                    <a:cubicBezTo>
                      <a:pt x="27" y="45"/>
                      <a:pt x="27" y="45"/>
                      <a:pt x="27" y="45"/>
                    </a:cubicBezTo>
                    <a:cubicBezTo>
                      <a:pt x="27" y="46"/>
                      <a:pt x="26" y="46"/>
                      <a:pt x="25" y="46"/>
                    </a:cubicBezTo>
                    <a:cubicBezTo>
                      <a:pt x="26" y="48"/>
                      <a:pt x="25" y="47"/>
                      <a:pt x="25" y="49"/>
                    </a:cubicBezTo>
                    <a:cubicBezTo>
                      <a:pt x="25" y="49"/>
                      <a:pt x="25" y="49"/>
                      <a:pt x="24" y="49"/>
                    </a:cubicBezTo>
                    <a:cubicBezTo>
                      <a:pt x="24" y="49"/>
                      <a:pt x="24" y="49"/>
                      <a:pt x="24" y="49"/>
                    </a:cubicBezTo>
                    <a:cubicBezTo>
                      <a:pt x="24" y="49"/>
                      <a:pt x="24" y="49"/>
                      <a:pt x="24" y="50"/>
                    </a:cubicBezTo>
                    <a:cubicBezTo>
                      <a:pt x="23" y="50"/>
                      <a:pt x="22" y="51"/>
                      <a:pt x="22" y="53"/>
                    </a:cubicBezTo>
                    <a:cubicBezTo>
                      <a:pt x="22" y="53"/>
                      <a:pt x="22" y="53"/>
                      <a:pt x="22" y="54"/>
                    </a:cubicBezTo>
                    <a:cubicBezTo>
                      <a:pt x="22" y="54"/>
                      <a:pt x="22" y="55"/>
                      <a:pt x="22" y="56"/>
                    </a:cubicBezTo>
                    <a:cubicBezTo>
                      <a:pt x="22" y="56"/>
                      <a:pt x="21" y="55"/>
                      <a:pt x="21" y="54"/>
                    </a:cubicBezTo>
                    <a:cubicBezTo>
                      <a:pt x="21" y="53"/>
                      <a:pt x="21" y="53"/>
                      <a:pt x="20" y="53"/>
                    </a:cubicBezTo>
                    <a:cubicBezTo>
                      <a:pt x="20" y="53"/>
                      <a:pt x="19" y="53"/>
                      <a:pt x="19" y="53"/>
                    </a:cubicBezTo>
                    <a:cubicBezTo>
                      <a:pt x="19" y="53"/>
                      <a:pt x="19" y="53"/>
                      <a:pt x="19" y="53"/>
                    </a:cubicBezTo>
                    <a:cubicBezTo>
                      <a:pt x="19" y="53"/>
                      <a:pt x="19" y="54"/>
                      <a:pt x="19" y="54"/>
                    </a:cubicBezTo>
                    <a:cubicBezTo>
                      <a:pt x="19" y="54"/>
                      <a:pt x="19" y="54"/>
                      <a:pt x="19" y="54"/>
                    </a:cubicBezTo>
                    <a:cubicBezTo>
                      <a:pt x="18" y="54"/>
                      <a:pt x="18" y="53"/>
                      <a:pt x="17" y="53"/>
                    </a:cubicBezTo>
                    <a:cubicBezTo>
                      <a:pt x="17" y="53"/>
                      <a:pt x="17" y="53"/>
                      <a:pt x="17" y="53"/>
                    </a:cubicBezTo>
                    <a:cubicBezTo>
                      <a:pt x="16" y="53"/>
                      <a:pt x="16" y="54"/>
                      <a:pt x="15" y="54"/>
                    </a:cubicBezTo>
                    <a:cubicBezTo>
                      <a:pt x="15" y="56"/>
                      <a:pt x="14" y="59"/>
                      <a:pt x="16" y="59"/>
                    </a:cubicBezTo>
                    <a:cubicBezTo>
                      <a:pt x="16" y="59"/>
                      <a:pt x="16" y="59"/>
                      <a:pt x="16" y="59"/>
                    </a:cubicBezTo>
                    <a:cubicBezTo>
                      <a:pt x="17" y="59"/>
                      <a:pt x="17" y="58"/>
                      <a:pt x="17" y="58"/>
                    </a:cubicBezTo>
                    <a:cubicBezTo>
                      <a:pt x="18" y="58"/>
                      <a:pt x="18" y="58"/>
                      <a:pt x="18" y="58"/>
                    </a:cubicBezTo>
                    <a:cubicBezTo>
                      <a:pt x="18" y="58"/>
                      <a:pt x="18" y="58"/>
                      <a:pt x="19" y="58"/>
                    </a:cubicBezTo>
                    <a:cubicBezTo>
                      <a:pt x="19" y="59"/>
                      <a:pt x="19" y="60"/>
                      <a:pt x="18" y="60"/>
                    </a:cubicBezTo>
                    <a:cubicBezTo>
                      <a:pt x="19" y="61"/>
                      <a:pt x="20" y="61"/>
                      <a:pt x="21" y="61"/>
                    </a:cubicBezTo>
                    <a:cubicBezTo>
                      <a:pt x="21" y="63"/>
                      <a:pt x="20" y="64"/>
                      <a:pt x="21" y="65"/>
                    </a:cubicBezTo>
                    <a:cubicBezTo>
                      <a:pt x="21" y="65"/>
                      <a:pt x="21" y="64"/>
                      <a:pt x="22" y="64"/>
                    </a:cubicBezTo>
                    <a:cubicBezTo>
                      <a:pt x="22" y="64"/>
                      <a:pt x="23" y="64"/>
                      <a:pt x="23" y="65"/>
                    </a:cubicBezTo>
                    <a:cubicBezTo>
                      <a:pt x="23" y="64"/>
                      <a:pt x="24" y="64"/>
                      <a:pt x="24" y="63"/>
                    </a:cubicBezTo>
                    <a:cubicBezTo>
                      <a:pt x="24" y="63"/>
                      <a:pt x="24" y="63"/>
                      <a:pt x="24" y="63"/>
                    </a:cubicBezTo>
                    <a:cubicBezTo>
                      <a:pt x="25" y="63"/>
                      <a:pt x="25" y="63"/>
                      <a:pt x="25" y="62"/>
                    </a:cubicBezTo>
                    <a:cubicBezTo>
                      <a:pt x="25" y="63"/>
                      <a:pt x="25" y="63"/>
                      <a:pt x="26" y="63"/>
                    </a:cubicBezTo>
                    <a:cubicBezTo>
                      <a:pt x="26" y="63"/>
                      <a:pt x="26" y="63"/>
                      <a:pt x="26" y="63"/>
                    </a:cubicBezTo>
                    <a:cubicBezTo>
                      <a:pt x="26" y="63"/>
                      <a:pt x="27" y="63"/>
                      <a:pt x="27" y="63"/>
                    </a:cubicBezTo>
                    <a:cubicBezTo>
                      <a:pt x="27" y="64"/>
                      <a:pt x="28" y="64"/>
                      <a:pt x="28" y="64"/>
                    </a:cubicBezTo>
                    <a:cubicBezTo>
                      <a:pt x="28" y="64"/>
                      <a:pt x="28" y="64"/>
                      <a:pt x="28" y="64"/>
                    </a:cubicBezTo>
                    <a:cubicBezTo>
                      <a:pt x="29" y="64"/>
                      <a:pt x="30" y="65"/>
                      <a:pt x="31" y="65"/>
                    </a:cubicBezTo>
                    <a:cubicBezTo>
                      <a:pt x="31" y="66"/>
                      <a:pt x="31" y="67"/>
                      <a:pt x="32" y="67"/>
                    </a:cubicBezTo>
                    <a:cubicBezTo>
                      <a:pt x="32" y="67"/>
                      <a:pt x="33" y="67"/>
                      <a:pt x="33" y="67"/>
                    </a:cubicBezTo>
                    <a:cubicBezTo>
                      <a:pt x="34" y="67"/>
                      <a:pt x="35" y="69"/>
                      <a:pt x="34" y="70"/>
                    </a:cubicBezTo>
                    <a:cubicBezTo>
                      <a:pt x="34" y="70"/>
                      <a:pt x="35" y="70"/>
                      <a:pt x="35" y="70"/>
                    </a:cubicBezTo>
                    <a:cubicBezTo>
                      <a:pt x="35" y="70"/>
                      <a:pt x="35" y="70"/>
                      <a:pt x="35" y="70"/>
                    </a:cubicBezTo>
                    <a:cubicBezTo>
                      <a:pt x="35" y="71"/>
                      <a:pt x="37" y="71"/>
                      <a:pt x="37" y="71"/>
                    </a:cubicBezTo>
                    <a:cubicBezTo>
                      <a:pt x="37" y="71"/>
                      <a:pt x="38" y="71"/>
                      <a:pt x="38" y="71"/>
                    </a:cubicBezTo>
                    <a:cubicBezTo>
                      <a:pt x="39" y="72"/>
                      <a:pt x="40" y="72"/>
                      <a:pt x="40" y="73"/>
                    </a:cubicBezTo>
                    <a:cubicBezTo>
                      <a:pt x="40" y="73"/>
                      <a:pt x="40" y="72"/>
                      <a:pt x="41" y="72"/>
                    </a:cubicBezTo>
                    <a:cubicBezTo>
                      <a:pt x="41" y="72"/>
                      <a:pt x="41" y="72"/>
                      <a:pt x="41" y="72"/>
                    </a:cubicBezTo>
                    <a:cubicBezTo>
                      <a:pt x="41" y="73"/>
                      <a:pt x="41" y="74"/>
                      <a:pt x="41" y="74"/>
                    </a:cubicBezTo>
                    <a:cubicBezTo>
                      <a:pt x="41" y="75"/>
                      <a:pt x="41" y="75"/>
                      <a:pt x="41" y="76"/>
                    </a:cubicBezTo>
                    <a:cubicBezTo>
                      <a:pt x="40" y="76"/>
                      <a:pt x="41" y="76"/>
                      <a:pt x="40" y="77"/>
                    </a:cubicBezTo>
                    <a:cubicBezTo>
                      <a:pt x="40" y="77"/>
                      <a:pt x="40" y="78"/>
                      <a:pt x="40" y="78"/>
                    </a:cubicBezTo>
                    <a:cubicBezTo>
                      <a:pt x="39" y="78"/>
                      <a:pt x="39" y="79"/>
                      <a:pt x="39" y="79"/>
                    </a:cubicBezTo>
                    <a:cubicBezTo>
                      <a:pt x="39" y="79"/>
                      <a:pt x="39" y="79"/>
                      <a:pt x="39" y="79"/>
                    </a:cubicBezTo>
                    <a:cubicBezTo>
                      <a:pt x="39" y="79"/>
                      <a:pt x="39" y="79"/>
                      <a:pt x="39" y="80"/>
                    </a:cubicBezTo>
                    <a:cubicBezTo>
                      <a:pt x="39" y="81"/>
                      <a:pt x="38" y="82"/>
                      <a:pt x="38" y="84"/>
                    </a:cubicBezTo>
                    <a:cubicBezTo>
                      <a:pt x="38" y="84"/>
                      <a:pt x="38" y="84"/>
                      <a:pt x="37" y="84"/>
                    </a:cubicBezTo>
                    <a:cubicBezTo>
                      <a:pt x="36" y="85"/>
                      <a:pt x="36" y="85"/>
                      <a:pt x="36" y="86"/>
                    </a:cubicBezTo>
                    <a:cubicBezTo>
                      <a:pt x="36" y="86"/>
                      <a:pt x="36" y="87"/>
                      <a:pt x="36" y="87"/>
                    </a:cubicBezTo>
                    <a:cubicBezTo>
                      <a:pt x="35" y="88"/>
                      <a:pt x="35" y="88"/>
                      <a:pt x="35" y="89"/>
                    </a:cubicBezTo>
                    <a:cubicBezTo>
                      <a:pt x="35" y="89"/>
                      <a:pt x="35" y="89"/>
                      <a:pt x="35" y="89"/>
                    </a:cubicBezTo>
                    <a:cubicBezTo>
                      <a:pt x="34" y="89"/>
                      <a:pt x="34" y="90"/>
                      <a:pt x="34" y="90"/>
                    </a:cubicBezTo>
                    <a:cubicBezTo>
                      <a:pt x="34" y="90"/>
                      <a:pt x="34" y="90"/>
                      <a:pt x="34" y="91"/>
                    </a:cubicBezTo>
                    <a:cubicBezTo>
                      <a:pt x="33" y="91"/>
                      <a:pt x="33" y="91"/>
                      <a:pt x="32" y="91"/>
                    </a:cubicBezTo>
                    <a:cubicBezTo>
                      <a:pt x="32" y="91"/>
                      <a:pt x="33" y="92"/>
                      <a:pt x="33" y="93"/>
                    </a:cubicBezTo>
                    <a:close/>
                    <a:moveTo>
                      <a:pt x="25" y="29"/>
                    </a:moveTo>
                    <a:cubicBezTo>
                      <a:pt x="25" y="30"/>
                      <a:pt x="25" y="30"/>
                      <a:pt x="25" y="30"/>
                    </a:cubicBezTo>
                    <a:cubicBezTo>
                      <a:pt x="25" y="30"/>
                      <a:pt x="24" y="29"/>
                      <a:pt x="24" y="29"/>
                    </a:cubicBezTo>
                    <a:cubicBezTo>
                      <a:pt x="24" y="29"/>
                      <a:pt x="24" y="30"/>
                      <a:pt x="24" y="30"/>
                    </a:cubicBezTo>
                    <a:cubicBezTo>
                      <a:pt x="23" y="30"/>
                      <a:pt x="23" y="30"/>
                      <a:pt x="23" y="29"/>
                    </a:cubicBezTo>
                    <a:cubicBezTo>
                      <a:pt x="23" y="29"/>
                      <a:pt x="23" y="29"/>
                      <a:pt x="23" y="29"/>
                    </a:cubicBezTo>
                    <a:cubicBezTo>
                      <a:pt x="23" y="29"/>
                      <a:pt x="23" y="28"/>
                      <a:pt x="23" y="28"/>
                    </a:cubicBezTo>
                    <a:cubicBezTo>
                      <a:pt x="24" y="28"/>
                      <a:pt x="24" y="28"/>
                      <a:pt x="24" y="28"/>
                    </a:cubicBezTo>
                    <a:cubicBezTo>
                      <a:pt x="24" y="28"/>
                      <a:pt x="24" y="28"/>
                      <a:pt x="24" y="28"/>
                    </a:cubicBezTo>
                    <a:cubicBezTo>
                      <a:pt x="24" y="28"/>
                      <a:pt x="25" y="28"/>
                      <a:pt x="25" y="28"/>
                    </a:cubicBezTo>
                    <a:cubicBezTo>
                      <a:pt x="25" y="29"/>
                      <a:pt x="25" y="29"/>
                      <a:pt x="25" y="29"/>
                    </a:cubicBezTo>
                    <a:close/>
                    <a:moveTo>
                      <a:pt x="24" y="59"/>
                    </a:moveTo>
                    <a:cubicBezTo>
                      <a:pt x="24" y="59"/>
                      <a:pt x="24" y="59"/>
                      <a:pt x="24" y="59"/>
                    </a:cubicBezTo>
                    <a:cubicBezTo>
                      <a:pt x="23" y="59"/>
                      <a:pt x="23" y="59"/>
                      <a:pt x="23" y="59"/>
                    </a:cubicBezTo>
                    <a:cubicBezTo>
                      <a:pt x="23" y="59"/>
                      <a:pt x="22" y="58"/>
                      <a:pt x="22" y="58"/>
                    </a:cubicBezTo>
                    <a:cubicBezTo>
                      <a:pt x="22" y="57"/>
                      <a:pt x="21" y="57"/>
                      <a:pt x="21" y="57"/>
                    </a:cubicBezTo>
                    <a:cubicBezTo>
                      <a:pt x="21" y="57"/>
                      <a:pt x="21" y="58"/>
                      <a:pt x="20" y="58"/>
                    </a:cubicBezTo>
                    <a:cubicBezTo>
                      <a:pt x="20" y="58"/>
                      <a:pt x="20" y="58"/>
                      <a:pt x="20" y="58"/>
                    </a:cubicBezTo>
                    <a:cubicBezTo>
                      <a:pt x="20" y="57"/>
                      <a:pt x="20" y="57"/>
                      <a:pt x="20" y="57"/>
                    </a:cubicBezTo>
                    <a:cubicBezTo>
                      <a:pt x="21" y="57"/>
                      <a:pt x="22" y="57"/>
                      <a:pt x="23" y="57"/>
                    </a:cubicBezTo>
                    <a:cubicBezTo>
                      <a:pt x="23" y="57"/>
                      <a:pt x="24" y="57"/>
                      <a:pt x="24" y="58"/>
                    </a:cubicBezTo>
                    <a:cubicBezTo>
                      <a:pt x="24" y="58"/>
                      <a:pt x="25" y="58"/>
                      <a:pt x="25" y="59"/>
                    </a:cubicBezTo>
                    <a:cubicBezTo>
                      <a:pt x="26" y="59"/>
                      <a:pt x="27" y="58"/>
                      <a:pt x="27" y="60"/>
                    </a:cubicBezTo>
                    <a:cubicBezTo>
                      <a:pt x="27" y="60"/>
                      <a:pt x="27" y="60"/>
                      <a:pt x="27" y="60"/>
                    </a:cubicBezTo>
                    <a:cubicBezTo>
                      <a:pt x="27" y="60"/>
                      <a:pt x="26" y="60"/>
                      <a:pt x="26" y="60"/>
                    </a:cubicBezTo>
                    <a:cubicBezTo>
                      <a:pt x="26" y="60"/>
                      <a:pt x="26" y="60"/>
                      <a:pt x="26" y="60"/>
                    </a:cubicBezTo>
                    <a:cubicBezTo>
                      <a:pt x="25" y="60"/>
                      <a:pt x="25" y="60"/>
                      <a:pt x="25" y="60"/>
                    </a:cubicBezTo>
                    <a:cubicBezTo>
                      <a:pt x="25" y="60"/>
                      <a:pt x="24" y="60"/>
                      <a:pt x="24" y="60"/>
                    </a:cubicBezTo>
                    <a:cubicBezTo>
                      <a:pt x="24" y="59"/>
                      <a:pt x="24" y="59"/>
                      <a:pt x="25" y="59"/>
                    </a:cubicBezTo>
                    <a:cubicBezTo>
                      <a:pt x="25" y="59"/>
                      <a:pt x="25" y="59"/>
                      <a:pt x="24" y="59"/>
                    </a:cubicBezTo>
                    <a:close/>
                    <a:moveTo>
                      <a:pt x="24" y="60"/>
                    </a:moveTo>
                    <a:cubicBezTo>
                      <a:pt x="23" y="60"/>
                      <a:pt x="23" y="60"/>
                      <a:pt x="23" y="60"/>
                    </a:cubicBezTo>
                    <a:cubicBezTo>
                      <a:pt x="23" y="60"/>
                      <a:pt x="23" y="60"/>
                      <a:pt x="23" y="60"/>
                    </a:cubicBezTo>
                    <a:cubicBezTo>
                      <a:pt x="23" y="60"/>
                      <a:pt x="23" y="60"/>
                      <a:pt x="22" y="60"/>
                    </a:cubicBezTo>
                    <a:cubicBezTo>
                      <a:pt x="22" y="60"/>
                      <a:pt x="22" y="60"/>
                      <a:pt x="22" y="59"/>
                    </a:cubicBezTo>
                    <a:cubicBezTo>
                      <a:pt x="22" y="59"/>
                      <a:pt x="22" y="59"/>
                      <a:pt x="23" y="59"/>
                    </a:cubicBezTo>
                    <a:cubicBezTo>
                      <a:pt x="23" y="59"/>
                      <a:pt x="23" y="59"/>
                      <a:pt x="23" y="59"/>
                    </a:cubicBezTo>
                    <a:cubicBezTo>
                      <a:pt x="23" y="59"/>
                      <a:pt x="24" y="59"/>
                      <a:pt x="24" y="60"/>
                    </a:cubicBezTo>
                    <a:close/>
                    <a:moveTo>
                      <a:pt x="23" y="56"/>
                    </a:moveTo>
                    <a:cubicBezTo>
                      <a:pt x="23" y="56"/>
                      <a:pt x="23" y="56"/>
                      <a:pt x="23" y="56"/>
                    </a:cubicBezTo>
                    <a:cubicBezTo>
                      <a:pt x="23" y="56"/>
                      <a:pt x="23" y="56"/>
                      <a:pt x="23" y="56"/>
                    </a:cubicBezTo>
                    <a:cubicBezTo>
                      <a:pt x="23" y="56"/>
                      <a:pt x="23" y="56"/>
                      <a:pt x="23" y="56"/>
                    </a:cubicBezTo>
                    <a:close/>
                    <a:moveTo>
                      <a:pt x="24" y="56"/>
                    </a:moveTo>
                    <a:cubicBezTo>
                      <a:pt x="24" y="56"/>
                      <a:pt x="24" y="56"/>
                      <a:pt x="24" y="56"/>
                    </a:cubicBezTo>
                    <a:cubicBezTo>
                      <a:pt x="25" y="56"/>
                      <a:pt x="25" y="56"/>
                      <a:pt x="25" y="57"/>
                    </a:cubicBezTo>
                    <a:cubicBezTo>
                      <a:pt x="24" y="57"/>
                      <a:pt x="24" y="57"/>
                      <a:pt x="24" y="57"/>
                    </a:cubicBezTo>
                    <a:cubicBezTo>
                      <a:pt x="24" y="57"/>
                      <a:pt x="24" y="56"/>
                      <a:pt x="24" y="56"/>
                    </a:cubicBezTo>
                    <a:close/>
                    <a:moveTo>
                      <a:pt x="25" y="58"/>
                    </a:moveTo>
                    <a:cubicBezTo>
                      <a:pt x="25" y="57"/>
                      <a:pt x="25" y="57"/>
                      <a:pt x="25" y="56"/>
                    </a:cubicBezTo>
                    <a:cubicBezTo>
                      <a:pt x="25" y="56"/>
                      <a:pt x="25" y="57"/>
                      <a:pt x="25" y="57"/>
                    </a:cubicBezTo>
                    <a:cubicBezTo>
                      <a:pt x="26" y="57"/>
                      <a:pt x="26" y="57"/>
                      <a:pt x="26" y="57"/>
                    </a:cubicBezTo>
                    <a:cubicBezTo>
                      <a:pt x="26" y="57"/>
                      <a:pt x="26" y="57"/>
                      <a:pt x="26" y="57"/>
                    </a:cubicBezTo>
                    <a:cubicBezTo>
                      <a:pt x="26" y="57"/>
                      <a:pt x="26" y="57"/>
                      <a:pt x="26" y="58"/>
                    </a:cubicBezTo>
                    <a:cubicBezTo>
                      <a:pt x="26" y="58"/>
                      <a:pt x="26" y="58"/>
                      <a:pt x="26" y="58"/>
                    </a:cubicBezTo>
                    <a:cubicBezTo>
                      <a:pt x="26" y="58"/>
                      <a:pt x="25" y="58"/>
                      <a:pt x="25" y="57"/>
                    </a:cubicBezTo>
                    <a:cubicBezTo>
                      <a:pt x="25" y="57"/>
                      <a:pt x="25" y="58"/>
                      <a:pt x="25" y="58"/>
                    </a:cubicBezTo>
                    <a:cubicBezTo>
                      <a:pt x="25" y="58"/>
                      <a:pt x="25" y="58"/>
                      <a:pt x="25" y="58"/>
                    </a:cubicBezTo>
                    <a:close/>
                    <a:moveTo>
                      <a:pt x="33" y="100"/>
                    </a:moveTo>
                    <a:cubicBezTo>
                      <a:pt x="33" y="100"/>
                      <a:pt x="34" y="101"/>
                      <a:pt x="33" y="101"/>
                    </a:cubicBezTo>
                    <a:cubicBezTo>
                      <a:pt x="33" y="101"/>
                      <a:pt x="33" y="101"/>
                      <a:pt x="33" y="101"/>
                    </a:cubicBezTo>
                    <a:cubicBezTo>
                      <a:pt x="33" y="101"/>
                      <a:pt x="33" y="100"/>
                      <a:pt x="33" y="100"/>
                    </a:cubicBezTo>
                    <a:close/>
                    <a:moveTo>
                      <a:pt x="111" y="78"/>
                    </a:moveTo>
                    <a:cubicBezTo>
                      <a:pt x="111" y="78"/>
                      <a:pt x="111" y="78"/>
                      <a:pt x="111" y="78"/>
                    </a:cubicBezTo>
                    <a:cubicBezTo>
                      <a:pt x="111" y="78"/>
                      <a:pt x="111" y="78"/>
                      <a:pt x="111" y="79"/>
                    </a:cubicBezTo>
                    <a:cubicBezTo>
                      <a:pt x="109" y="82"/>
                      <a:pt x="108" y="86"/>
                      <a:pt x="105" y="90"/>
                    </a:cubicBezTo>
                    <a:cubicBezTo>
                      <a:pt x="105" y="90"/>
                      <a:pt x="105" y="90"/>
                      <a:pt x="104" y="90"/>
                    </a:cubicBezTo>
                    <a:cubicBezTo>
                      <a:pt x="104" y="90"/>
                      <a:pt x="104" y="90"/>
                      <a:pt x="104" y="90"/>
                    </a:cubicBezTo>
                    <a:cubicBezTo>
                      <a:pt x="103" y="90"/>
                      <a:pt x="103" y="91"/>
                      <a:pt x="102" y="91"/>
                    </a:cubicBezTo>
                    <a:cubicBezTo>
                      <a:pt x="102" y="91"/>
                      <a:pt x="102" y="91"/>
                      <a:pt x="102" y="91"/>
                    </a:cubicBezTo>
                    <a:cubicBezTo>
                      <a:pt x="101" y="91"/>
                      <a:pt x="101" y="91"/>
                      <a:pt x="101" y="91"/>
                    </a:cubicBezTo>
                    <a:cubicBezTo>
                      <a:pt x="101" y="91"/>
                      <a:pt x="101" y="91"/>
                      <a:pt x="101" y="91"/>
                    </a:cubicBezTo>
                    <a:cubicBezTo>
                      <a:pt x="101" y="90"/>
                      <a:pt x="101" y="89"/>
                      <a:pt x="101" y="88"/>
                    </a:cubicBezTo>
                    <a:cubicBezTo>
                      <a:pt x="101" y="88"/>
                      <a:pt x="101" y="87"/>
                      <a:pt x="100" y="87"/>
                    </a:cubicBezTo>
                    <a:cubicBezTo>
                      <a:pt x="101" y="86"/>
                      <a:pt x="100" y="85"/>
                      <a:pt x="100" y="84"/>
                    </a:cubicBezTo>
                    <a:cubicBezTo>
                      <a:pt x="101" y="84"/>
                      <a:pt x="101" y="84"/>
                      <a:pt x="102" y="84"/>
                    </a:cubicBezTo>
                    <a:cubicBezTo>
                      <a:pt x="102" y="83"/>
                      <a:pt x="102" y="82"/>
                      <a:pt x="103" y="81"/>
                    </a:cubicBezTo>
                    <a:cubicBezTo>
                      <a:pt x="103" y="81"/>
                      <a:pt x="103" y="81"/>
                      <a:pt x="103" y="81"/>
                    </a:cubicBezTo>
                    <a:cubicBezTo>
                      <a:pt x="103" y="81"/>
                      <a:pt x="103" y="81"/>
                      <a:pt x="103" y="82"/>
                    </a:cubicBezTo>
                    <a:cubicBezTo>
                      <a:pt x="104" y="81"/>
                      <a:pt x="103" y="80"/>
                      <a:pt x="104" y="80"/>
                    </a:cubicBezTo>
                    <a:cubicBezTo>
                      <a:pt x="104" y="80"/>
                      <a:pt x="104" y="80"/>
                      <a:pt x="104" y="80"/>
                    </a:cubicBezTo>
                    <a:cubicBezTo>
                      <a:pt x="104" y="80"/>
                      <a:pt x="104" y="80"/>
                      <a:pt x="105" y="80"/>
                    </a:cubicBezTo>
                    <a:cubicBezTo>
                      <a:pt x="105" y="80"/>
                      <a:pt x="105" y="80"/>
                      <a:pt x="105" y="80"/>
                    </a:cubicBezTo>
                    <a:cubicBezTo>
                      <a:pt x="106" y="80"/>
                      <a:pt x="106" y="79"/>
                      <a:pt x="106" y="78"/>
                    </a:cubicBezTo>
                    <a:cubicBezTo>
                      <a:pt x="106" y="78"/>
                      <a:pt x="107" y="78"/>
                      <a:pt x="108" y="78"/>
                    </a:cubicBezTo>
                    <a:cubicBezTo>
                      <a:pt x="108" y="78"/>
                      <a:pt x="108" y="77"/>
                      <a:pt x="108" y="77"/>
                    </a:cubicBezTo>
                    <a:cubicBezTo>
                      <a:pt x="109" y="77"/>
                      <a:pt x="111" y="77"/>
                      <a:pt x="111" y="77"/>
                    </a:cubicBezTo>
                    <a:cubicBezTo>
                      <a:pt x="111" y="77"/>
                      <a:pt x="111" y="78"/>
                      <a:pt x="111" y="78"/>
                    </a:cubicBezTo>
                    <a:close/>
                    <a:moveTo>
                      <a:pt x="112" y="75"/>
                    </a:moveTo>
                    <a:cubicBezTo>
                      <a:pt x="112" y="74"/>
                      <a:pt x="112" y="74"/>
                      <a:pt x="112" y="73"/>
                    </a:cubicBezTo>
                    <a:cubicBezTo>
                      <a:pt x="111" y="73"/>
                      <a:pt x="110" y="72"/>
                      <a:pt x="110" y="71"/>
                    </a:cubicBezTo>
                    <a:cubicBezTo>
                      <a:pt x="109" y="71"/>
                      <a:pt x="109" y="71"/>
                      <a:pt x="109" y="71"/>
                    </a:cubicBezTo>
                    <a:cubicBezTo>
                      <a:pt x="109" y="71"/>
                      <a:pt x="109" y="72"/>
                      <a:pt x="109" y="72"/>
                    </a:cubicBezTo>
                    <a:cubicBezTo>
                      <a:pt x="109" y="72"/>
                      <a:pt x="109" y="71"/>
                      <a:pt x="109" y="71"/>
                    </a:cubicBezTo>
                    <a:cubicBezTo>
                      <a:pt x="108" y="71"/>
                      <a:pt x="109" y="71"/>
                      <a:pt x="109" y="71"/>
                    </a:cubicBezTo>
                    <a:cubicBezTo>
                      <a:pt x="109" y="70"/>
                      <a:pt x="109" y="70"/>
                      <a:pt x="109" y="70"/>
                    </a:cubicBezTo>
                    <a:cubicBezTo>
                      <a:pt x="110" y="70"/>
                      <a:pt x="110" y="71"/>
                      <a:pt x="110" y="71"/>
                    </a:cubicBezTo>
                    <a:cubicBezTo>
                      <a:pt x="110" y="71"/>
                      <a:pt x="110" y="71"/>
                      <a:pt x="110" y="71"/>
                    </a:cubicBezTo>
                    <a:cubicBezTo>
                      <a:pt x="110" y="71"/>
                      <a:pt x="110" y="71"/>
                      <a:pt x="110" y="71"/>
                    </a:cubicBezTo>
                    <a:cubicBezTo>
                      <a:pt x="111" y="71"/>
                      <a:pt x="111" y="71"/>
                      <a:pt x="111" y="70"/>
                    </a:cubicBezTo>
                    <a:cubicBezTo>
                      <a:pt x="111" y="70"/>
                      <a:pt x="112" y="70"/>
                      <a:pt x="112" y="70"/>
                    </a:cubicBezTo>
                    <a:cubicBezTo>
                      <a:pt x="112" y="70"/>
                      <a:pt x="113" y="71"/>
                      <a:pt x="113" y="71"/>
                    </a:cubicBezTo>
                    <a:cubicBezTo>
                      <a:pt x="113" y="72"/>
                      <a:pt x="112" y="73"/>
                      <a:pt x="112" y="75"/>
                    </a:cubicBezTo>
                    <a:close/>
                  </a:path>
                </a:pathLst>
              </a:custGeom>
              <a:grpFill/>
              <a:ln>
                <a:solidFill>
                  <a:schemeClr val="bg1"/>
                </a:solidFill>
              </a:ln>
              <a:extLst/>
            </p:spPr>
            <p:txBody>
              <a:bodyPr vert="horz" wrap="square" lIns="91440" tIns="45720" rIns="91440" bIns="45720" numCol="1" anchor="t" anchorCtr="0" compatLnSpc="1"/>
              <a:lstStyle/>
              <a:p>
                <a:endParaRPr lang="en-US" dirty="0">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38" name="矩形 37"/>
            <p:cNvSpPr/>
            <p:nvPr/>
          </p:nvSpPr>
          <p:spPr>
            <a:xfrm>
              <a:off x="2458572" y="2781722"/>
              <a:ext cx="2325976" cy="728789"/>
            </a:xfrm>
            <a:prstGeom prst="rect">
              <a:avLst/>
            </a:prstGeom>
          </p:spPr>
          <p:txBody>
            <a:bodyPr wrap="square">
              <a:spAutoFit/>
            </a:bodyPr>
            <a:lstStyle/>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城市</a:t>
              </a:r>
              <a:endPar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枢纽</a:t>
              </a:r>
              <a:r>
                <a:rPr lang="zh-CN" altLang="en-US"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性指数</a:t>
              </a:r>
              <a:endParaRPr lang="en-US" altLang="zh-CN"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grpSp>
          <p:nvGrpSpPr>
            <p:cNvPr id="39" name="组合 38"/>
            <p:cNvGrpSpPr/>
            <p:nvPr/>
          </p:nvGrpSpPr>
          <p:grpSpPr>
            <a:xfrm>
              <a:off x="2062758" y="3718388"/>
              <a:ext cx="792000" cy="792000"/>
              <a:chOff x="7946514" y="1973143"/>
              <a:chExt cx="937641" cy="937641"/>
            </a:xfrm>
            <a:solidFill>
              <a:srgbClr val="2F5EB0"/>
            </a:solidFill>
          </p:grpSpPr>
          <p:sp>
            <p:nvSpPr>
              <p:cNvPr id="40" name="椭圆 39"/>
              <p:cNvSpPr/>
              <p:nvPr/>
            </p:nvSpPr>
            <p:spPr>
              <a:xfrm>
                <a:off x="7946514" y="1973143"/>
                <a:ext cx="937641" cy="937641"/>
              </a:xfrm>
              <a:prstGeom prst="ellipse">
                <a:avLst/>
              </a:prstGeom>
              <a:gr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41" name="组合 81"/>
              <p:cNvGrpSpPr/>
              <p:nvPr/>
            </p:nvGrpSpPr>
            <p:grpSpPr>
              <a:xfrm>
                <a:off x="8246172" y="2205760"/>
                <a:ext cx="386592" cy="460099"/>
                <a:chOff x="5775239" y="3752134"/>
                <a:chExt cx="386592" cy="460099"/>
              </a:xfrm>
              <a:grpFill/>
            </p:grpSpPr>
            <p:sp>
              <p:nvSpPr>
                <p:cNvPr id="42" name="Freeform 188"/>
                <p:cNvSpPr/>
                <p:nvPr/>
              </p:nvSpPr>
              <p:spPr bwMode="auto">
                <a:xfrm>
                  <a:off x="5775239" y="4183647"/>
                  <a:ext cx="315807" cy="28586"/>
                </a:xfrm>
                <a:custGeom>
                  <a:avLst/>
                  <a:gdLst>
                    <a:gd name="T0" fmla="*/ 0 w 98"/>
                    <a:gd name="T1" fmla="*/ 5 h 9"/>
                    <a:gd name="T2" fmla="*/ 27 w 98"/>
                    <a:gd name="T3" fmla="*/ 9 h 9"/>
                    <a:gd name="T4" fmla="*/ 72 w 98"/>
                    <a:gd name="T5" fmla="*/ 9 h 9"/>
                    <a:gd name="T6" fmla="*/ 98 w 98"/>
                    <a:gd name="T7" fmla="*/ 5 h 9"/>
                    <a:gd name="T8" fmla="*/ 98 w 98"/>
                    <a:gd name="T9" fmla="*/ 0 h 9"/>
                    <a:gd name="T10" fmla="*/ 0 w 98"/>
                    <a:gd name="T11" fmla="*/ 0 h 9"/>
                    <a:gd name="T12" fmla="*/ 0 w 98"/>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98" h="9">
                      <a:moveTo>
                        <a:pt x="0" y="5"/>
                      </a:moveTo>
                      <a:cubicBezTo>
                        <a:pt x="0" y="7"/>
                        <a:pt x="12" y="9"/>
                        <a:pt x="27" y="9"/>
                      </a:cubicBezTo>
                      <a:cubicBezTo>
                        <a:pt x="72" y="9"/>
                        <a:pt x="72" y="9"/>
                        <a:pt x="72" y="9"/>
                      </a:cubicBezTo>
                      <a:cubicBezTo>
                        <a:pt x="86" y="9"/>
                        <a:pt x="98" y="7"/>
                        <a:pt x="98" y="5"/>
                      </a:cubicBezTo>
                      <a:cubicBezTo>
                        <a:pt x="98" y="0"/>
                        <a:pt x="98" y="0"/>
                        <a:pt x="98" y="0"/>
                      </a:cubicBezTo>
                      <a:cubicBezTo>
                        <a:pt x="0" y="0"/>
                        <a:pt x="0" y="0"/>
                        <a:pt x="0" y="0"/>
                      </a:cubicBezTo>
                      <a:lnTo>
                        <a:pt x="0" y="5"/>
                      </a:ln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3" name="Freeform 189"/>
                <p:cNvSpPr>
                  <a:spLocks noEditPoints="1"/>
                </p:cNvSpPr>
                <p:nvPr/>
              </p:nvSpPr>
              <p:spPr bwMode="auto">
                <a:xfrm>
                  <a:off x="5775239" y="3980822"/>
                  <a:ext cx="386592" cy="189213"/>
                </a:xfrm>
                <a:custGeom>
                  <a:avLst/>
                  <a:gdLst>
                    <a:gd name="T0" fmla="*/ 101 w 120"/>
                    <a:gd name="T1" fmla="*/ 6 h 59"/>
                    <a:gd name="T2" fmla="*/ 98 w 120"/>
                    <a:gd name="T3" fmla="*/ 7 h 59"/>
                    <a:gd name="T4" fmla="*/ 98 w 120"/>
                    <a:gd name="T5" fmla="*/ 0 h 59"/>
                    <a:gd name="T6" fmla="*/ 0 w 120"/>
                    <a:gd name="T7" fmla="*/ 0 h 59"/>
                    <a:gd name="T8" fmla="*/ 0 w 120"/>
                    <a:gd name="T9" fmla="*/ 33 h 59"/>
                    <a:gd name="T10" fmla="*/ 27 w 120"/>
                    <a:gd name="T11" fmla="*/ 59 h 59"/>
                    <a:gd name="T12" fmla="*/ 72 w 120"/>
                    <a:gd name="T13" fmla="*/ 59 h 59"/>
                    <a:gd name="T14" fmla="*/ 96 w 120"/>
                    <a:gd name="T15" fmla="*/ 43 h 59"/>
                    <a:gd name="T16" fmla="*/ 101 w 120"/>
                    <a:gd name="T17" fmla="*/ 43 h 59"/>
                    <a:gd name="T18" fmla="*/ 120 w 120"/>
                    <a:gd name="T19" fmla="*/ 25 h 59"/>
                    <a:gd name="T20" fmla="*/ 101 w 120"/>
                    <a:gd name="T21" fmla="*/ 6 h 59"/>
                    <a:gd name="T22" fmla="*/ 101 w 120"/>
                    <a:gd name="T23" fmla="*/ 34 h 59"/>
                    <a:gd name="T24" fmla="*/ 98 w 120"/>
                    <a:gd name="T25" fmla="*/ 33 h 59"/>
                    <a:gd name="T26" fmla="*/ 98 w 120"/>
                    <a:gd name="T27" fmla="*/ 33 h 59"/>
                    <a:gd name="T28" fmla="*/ 98 w 120"/>
                    <a:gd name="T29" fmla="*/ 17 h 59"/>
                    <a:gd name="T30" fmla="*/ 101 w 120"/>
                    <a:gd name="T31" fmla="*/ 16 h 59"/>
                    <a:gd name="T32" fmla="*/ 110 w 120"/>
                    <a:gd name="T33" fmla="*/ 25 h 59"/>
                    <a:gd name="T34" fmla="*/ 101 w 120"/>
                    <a:gd name="T35" fmla="*/ 3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59">
                      <a:moveTo>
                        <a:pt x="101" y="6"/>
                      </a:moveTo>
                      <a:cubicBezTo>
                        <a:pt x="100" y="6"/>
                        <a:pt x="99" y="7"/>
                        <a:pt x="98" y="7"/>
                      </a:cubicBezTo>
                      <a:cubicBezTo>
                        <a:pt x="98" y="0"/>
                        <a:pt x="98" y="0"/>
                        <a:pt x="98" y="0"/>
                      </a:cubicBezTo>
                      <a:cubicBezTo>
                        <a:pt x="0" y="0"/>
                        <a:pt x="0" y="0"/>
                        <a:pt x="0" y="0"/>
                      </a:cubicBezTo>
                      <a:cubicBezTo>
                        <a:pt x="0" y="33"/>
                        <a:pt x="0" y="33"/>
                        <a:pt x="0" y="33"/>
                      </a:cubicBezTo>
                      <a:cubicBezTo>
                        <a:pt x="0" y="47"/>
                        <a:pt x="12" y="59"/>
                        <a:pt x="27" y="59"/>
                      </a:cubicBezTo>
                      <a:cubicBezTo>
                        <a:pt x="72" y="59"/>
                        <a:pt x="72" y="59"/>
                        <a:pt x="72" y="59"/>
                      </a:cubicBezTo>
                      <a:cubicBezTo>
                        <a:pt x="83" y="59"/>
                        <a:pt x="92" y="52"/>
                        <a:pt x="96" y="43"/>
                      </a:cubicBezTo>
                      <a:cubicBezTo>
                        <a:pt x="98" y="43"/>
                        <a:pt x="99" y="43"/>
                        <a:pt x="101" y="43"/>
                      </a:cubicBezTo>
                      <a:cubicBezTo>
                        <a:pt x="111" y="43"/>
                        <a:pt x="120" y="35"/>
                        <a:pt x="120" y="25"/>
                      </a:cubicBezTo>
                      <a:cubicBezTo>
                        <a:pt x="120" y="15"/>
                        <a:pt x="111" y="6"/>
                        <a:pt x="101" y="6"/>
                      </a:cubicBezTo>
                      <a:close/>
                      <a:moveTo>
                        <a:pt x="101" y="34"/>
                      </a:moveTo>
                      <a:cubicBezTo>
                        <a:pt x="100" y="34"/>
                        <a:pt x="99" y="33"/>
                        <a:pt x="98" y="33"/>
                      </a:cubicBezTo>
                      <a:cubicBezTo>
                        <a:pt x="98" y="33"/>
                        <a:pt x="98" y="33"/>
                        <a:pt x="98" y="33"/>
                      </a:cubicBezTo>
                      <a:cubicBezTo>
                        <a:pt x="98" y="17"/>
                        <a:pt x="98" y="17"/>
                        <a:pt x="98" y="17"/>
                      </a:cubicBezTo>
                      <a:cubicBezTo>
                        <a:pt x="99" y="16"/>
                        <a:pt x="100" y="16"/>
                        <a:pt x="101" y="16"/>
                      </a:cubicBezTo>
                      <a:cubicBezTo>
                        <a:pt x="106" y="16"/>
                        <a:pt x="110" y="20"/>
                        <a:pt x="110" y="25"/>
                      </a:cubicBezTo>
                      <a:cubicBezTo>
                        <a:pt x="110" y="30"/>
                        <a:pt x="106" y="34"/>
                        <a:pt x="101" y="34"/>
                      </a:cubicBez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4" name="Freeform 190"/>
                <p:cNvSpPr/>
                <p:nvPr/>
              </p:nvSpPr>
              <p:spPr bwMode="auto">
                <a:xfrm>
                  <a:off x="5848746" y="3752134"/>
                  <a:ext cx="74869" cy="189213"/>
                </a:xfrm>
                <a:custGeom>
                  <a:avLst/>
                  <a:gdLst>
                    <a:gd name="T0" fmla="*/ 12 w 23"/>
                    <a:gd name="T1" fmla="*/ 59 h 59"/>
                    <a:gd name="T2" fmla="*/ 13 w 23"/>
                    <a:gd name="T3" fmla="*/ 59 h 59"/>
                    <a:gd name="T4" fmla="*/ 14 w 23"/>
                    <a:gd name="T5" fmla="*/ 58 h 59"/>
                    <a:gd name="T6" fmla="*/ 13 w 23"/>
                    <a:gd name="T7" fmla="*/ 55 h 59"/>
                    <a:gd name="T8" fmla="*/ 5 w 23"/>
                    <a:gd name="T9" fmla="*/ 47 h 59"/>
                    <a:gd name="T10" fmla="*/ 7 w 23"/>
                    <a:gd name="T11" fmla="*/ 37 h 59"/>
                    <a:gd name="T12" fmla="*/ 12 w 23"/>
                    <a:gd name="T13" fmla="*/ 32 h 59"/>
                    <a:gd name="T14" fmla="*/ 22 w 23"/>
                    <a:gd name="T15" fmla="*/ 11 h 59"/>
                    <a:gd name="T16" fmla="*/ 12 w 23"/>
                    <a:gd name="T17" fmla="*/ 1 h 59"/>
                    <a:gd name="T18" fmla="*/ 10 w 23"/>
                    <a:gd name="T19" fmla="*/ 1 h 59"/>
                    <a:gd name="T20" fmla="*/ 11 w 23"/>
                    <a:gd name="T21" fmla="*/ 4 h 59"/>
                    <a:gd name="T22" fmla="*/ 18 w 23"/>
                    <a:gd name="T23" fmla="*/ 12 h 59"/>
                    <a:gd name="T24" fmla="*/ 9 w 23"/>
                    <a:gd name="T25" fmla="*/ 30 h 59"/>
                    <a:gd name="T26" fmla="*/ 4 w 23"/>
                    <a:gd name="T27" fmla="*/ 35 h 59"/>
                    <a:gd name="T28" fmla="*/ 1 w 23"/>
                    <a:gd name="T29" fmla="*/ 48 h 59"/>
                    <a:gd name="T30" fmla="*/ 12 w 23"/>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59">
                      <a:moveTo>
                        <a:pt x="12" y="59"/>
                      </a:moveTo>
                      <a:cubicBezTo>
                        <a:pt x="12" y="59"/>
                        <a:pt x="12" y="59"/>
                        <a:pt x="13" y="59"/>
                      </a:cubicBezTo>
                      <a:cubicBezTo>
                        <a:pt x="13" y="59"/>
                        <a:pt x="14" y="58"/>
                        <a:pt x="14" y="58"/>
                      </a:cubicBezTo>
                      <a:cubicBezTo>
                        <a:pt x="15" y="57"/>
                        <a:pt x="14" y="56"/>
                        <a:pt x="13" y="55"/>
                      </a:cubicBezTo>
                      <a:cubicBezTo>
                        <a:pt x="13" y="55"/>
                        <a:pt x="6" y="52"/>
                        <a:pt x="5" y="47"/>
                      </a:cubicBezTo>
                      <a:cubicBezTo>
                        <a:pt x="4" y="44"/>
                        <a:pt x="5" y="41"/>
                        <a:pt x="7" y="37"/>
                      </a:cubicBezTo>
                      <a:cubicBezTo>
                        <a:pt x="9" y="35"/>
                        <a:pt x="10" y="34"/>
                        <a:pt x="12" y="32"/>
                      </a:cubicBezTo>
                      <a:cubicBezTo>
                        <a:pt x="18" y="24"/>
                        <a:pt x="23" y="18"/>
                        <a:pt x="22" y="11"/>
                      </a:cubicBezTo>
                      <a:cubicBezTo>
                        <a:pt x="21" y="7"/>
                        <a:pt x="18" y="4"/>
                        <a:pt x="12" y="1"/>
                      </a:cubicBezTo>
                      <a:cubicBezTo>
                        <a:pt x="11" y="0"/>
                        <a:pt x="10" y="1"/>
                        <a:pt x="10" y="1"/>
                      </a:cubicBezTo>
                      <a:cubicBezTo>
                        <a:pt x="9" y="2"/>
                        <a:pt x="10" y="3"/>
                        <a:pt x="11" y="4"/>
                      </a:cubicBezTo>
                      <a:cubicBezTo>
                        <a:pt x="15" y="6"/>
                        <a:pt x="18" y="9"/>
                        <a:pt x="18" y="12"/>
                      </a:cubicBezTo>
                      <a:cubicBezTo>
                        <a:pt x="19" y="17"/>
                        <a:pt x="14" y="23"/>
                        <a:pt x="9" y="30"/>
                      </a:cubicBezTo>
                      <a:cubicBezTo>
                        <a:pt x="7" y="31"/>
                        <a:pt x="6" y="33"/>
                        <a:pt x="4" y="35"/>
                      </a:cubicBezTo>
                      <a:cubicBezTo>
                        <a:pt x="1" y="39"/>
                        <a:pt x="0" y="44"/>
                        <a:pt x="1" y="48"/>
                      </a:cubicBezTo>
                      <a:cubicBezTo>
                        <a:pt x="3" y="55"/>
                        <a:pt x="12" y="58"/>
                        <a:pt x="12" y="59"/>
                      </a:cubicBez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5" name="Freeform 191"/>
                <p:cNvSpPr/>
                <p:nvPr/>
              </p:nvSpPr>
              <p:spPr bwMode="auto">
                <a:xfrm>
                  <a:off x="5897750" y="3752134"/>
                  <a:ext cx="73507" cy="189213"/>
                </a:xfrm>
                <a:custGeom>
                  <a:avLst/>
                  <a:gdLst>
                    <a:gd name="T0" fmla="*/ 4 w 23"/>
                    <a:gd name="T1" fmla="*/ 35 h 59"/>
                    <a:gd name="T2" fmla="*/ 1 w 23"/>
                    <a:gd name="T3" fmla="*/ 48 h 59"/>
                    <a:gd name="T4" fmla="*/ 12 w 23"/>
                    <a:gd name="T5" fmla="*/ 59 h 59"/>
                    <a:gd name="T6" fmla="*/ 12 w 23"/>
                    <a:gd name="T7" fmla="*/ 59 h 59"/>
                    <a:gd name="T8" fmla="*/ 14 w 23"/>
                    <a:gd name="T9" fmla="*/ 58 h 59"/>
                    <a:gd name="T10" fmla="*/ 13 w 23"/>
                    <a:gd name="T11" fmla="*/ 55 h 59"/>
                    <a:gd name="T12" fmla="*/ 4 w 23"/>
                    <a:gd name="T13" fmla="*/ 47 h 59"/>
                    <a:gd name="T14" fmla="*/ 7 w 23"/>
                    <a:gd name="T15" fmla="*/ 37 h 59"/>
                    <a:gd name="T16" fmla="*/ 11 w 23"/>
                    <a:gd name="T17" fmla="*/ 32 h 59"/>
                    <a:gd name="T18" fmla="*/ 22 w 23"/>
                    <a:gd name="T19" fmla="*/ 11 h 59"/>
                    <a:gd name="T20" fmla="*/ 12 w 23"/>
                    <a:gd name="T21" fmla="*/ 1 h 59"/>
                    <a:gd name="T22" fmla="*/ 10 w 23"/>
                    <a:gd name="T23" fmla="*/ 1 h 59"/>
                    <a:gd name="T24" fmla="*/ 10 w 23"/>
                    <a:gd name="T25" fmla="*/ 4 h 59"/>
                    <a:gd name="T26" fmla="*/ 18 w 23"/>
                    <a:gd name="T27" fmla="*/ 12 h 59"/>
                    <a:gd name="T28" fmla="*/ 9 w 23"/>
                    <a:gd name="T29" fmla="*/ 30 h 59"/>
                    <a:gd name="T30" fmla="*/ 4 w 23"/>
                    <a:gd name="T3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59">
                      <a:moveTo>
                        <a:pt x="4" y="35"/>
                      </a:moveTo>
                      <a:cubicBezTo>
                        <a:pt x="1" y="39"/>
                        <a:pt x="0" y="44"/>
                        <a:pt x="1" y="48"/>
                      </a:cubicBezTo>
                      <a:cubicBezTo>
                        <a:pt x="3" y="55"/>
                        <a:pt x="11" y="58"/>
                        <a:pt x="12" y="59"/>
                      </a:cubicBezTo>
                      <a:cubicBezTo>
                        <a:pt x="12" y="59"/>
                        <a:pt x="12" y="59"/>
                        <a:pt x="12" y="59"/>
                      </a:cubicBezTo>
                      <a:cubicBezTo>
                        <a:pt x="13" y="59"/>
                        <a:pt x="14" y="58"/>
                        <a:pt x="14" y="58"/>
                      </a:cubicBezTo>
                      <a:cubicBezTo>
                        <a:pt x="14" y="57"/>
                        <a:pt x="14" y="56"/>
                        <a:pt x="13" y="55"/>
                      </a:cubicBezTo>
                      <a:cubicBezTo>
                        <a:pt x="13" y="55"/>
                        <a:pt x="6" y="52"/>
                        <a:pt x="4" y="47"/>
                      </a:cubicBezTo>
                      <a:cubicBezTo>
                        <a:pt x="4" y="44"/>
                        <a:pt x="4" y="41"/>
                        <a:pt x="7" y="37"/>
                      </a:cubicBezTo>
                      <a:cubicBezTo>
                        <a:pt x="8" y="35"/>
                        <a:pt x="10" y="34"/>
                        <a:pt x="11" y="32"/>
                      </a:cubicBezTo>
                      <a:cubicBezTo>
                        <a:pt x="18" y="24"/>
                        <a:pt x="23" y="18"/>
                        <a:pt x="22" y="11"/>
                      </a:cubicBezTo>
                      <a:cubicBezTo>
                        <a:pt x="21" y="7"/>
                        <a:pt x="18" y="4"/>
                        <a:pt x="12" y="1"/>
                      </a:cubicBezTo>
                      <a:cubicBezTo>
                        <a:pt x="11" y="0"/>
                        <a:pt x="10" y="1"/>
                        <a:pt x="10" y="1"/>
                      </a:cubicBezTo>
                      <a:cubicBezTo>
                        <a:pt x="9" y="2"/>
                        <a:pt x="9" y="3"/>
                        <a:pt x="10" y="4"/>
                      </a:cubicBezTo>
                      <a:cubicBezTo>
                        <a:pt x="15" y="6"/>
                        <a:pt x="18" y="9"/>
                        <a:pt x="18" y="12"/>
                      </a:cubicBezTo>
                      <a:cubicBezTo>
                        <a:pt x="19" y="17"/>
                        <a:pt x="14" y="23"/>
                        <a:pt x="9" y="30"/>
                      </a:cubicBezTo>
                      <a:cubicBezTo>
                        <a:pt x="7" y="31"/>
                        <a:pt x="6" y="33"/>
                        <a:pt x="4" y="35"/>
                      </a:cubicBez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6" name="Freeform 192"/>
                <p:cNvSpPr/>
                <p:nvPr/>
              </p:nvSpPr>
              <p:spPr bwMode="auto">
                <a:xfrm>
                  <a:off x="5945394" y="3752134"/>
                  <a:ext cx="74869" cy="189213"/>
                </a:xfrm>
                <a:custGeom>
                  <a:avLst/>
                  <a:gdLst>
                    <a:gd name="T0" fmla="*/ 4 w 23"/>
                    <a:gd name="T1" fmla="*/ 35 h 59"/>
                    <a:gd name="T2" fmla="*/ 1 w 23"/>
                    <a:gd name="T3" fmla="*/ 48 h 59"/>
                    <a:gd name="T4" fmla="*/ 12 w 23"/>
                    <a:gd name="T5" fmla="*/ 59 h 59"/>
                    <a:gd name="T6" fmla="*/ 12 w 23"/>
                    <a:gd name="T7" fmla="*/ 59 h 59"/>
                    <a:gd name="T8" fmla="*/ 14 w 23"/>
                    <a:gd name="T9" fmla="*/ 58 h 59"/>
                    <a:gd name="T10" fmla="*/ 13 w 23"/>
                    <a:gd name="T11" fmla="*/ 55 h 59"/>
                    <a:gd name="T12" fmla="*/ 4 w 23"/>
                    <a:gd name="T13" fmla="*/ 47 h 59"/>
                    <a:gd name="T14" fmla="*/ 7 w 23"/>
                    <a:gd name="T15" fmla="*/ 37 h 59"/>
                    <a:gd name="T16" fmla="*/ 11 w 23"/>
                    <a:gd name="T17" fmla="*/ 32 h 59"/>
                    <a:gd name="T18" fmla="*/ 21 w 23"/>
                    <a:gd name="T19" fmla="*/ 11 h 59"/>
                    <a:gd name="T20" fmla="*/ 12 w 23"/>
                    <a:gd name="T21" fmla="*/ 1 h 59"/>
                    <a:gd name="T22" fmla="*/ 9 w 23"/>
                    <a:gd name="T23" fmla="*/ 1 h 59"/>
                    <a:gd name="T24" fmla="*/ 10 w 23"/>
                    <a:gd name="T25" fmla="*/ 4 h 59"/>
                    <a:gd name="T26" fmla="*/ 18 w 23"/>
                    <a:gd name="T27" fmla="*/ 12 h 59"/>
                    <a:gd name="T28" fmla="*/ 8 w 23"/>
                    <a:gd name="T29" fmla="*/ 30 h 59"/>
                    <a:gd name="T30" fmla="*/ 4 w 23"/>
                    <a:gd name="T3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59">
                      <a:moveTo>
                        <a:pt x="4" y="35"/>
                      </a:moveTo>
                      <a:cubicBezTo>
                        <a:pt x="1" y="39"/>
                        <a:pt x="0" y="44"/>
                        <a:pt x="1" y="48"/>
                      </a:cubicBezTo>
                      <a:cubicBezTo>
                        <a:pt x="3" y="55"/>
                        <a:pt x="11" y="58"/>
                        <a:pt x="12" y="59"/>
                      </a:cubicBezTo>
                      <a:cubicBezTo>
                        <a:pt x="12" y="59"/>
                        <a:pt x="12" y="59"/>
                        <a:pt x="12" y="59"/>
                      </a:cubicBezTo>
                      <a:cubicBezTo>
                        <a:pt x="13" y="59"/>
                        <a:pt x="14" y="58"/>
                        <a:pt x="14" y="58"/>
                      </a:cubicBezTo>
                      <a:cubicBezTo>
                        <a:pt x="14" y="57"/>
                        <a:pt x="14" y="56"/>
                        <a:pt x="13" y="55"/>
                      </a:cubicBezTo>
                      <a:cubicBezTo>
                        <a:pt x="13" y="55"/>
                        <a:pt x="6" y="52"/>
                        <a:pt x="4" y="47"/>
                      </a:cubicBezTo>
                      <a:cubicBezTo>
                        <a:pt x="3" y="44"/>
                        <a:pt x="4" y="41"/>
                        <a:pt x="7" y="37"/>
                      </a:cubicBezTo>
                      <a:cubicBezTo>
                        <a:pt x="8" y="35"/>
                        <a:pt x="10" y="34"/>
                        <a:pt x="11" y="32"/>
                      </a:cubicBezTo>
                      <a:cubicBezTo>
                        <a:pt x="17" y="24"/>
                        <a:pt x="23" y="18"/>
                        <a:pt x="21" y="11"/>
                      </a:cubicBezTo>
                      <a:cubicBezTo>
                        <a:pt x="21" y="7"/>
                        <a:pt x="17" y="4"/>
                        <a:pt x="12" y="1"/>
                      </a:cubicBezTo>
                      <a:cubicBezTo>
                        <a:pt x="11" y="0"/>
                        <a:pt x="10" y="1"/>
                        <a:pt x="9" y="1"/>
                      </a:cubicBezTo>
                      <a:cubicBezTo>
                        <a:pt x="9" y="2"/>
                        <a:pt x="9" y="3"/>
                        <a:pt x="10" y="4"/>
                      </a:cubicBezTo>
                      <a:cubicBezTo>
                        <a:pt x="15" y="6"/>
                        <a:pt x="17" y="9"/>
                        <a:pt x="18" y="12"/>
                      </a:cubicBezTo>
                      <a:cubicBezTo>
                        <a:pt x="19" y="17"/>
                        <a:pt x="14" y="23"/>
                        <a:pt x="8" y="30"/>
                      </a:cubicBezTo>
                      <a:cubicBezTo>
                        <a:pt x="7" y="31"/>
                        <a:pt x="5" y="33"/>
                        <a:pt x="4" y="35"/>
                      </a:cubicBez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grpSp>
        <p:sp>
          <p:nvSpPr>
            <p:cNvPr id="47" name="矩形 46"/>
            <p:cNvSpPr/>
            <p:nvPr/>
          </p:nvSpPr>
          <p:spPr>
            <a:xfrm>
              <a:off x="1349986" y="4552894"/>
              <a:ext cx="2325976" cy="728789"/>
            </a:xfrm>
            <a:prstGeom prst="rect">
              <a:avLst/>
            </a:prstGeom>
          </p:spPr>
          <p:txBody>
            <a:bodyPr wrap="square">
              <a:spAutoFit/>
            </a:bodyPr>
            <a:lstStyle/>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生活方式</a:t>
              </a:r>
              <a:endPar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algn="ctr">
                <a:lnSpc>
                  <a:spcPct val="120000"/>
                </a:lnSpc>
              </a:pPr>
              <a:r>
                <a:rPr lang="zh-CN" altLang="en-US"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多样性指数</a:t>
              </a:r>
              <a:endParaRPr lang="en-US" altLang="zh-CN"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grpSp>
          <p:nvGrpSpPr>
            <p:cNvPr id="48" name="组合 47"/>
            <p:cNvGrpSpPr/>
            <p:nvPr/>
          </p:nvGrpSpPr>
          <p:grpSpPr>
            <a:xfrm>
              <a:off x="4224786" y="3732340"/>
              <a:ext cx="792000" cy="792000"/>
              <a:chOff x="10273325" y="1973143"/>
              <a:chExt cx="937641" cy="937641"/>
            </a:xfrm>
            <a:solidFill>
              <a:srgbClr val="2F5EB0"/>
            </a:solidFill>
          </p:grpSpPr>
          <p:sp>
            <p:nvSpPr>
              <p:cNvPr id="49" name="椭圆 48"/>
              <p:cNvSpPr/>
              <p:nvPr/>
            </p:nvSpPr>
            <p:spPr>
              <a:xfrm>
                <a:off x="10273325" y="1973143"/>
                <a:ext cx="937641" cy="937641"/>
              </a:xfrm>
              <a:prstGeom prst="ellipse">
                <a:avLst/>
              </a:prstGeom>
              <a:gr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0" name="Freeform 121"/>
              <p:cNvSpPr/>
              <p:nvPr/>
            </p:nvSpPr>
            <p:spPr bwMode="auto">
              <a:xfrm>
                <a:off x="10484324" y="2220181"/>
                <a:ext cx="515643" cy="443564"/>
              </a:xfrm>
              <a:custGeom>
                <a:avLst/>
                <a:gdLst>
                  <a:gd name="T0" fmla="*/ 140 w 140"/>
                  <a:gd name="T1" fmla="*/ 111 h 120"/>
                  <a:gd name="T2" fmla="*/ 140 w 140"/>
                  <a:gd name="T3" fmla="*/ 120 h 120"/>
                  <a:gd name="T4" fmla="*/ 0 w 140"/>
                  <a:gd name="T5" fmla="*/ 120 h 120"/>
                  <a:gd name="T6" fmla="*/ 0 w 140"/>
                  <a:gd name="T7" fmla="*/ 111 h 120"/>
                  <a:gd name="T8" fmla="*/ 18 w 140"/>
                  <a:gd name="T9" fmla="*/ 111 h 120"/>
                  <a:gd name="T10" fmla="*/ 18 w 140"/>
                  <a:gd name="T11" fmla="*/ 49 h 120"/>
                  <a:gd name="T12" fmla="*/ 24 w 140"/>
                  <a:gd name="T13" fmla="*/ 41 h 120"/>
                  <a:gd name="T14" fmla="*/ 28 w 140"/>
                  <a:gd name="T15" fmla="*/ 41 h 120"/>
                  <a:gd name="T16" fmla="*/ 34 w 140"/>
                  <a:gd name="T17" fmla="*/ 49 h 120"/>
                  <a:gd name="T18" fmla="*/ 34 w 140"/>
                  <a:gd name="T19" fmla="*/ 111 h 120"/>
                  <a:gd name="T20" fmla="*/ 40 w 140"/>
                  <a:gd name="T21" fmla="*/ 111 h 120"/>
                  <a:gd name="T22" fmla="*/ 40 w 140"/>
                  <a:gd name="T23" fmla="*/ 95 h 120"/>
                  <a:gd name="T24" fmla="*/ 46 w 140"/>
                  <a:gd name="T25" fmla="*/ 87 h 120"/>
                  <a:gd name="T26" fmla="*/ 50 w 140"/>
                  <a:gd name="T27" fmla="*/ 87 h 120"/>
                  <a:gd name="T28" fmla="*/ 56 w 140"/>
                  <a:gd name="T29" fmla="*/ 95 h 120"/>
                  <a:gd name="T30" fmla="*/ 56 w 140"/>
                  <a:gd name="T31" fmla="*/ 111 h 120"/>
                  <a:gd name="T32" fmla="*/ 62 w 140"/>
                  <a:gd name="T33" fmla="*/ 111 h 120"/>
                  <a:gd name="T34" fmla="*/ 62 w 140"/>
                  <a:gd name="T35" fmla="*/ 61 h 120"/>
                  <a:gd name="T36" fmla="*/ 68 w 140"/>
                  <a:gd name="T37" fmla="*/ 53 h 120"/>
                  <a:gd name="T38" fmla="*/ 72 w 140"/>
                  <a:gd name="T39" fmla="*/ 53 h 120"/>
                  <a:gd name="T40" fmla="*/ 78 w 140"/>
                  <a:gd name="T41" fmla="*/ 61 h 120"/>
                  <a:gd name="T42" fmla="*/ 78 w 140"/>
                  <a:gd name="T43" fmla="*/ 111 h 120"/>
                  <a:gd name="T44" fmla="*/ 84 w 140"/>
                  <a:gd name="T45" fmla="*/ 111 h 120"/>
                  <a:gd name="T46" fmla="*/ 84 w 140"/>
                  <a:gd name="T47" fmla="*/ 85 h 120"/>
                  <a:gd name="T48" fmla="*/ 90 w 140"/>
                  <a:gd name="T49" fmla="*/ 77 h 120"/>
                  <a:gd name="T50" fmla="*/ 94 w 140"/>
                  <a:gd name="T51" fmla="*/ 77 h 120"/>
                  <a:gd name="T52" fmla="*/ 100 w 140"/>
                  <a:gd name="T53" fmla="*/ 85 h 120"/>
                  <a:gd name="T54" fmla="*/ 100 w 140"/>
                  <a:gd name="T55" fmla="*/ 111 h 120"/>
                  <a:gd name="T56" fmla="*/ 106 w 140"/>
                  <a:gd name="T57" fmla="*/ 111 h 120"/>
                  <a:gd name="T58" fmla="*/ 106 w 140"/>
                  <a:gd name="T59" fmla="*/ 23 h 120"/>
                  <a:gd name="T60" fmla="*/ 106 w 140"/>
                  <a:gd name="T61" fmla="*/ 22 h 120"/>
                  <a:gd name="T62" fmla="*/ 99 w 140"/>
                  <a:gd name="T63" fmla="*/ 22 h 120"/>
                  <a:gd name="T64" fmla="*/ 113 w 140"/>
                  <a:gd name="T65" fmla="*/ 0 h 120"/>
                  <a:gd name="T66" fmla="*/ 128 w 140"/>
                  <a:gd name="T67" fmla="*/ 22 h 120"/>
                  <a:gd name="T68" fmla="*/ 121 w 140"/>
                  <a:gd name="T69" fmla="*/ 22 h 120"/>
                  <a:gd name="T70" fmla="*/ 121 w 140"/>
                  <a:gd name="T71" fmla="*/ 23 h 120"/>
                  <a:gd name="T72" fmla="*/ 121 w 140"/>
                  <a:gd name="T73" fmla="*/ 111 h 120"/>
                  <a:gd name="T74" fmla="*/ 140 w 140"/>
                  <a:gd name="T75" fmla="*/ 1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0">
                    <a:moveTo>
                      <a:pt x="140" y="111"/>
                    </a:moveTo>
                    <a:cubicBezTo>
                      <a:pt x="140" y="120"/>
                      <a:pt x="140" y="120"/>
                      <a:pt x="140" y="120"/>
                    </a:cubicBezTo>
                    <a:cubicBezTo>
                      <a:pt x="0" y="120"/>
                      <a:pt x="0" y="120"/>
                      <a:pt x="0" y="120"/>
                    </a:cubicBezTo>
                    <a:cubicBezTo>
                      <a:pt x="0" y="111"/>
                      <a:pt x="0" y="111"/>
                      <a:pt x="0" y="111"/>
                    </a:cubicBezTo>
                    <a:cubicBezTo>
                      <a:pt x="18" y="111"/>
                      <a:pt x="18" y="111"/>
                      <a:pt x="18" y="111"/>
                    </a:cubicBezTo>
                    <a:cubicBezTo>
                      <a:pt x="18" y="49"/>
                      <a:pt x="18" y="49"/>
                      <a:pt x="18" y="49"/>
                    </a:cubicBezTo>
                    <a:cubicBezTo>
                      <a:pt x="18" y="42"/>
                      <a:pt x="21" y="41"/>
                      <a:pt x="24" y="41"/>
                    </a:cubicBezTo>
                    <a:cubicBezTo>
                      <a:pt x="28" y="41"/>
                      <a:pt x="28" y="41"/>
                      <a:pt x="28" y="41"/>
                    </a:cubicBezTo>
                    <a:cubicBezTo>
                      <a:pt x="31" y="41"/>
                      <a:pt x="34" y="42"/>
                      <a:pt x="34" y="49"/>
                    </a:cubicBezTo>
                    <a:cubicBezTo>
                      <a:pt x="34" y="111"/>
                      <a:pt x="34" y="111"/>
                      <a:pt x="34" y="111"/>
                    </a:cubicBezTo>
                    <a:cubicBezTo>
                      <a:pt x="40" y="111"/>
                      <a:pt x="40" y="111"/>
                      <a:pt x="40" y="111"/>
                    </a:cubicBezTo>
                    <a:cubicBezTo>
                      <a:pt x="40" y="95"/>
                      <a:pt x="40" y="95"/>
                      <a:pt x="40" y="95"/>
                    </a:cubicBezTo>
                    <a:cubicBezTo>
                      <a:pt x="40" y="88"/>
                      <a:pt x="43" y="87"/>
                      <a:pt x="46" y="87"/>
                    </a:cubicBezTo>
                    <a:cubicBezTo>
                      <a:pt x="50" y="87"/>
                      <a:pt x="50" y="87"/>
                      <a:pt x="50" y="87"/>
                    </a:cubicBezTo>
                    <a:cubicBezTo>
                      <a:pt x="53" y="87"/>
                      <a:pt x="56" y="88"/>
                      <a:pt x="56" y="95"/>
                    </a:cubicBezTo>
                    <a:cubicBezTo>
                      <a:pt x="56" y="111"/>
                      <a:pt x="56" y="111"/>
                      <a:pt x="56" y="111"/>
                    </a:cubicBezTo>
                    <a:cubicBezTo>
                      <a:pt x="62" y="111"/>
                      <a:pt x="62" y="111"/>
                      <a:pt x="62" y="111"/>
                    </a:cubicBezTo>
                    <a:cubicBezTo>
                      <a:pt x="62" y="61"/>
                      <a:pt x="62" y="61"/>
                      <a:pt x="62" y="61"/>
                    </a:cubicBezTo>
                    <a:cubicBezTo>
                      <a:pt x="62" y="54"/>
                      <a:pt x="65" y="53"/>
                      <a:pt x="68" y="53"/>
                    </a:cubicBezTo>
                    <a:cubicBezTo>
                      <a:pt x="72" y="53"/>
                      <a:pt x="72" y="53"/>
                      <a:pt x="72" y="53"/>
                    </a:cubicBezTo>
                    <a:cubicBezTo>
                      <a:pt x="75" y="53"/>
                      <a:pt x="78" y="54"/>
                      <a:pt x="78" y="61"/>
                    </a:cubicBezTo>
                    <a:cubicBezTo>
                      <a:pt x="78" y="111"/>
                      <a:pt x="78" y="111"/>
                      <a:pt x="78" y="111"/>
                    </a:cubicBezTo>
                    <a:cubicBezTo>
                      <a:pt x="84" y="111"/>
                      <a:pt x="84" y="111"/>
                      <a:pt x="84" y="111"/>
                    </a:cubicBezTo>
                    <a:cubicBezTo>
                      <a:pt x="84" y="85"/>
                      <a:pt x="84" y="85"/>
                      <a:pt x="84" y="85"/>
                    </a:cubicBezTo>
                    <a:cubicBezTo>
                      <a:pt x="84" y="78"/>
                      <a:pt x="87" y="77"/>
                      <a:pt x="90" y="77"/>
                    </a:cubicBezTo>
                    <a:cubicBezTo>
                      <a:pt x="94" y="77"/>
                      <a:pt x="94" y="77"/>
                      <a:pt x="94" y="77"/>
                    </a:cubicBezTo>
                    <a:cubicBezTo>
                      <a:pt x="97" y="77"/>
                      <a:pt x="100" y="78"/>
                      <a:pt x="100" y="85"/>
                    </a:cubicBezTo>
                    <a:cubicBezTo>
                      <a:pt x="100" y="111"/>
                      <a:pt x="100" y="111"/>
                      <a:pt x="100" y="111"/>
                    </a:cubicBezTo>
                    <a:cubicBezTo>
                      <a:pt x="106" y="111"/>
                      <a:pt x="106" y="111"/>
                      <a:pt x="106" y="111"/>
                    </a:cubicBezTo>
                    <a:cubicBezTo>
                      <a:pt x="106" y="23"/>
                      <a:pt x="106" y="23"/>
                      <a:pt x="106" y="23"/>
                    </a:cubicBezTo>
                    <a:cubicBezTo>
                      <a:pt x="106" y="23"/>
                      <a:pt x="106" y="22"/>
                      <a:pt x="106" y="22"/>
                    </a:cubicBezTo>
                    <a:cubicBezTo>
                      <a:pt x="99" y="22"/>
                      <a:pt x="99" y="22"/>
                      <a:pt x="99" y="22"/>
                    </a:cubicBezTo>
                    <a:cubicBezTo>
                      <a:pt x="113" y="0"/>
                      <a:pt x="113" y="0"/>
                      <a:pt x="113" y="0"/>
                    </a:cubicBezTo>
                    <a:cubicBezTo>
                      <a:pt x="128" y="22"/>
                      <a:pt x="128" y="22"/>
                      <a:pt x="128" y="22"/>
                    </a:cubicBezTo>
                    <a:cubicBezTo>
                      <a:pt x="121" y="22"/>
                      <a:pt x="121" y="22"/>
                      <a:pt x="121" y="22"/>
                    </a:cubicBezTo>
                    <a:cubicBezTo>
                      <a:pt x="121" y="22"/>
                      <a:pt x="121" y="23"/>
                      <a:pt x="121" y="23"/>
                    </a:cubicBezTo>
                    <a:cubicBezTo>
                      <a:pt x="121" y="111"/>
                      <a:pt x="121" y="111"/>
                      <a:pt x="121" y="111"/>
                    </a:cubicBezTo>
                    <a:lnTo>
                      <a:pt x="140" y="11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51" name="矩形 50"/>
            <p:cNvSpPr/>
            <p:nvPr/>
          </p:nvSpPr>
          <p:spPr>
            <a:xfrm>
              <a:off x="3466684" y="4538380"/>
              <a:ext cx="2325976" cy="728789"/>
            </a:xfrm>
            <a:prstGeom prst="rect">
              <a:avLst/>
            </a:prstGeom>
          </p:spPr>
          <p:txBody>
            <a:bodyPr wrap="square">
              <a:spAutoFit/>
            </a:bodyPr>
            <a:lstStyle/>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未来</a:t>
              </a:r>
              <a:endPar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可塑性</a:t>
              </a:r>
              <a:r>
                <a:rPr lang="zh-CN" altLang="en-US"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指数</a:t>
              </a:r>
              <a:endParaRPr lang="en-US" altLang="zh-CN"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grpSp>
          <p:nvGrpSpPr>
            <p:cNvPr id="52" name="组合 51"/>
            <p:cNvGrpSpPr/>
            <p:nvPr/>
          </p:nvGrpSpPr>
          <p:grpSpPr>
            <a:xfrm>
              <a:off x="5335058" y="1946092"/>
              <a:ext cx="792000" cy="792000"/>
              <a:chOff x="5587753" y="1973143"/>
              <a:chExt cx="937641" cy="937641"/>
            </a:xfrm>
            <a:solidFill>
              <a:srgbClr val="2F5EB0"/>
            </a:solidFill>
          </p:grpSpPr>
          <p:sp>
            <p:nvSpPr>
              <p:cNvPr id="53" name="椭圆 52"/>
              <p:cNvSpPr/>
              <p:nvPr/>
            </p:nvSpPr>
            <p:spPr>
              <a:xfrm>
                <a:off x="5587753" y="1973143"/>
                <a:ext cx="937641" cy="937641"/>
              </a:xfrm>
              <a:prstGeom prst="ellipse">
                <a:avLst/>
              </a:prstGeom>
              <a:gr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54" name="组合 70"/>
              <p:cNvGrpSpPr/>
              <p:nvPr/>
            </p:nvGrpSpPr>
            <p:grpSpPr>
              <a:xfrm>
                <a:off x="5892544" y="2190034"/>
                <a:ext cx="328059" cy="473711"/>
                <a:chOff x="5791574" y="1953938"/>
                <a:chExt cx="328059" cy="473711"/>
              </a:xfrm>
              <a:grpFill/>
            </p:grpSpPr>
            <p:sp>
              <p:nvSpPr>
                <p:cNvPr id="55" name="Freeform 282"/>
                <p:cNvSpPr/>
                <p:nvPr/>
              </p:nvSpPr>
              <p:spPr bwMode="auto">
                <a:xfrm>
                  <a:off x="5791574" y="1974356"/>
                  <a:ext cx="328059" cy="453293"/>
                </a:xfrm>
                <a:custGeom>
                  <a:avLst/>
                  <a:gdLst>
                    <a:gd name="T0" fmla="*/ 99 w 102"/>
                    <a:gd name="T1" fmla="*/ 11 h 141"/>
                    <a:gd name="T2" fmla="*/ 102 w 102"/>
                    <a:gd name="T3" fmla="*/ 5 h 141"/>
                    <a:gd name="T4" fmla="*/ 101 w 102"/>
                    <a:gd name="T5" fmla="*/ 5 h 141"/>
                    <a:gd name="T6" fmla="*/ 94 w 102"/>
                    <a:gd name="T7" fmla="*/ 0 h 141"/>
                    <a:gd name="T8" fmla="*/ 93 w 102"/>
                    <a:gd name="T9" fmla="*/ 0 h 141"/>
                    <a:gd name="T10" fmla="*/ 88 w 102"/>
                    <a:gd name="T11" fmla="*/ 4 h 141"/>
                    <a:gd name="T12" fmla="*/ 68 w 102"/>
                    <a:gd name="T13" fmla="*/ 29 h 141"/>
                    <a:gd name="T14" fmla="*/ 34 w 102"/>
                    <a:gd name="T15" fmla="*/ 29 h 141"/>
                    <a:gd name="T16" fmla="*/ 14 w 102"/>
                    <a:gd name="T17" fmla="*/ 4 h 141"/>
                    <a:gd name="T18" fmla="*/ 9 w 102"/>
                    <a:gd name="T19" fmla="*/ 0 h 141"/>
                    <a:gd name="T20" fmla="*/ 8 w 102"/>
                    <a:gd name="T21" fmla="*/ 0 h 141"/>
                    <a:gd name="T22" fmla="*/ 1 w 102"/>
                    <a:gd name="T23" fmla="*/ 5 h 141"/>
                    <a:gd name="T24" fmla="*/ 1 w 102"/>
                    <a:gd name="T25" fmla="*/ 5 h 141"/>
                    <a:gd name="T26" fmla="*/ 1 w 102"/>
                    <a:gd name="T27" fmla="*/ 5 h 141"/>
                    <a:gd name="T28" fmla="*/ 3 w 102"/>
                    <a:gd name="T29" fmla="*/ 11 h 141"/>
                    <a:gd name="T30" fmla="*/ 28 w 102"/>
                    <a:gd name="T31" fmla="*/ 40 h 141"/>
                    <a:gd name="T32" fmla="*/ 28 w 102"/>
                    <a:gd name="T33" fmla="*/ 40 h 141"/>
                    <a:gd name="T34" fmla="*/ 27 w 102"/>
                    <a:gd name="T35" fmla="*/ 83 h 141"/>
                    <a:gd name="T36" fmla="*/ 29 w 102"/>
                    <a:gd name="T37" fmla="*/ 89 h 141"/>
                    <a:gd name="T38" fmla="*/ 30 w 102"/>
                    <a:gd name="T39" fmla="*/ 130 h 141"/>
                    <a:gd name="T40" fmla="*/ 35 w 102"/>
                    <a:gd name="T41" fmla="*/ 138 h 141"/>
                    <a:gd name="T42" fmla="*/ 46 w 102"/>
                    <a:gd name="T43" fmla="*/ 141 h 141"/>
                    <a:gd name="T44" fmla="*/ 46 w 102"/>
                    <a:gd name="T45" fmla="*/ 140 h 141"/>
                    <a:gd name="T46" fmla="*/ 46 w 102"/>
                    <a:gd name="T47" fmla="*/ 103 h 141"/>
                    <a:gd name="T48" fmla="*/ 47 w 102"/>
                    <a:gd name="T49" fmla="*/ 95 h 141"/>
                    <a:gd name="T50" fmla="*/ 55 w 102"/>
                    <a:gd name="T51" fmla="*/ 95 h 141"/>
                    <a:gd name="T52" fmla="*/ 56 w 102"/>
                    <a:gd name="T53" fmla="*/ 103 h 141"/>
                    <a:gd name="T54" fmla="*/ 56 w 102"/>
                    <a:gd name="T55" fmla="*/ 140 h 141"/>
                    <a:gd name="T56" fmla="*/ 56 w 102"/>
                    <a:gd name="T57" fmla="*/ 141 h 141"/>
                    <a:gd name="T58" fmla="*/ 67 w 102"/>
                    <a:gd name="T59" fmla="*/ 138 h 141"/>
                    <a:gd name="T60" fmla="*/ 72 w 102"/>
                    <a:gd name="T61" fmla="*/ 130 h 141"/>
                    <a:gd name="T62" fmla="*/ 74 w 102"/>
                    <a:gd name="T63" fmla="*/ 89 h 141"/>
                    <a:gd name="T64" fmla="*/ 76 w 102"/>
                    <a:gd name="T65" fmla="*/ 83 h 141"/>
                    <a:gd name="T66" fmla="*/ 74 w 102"/>
                    <a:gd name="T67" fmla="*/ 40 h 141"/>
                    <a:gd name="T68" fmla="*/ 74 w 102"/>
                    <a:gd name="T69" fmla="*/ 40 h 141"/>
                    <a:gd name="T70" fmla="*/ 99 w 102"/>
                    <a:gd name="T71" fmla="*/ 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141">
                      <a:moveTo>
                        <a:pt x="99" y="11"/>
                      </a:moveTo>
                      <a:cubicBezTo>
                        <a:pt x="100" y="9"/>
                        <a:pt x="102" y="7"/>
                        <a:pt x="102" y="5"/>
                      </a:cubicBezTo>
                      <a:cubicBezTo>
                        <a:pt x="101" y="5"/>
                        <a:pt x="101" y="5"/>
                        <a:pt x="101" y="5"/>
                      </a:cubicBezTo>
                      <a:cubicBezTo>
                        <a:pt x="94" y="0"/>
                        <a:pt x="94" y="0"/>
                        <a:pt x="94" y="0"/>
                      </a:cubicBezTo>
                      <a:cubicBezTo>
                        <a:pt x="93" y="0"/>
                        <a:pt x="93" y="0"/>
                        <a:pt x="93" y="0"/>
                      </a:cubicBezTo>
                      <a:cubicBezTo>
                        <a:pt x="92" y="0"/>
                        <a:pt x="90" y="2"/>
                        <a:pt x="88" y="4"/>
                      </a:cubicBezTo>
                      <a:cubicBezTo>
                        <a:pt x="68" y="29"/>
                        <a:pt x="68" y="29"/>
                        <a:pt x="68" y="29"/>
                      </a:cubicBezTo>
                      <a:cubicBezTo>
                        <a:pt x="57" y="25"/>
                        <a:pt x="45" y="25"/>
                        <a:pt x="34" y="29"/>
                      </a:cubicBezTo>
                      <a:cubicBezTo>
                        <a:pt x="14" y="4"/>
                        <a:pt x="14" y="4"/>
                        <a:pt x="14" y="4"/>
                      </a:cubicBezTo>
                      <a:cubicBezTo>
                        <a:pt x="12" y="2"/>
                        <a:pt x="10" y="0"/>
                        <a:pt x="9" y="0"/>
                      </a:cubicBezTo>
                      <a:cubicBezTo>
                        <a:pt x="8" y="0"/>
                        <a:pt x="8" y="0"/>
                        <a:pt x="8" y="0"/>
                      </a:cubicBezTo>
                      <a:cubicBezTo>
                        <a:pt x="1" y="5"/>
                        <a:pt x="1" y="5"/>
                        <a:pt x="1" y="5"/>
                      </a:cubicBezTo>
                      <a:cubicBezTo>
                        <a:pt x="1" y="5"/>
                        <a:pt x="1" y="5"/>
                        <a:pt x="1" y="5"/>
                      </a:cubicBezTo>
                      <a:cubicBezTo>
                        <a:pt x="1" y="5"/>
                        <a:pt x="1" y="5"/>
                        <a:pt x="1" y="5"/>
                      </a:cubicBezTo>
                      <a:cubicBezTo>
                        <a:pt x="0" y="7"/>
                        <a:pt x="2" y="9"/>
                        <a:pt x="3" y="11"/>
                      </a:cubicBezTo>
                      <a:cubicBezTo>
                        <a:pt x="28" y="40"/>
                        <a:pt x="28" y="40"/>
                        <a:pt x="28" y="40"/>
                      </a:cubicBezTo>
                      <a:cubicBezTo>
                        <a:pt x="28" y="40"/>
                        <a:pt x="28" y="40"/>
                        <a:pt x="28" y="40"/>
                      </a:cubicBezTo>
                      <a:cubicBezTo>
                        <a:pt x="27" y="55"/>
                        <a:pt x="27" y="69"/>
                        <a:pt x="27" y="83"/>
                      </a:cubicBezTo>
                      <a:cubicBezTo>
                        <a:pt x="26" y="86"/>
                        <a:pt x="27" y="87"/>
                        <a:pt x="29" y="89"/>
                      </a:cubicBezTo>
                      <a:cubicBezTo>
                        <a:pt x="29" y="102"/>
                        <a:pt x="29" y="116"/>
                        <a:pt x="30" y="130"/>
                      </a:cubicBezTo>
                      <a:cubicBezTo>
                        <a:pt x="30" y="133"/>
                        <a:pt x="32" y="137"/>
                        <a:pt x="35" y="138"/>
                      </a:cubicBezTo>
                      <a:cubicBezTo>
                        <a:pt x="39" y="140"/>
                        <a:pt x="42" y="140"/>
                        <a:pt x="46" y="141"/>
                      </a:cubicBezTo>
                      <a:cubicBezTo>
                        <a:pt x="46" y="140"/>
                        <a:pt x="46" y="140"/>
                        <a:pt x="46" y="140"/>
                      </a:cubicBezTo>
                      <a:cubicBezTo>
                        <a:pt x="46" y="128"/>
                        <a:pt x="46" y="115"/>
                        <a:pt x="46" y="103"/>
                      </a:cubicBezTo>
                      <a:cubicBezTo>
                        <a:pt x="46" y="100"/>
                        <a:pt x="47" y="96"/>
                        <a:pt x="47" y="95"/>
                      </a:cubicBezTo>
                      <a:cubicBezTo>
                        <a:pt x="50" y="92"/>
                        <a:pt x="52" y="92"/>
                        <a:pt x="55" y="95"/>
                      </a:cubicBezTo>
                      <a:cubicBezTo>
                        <a:pt x="55" y="96"/>
                        <a:pt x="56" y="100"/>
                        <a:pt x="56" y="103"/>
                      </a:cubicBezTo>
                      <a:cubicBezTo>
                        <a:pt x="56" y="115"/>
                        <a:pt x="56" y="128"/>
                        <a:pt x="56" y="140"/>
                      </a:cubicBezTo>
                      <a:cubicBezTo>
                        <a:pt x="56" y="140"/>
                        <a:pt x="56" y="140"/>
                        <a:pt x="56" y="141"/>
                      </a:cubicBezTo>
                      <a:cubicBezTo>
                        <a:pt x="60" y="140"/>
                        <a:pt x="63" y="140"/>
                        <a:pt x="67" y="138"/>
                      </a:cubicBezTo>
                      <a:cubicBezTo>
                        <a:pt x="70" y="137"/>
                        <a:pt x="72" y="133"/>
                        <a:pt x="72" y="130"/>
                      </a:cubicBezTo>
                      <a:cubicBezTo>
                        <a:pt x="73" y="116"/>
                        <a:pt x="73" y="102"/>
                        <a:pt x="74" y="89"/>
                      </a:cubicBezTo>
                      <a:cubicBezTo>
                        <a:pt x="75" y="87"/>
                        <a:pt x="76" y="86"/>
                        <a:pt x="76" y="83"/>
                      </a:cubicBezTo>
                      <a:cubicBezTo>
                        <a:pt x="75" y="69"/>
                        <a:pt x="75" y="55"/>
                        <a:pt x="74" y="40"/>
                      </a:cubicBezTo>
                      <a:cubicBezTo>
                        <a:pt x="74" y="40"/>
                        <a:pt x="74" y="40"/>
                        <a:pt x="74" y="40"/>
                      </a:cubicBezTo>
                      <a:lnTo>
                        <a:pt x="99" y="11"/>
                      </a:lnTo>
                      <a:close/>
                    </a:path>
                  </a:pathLst>
                </a:cu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6" name="Oval 283"/>
                <p:cNvSpPr>
                  <a:spLocks noChangeArrowheads="1"/>
                </p:cNvSpPr>
                <p:nvPr/>
              </p:nvSpPr>
              <p:spPr bwMode="auto">
                <a:xfrm>
                  <a:off x="5910002" y="1953938"/>
                  <a:ext cx="93926" cy="93926"/>
                </a:xfrm>
                <a:prstGeom prst="ellipse">
                  <a:avLst/>
                </a:prstGeom>
                <a:grpFill/>
                <a:ln>
                  <a:solidFill>
                    <a:schemeClr val="bg1"/>
                  </a:solidFill>
                </a:ln>
                <a:extLst/>
              </p:spPr>
              <p:txBody>
                <a:bodyPr vert="horz" wrap="square" lIns="91440" tIns="45720" rIns="91440" bIns="45720" numCol="1" anchor="t" anchorCtr="0" compatLnSpc="1"/>
                <a:lstStyle/>
                <a:p>
                  <a:endParaRPr lang="en-US">
                    <a:solidFill>
                      <a:schemeClr val="accent1"/>
                    </a:solidFill>
                    <a:latin typeface="Times New Roman" panose="02020603050405020304" pitchFamily="18" charset="0"/>
                    <a:ea typeface="微软雅黑" panose="020B0503020204020204" charset="-122"/>
                    <a:sym typeface="Times New Roman" panose="02020603050405020304" pitchFamily="18" charset="0"/>
                  </a:endParaRPr>
                </a:p>
              </p:txBody>
            </p:sp>
          </p:grpSp>
        </p:grpSp>
        <p:sp>
          <p:nvSpPr>
            <p:cNvPr id="57" name="矩形 56"/>
            <p:cNvSpPr/>
            <p:nvPr/>
          </p:nvSpPr>
          <p:spPr>
            <a:xfrm>
              <a:off x="4589784" y="2752132"/>
              <a:ext cx="2325976" cy="728789"/>
            </a:xfrm>
            <a:prstGeom prst="rect">
              <a:avLst/>
            </a:prstGeom>
          </p:spPr>
          <p:txBody>
            <a:bodyPr wrap="square">
              <a:spAutoFit/>
            </a:bodyPr>
            <a:lstStyle/>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城市人</a:t>
              </a:r>
              <a:endPar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algn="ctr">
                <a:lnSpc>
                  <a:spcPct val="120000"/>
                </a:lnSpc>
              </a:pP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活跃度</a:t>
              </a:r>
              <a:r>
                <a:rPr lang="zh-CN" altLang="en-US"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指数</a:t>
              </a:r>
              <a:endParaRPr lang="en-US" altLang="zh-CN" sz="1800" b="1" dirty="0" smtClean="0">
                <a:solidFill>
                  <a:schemeClr val="accent1"/>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grpSp>
      <p:sp>
        <p:nvSpPr>
          <p:cNvPr id="58" name="文本框 6"/>
          <p:cNvSpPr txBox="1"/>
          <p:nvPr/>
        </p:nvSpPr>
        <p:spPr>
          <a:xfrm>
            <a:off x="7967414" y="6192910"/>
            <a:ext cx="3185487" cy="369332"/>
          </a:xfrm>
          <a:prstGeom prst="rect">
            <a:avLst/>
          </a:prstGeom>
          <a:noFill/>
        </p:spPr>
        <p:txBody>
          <a:bodyPr wrap="none" rtlCol="0">
            <a:spAutoFit/>
          </a:bodyPr>
          <a:lstStyle/>
          <a:p>
            <a:r>
              <a:rPr lang="en-US" altLang="zh-CN"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2018</a:t>
            </a:r>
            <a:r>
              <a:rPr lang="zh-CN" altLang="en-US" sz="1800" b="1"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中国城市商业魅力排行榜</a:t>
            </a:r>
          </a:p>
        </p:txBody>
      </p:sp>
      <p:pic>
        <p:nvPicPr>
          <p:cNvPr id="59" name="图片 58"/>
          <p:cNvPicPr>
            <a:picLocks noChangeAspect="1"/>
          </p:cNvPicPr>
          <p:nvPr/>
        </p:nvPicPr>
        <p:blipFill rotWithShape="1">
          <a:blip r:embed="rId2" cstate="print">
            <a:extLst>
              <a:ext uri="{28A0092B-C50C-407E-A947-70E740481C1C}">
                <a14:useLocalDpi xmlns:a14="http://schemas.microsoft.com/office/drawing/2010/main" val="0"/>
              </a:ext>
            </a:extLst>
          </a:blip>
          <a:srcRect l="3295" t="52094" r="1676" b="8507"/>
          <a:stretch>
            <a:fillRect/>
          </a:stretch>
        </p:blipFill>
        <p:spPr>
          <a:xfrm>
            <a:off x="7226352" y="1198087"/>
            <a:ext cx="4572000" cy="4881489"/>
          </a:xfrm>
          <a:prstGeom prst="rect">
            <a:avLst/>
          </a:prstGeom>
        </p:spPr>
      </p:pic>
      <p:grpSp>
        <p:nvGrpSpPr>
          <p:cNvPr id="61" name="组合 60"/>
          <p:cNvGrpSpPr/>
          <p:nvPr/>
        </p:nvGrpSpPr>
        <p:grpSpPr>
          <a:xfrm>
            <a:off x="7144984" y="1725464"/>
            <a:ext cx="4652564" cy="369332"/>
            <a:chOff x="7525294" y="5714589"/>
            <a:chExt cx="4652564" cy="369332"/>
          </a:xfrm>
        </p:grpSpPr>
        <p:sp>
          <p:nvSpPr>
            <p:cNvPr id="62" name="矩形 61"/>
            <p:cNvSpPr/>
            <p:nvPr/>
          </p:nvSpPr>
          <p:spPr>
            <a:xfrm>
              <a:off x="7593277" y="5743810"/>
              <a:ext cx="4584581" cy="3155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3" name="矩形 62"/>
            <p:cNvSpPr/>
            <p:nvPr/>
          </p:nvSpPr>
          <p:spPr>
            <a:xfrm>
              <a:off x="7525294" y="5722792"/>
              <a:ext cx="389850" cy="338554"/>
            </a:xfrm>
            <a:prstGeom prst="rect">
              <a:avLst/>
            </a:prstGeom>
          </p:spPr>
          <p:txBody>
            <a:bodyPr wrap="none">
              <a:spAutoFit/>
            </a:bodyPr>
            <a:lstStyle/>
            <a:p>
              <a:r>
                <a:rPr lang="zh-CN" altLang="en-US" sz="1600" b="1">
                  <a:solidFill>
                    <a:srgbClr val="C00000"/>
                  </a:solidFill>
                  <a:latin typeface="Times New Roman" panose="02020603050405020304" pitchFamily="18" charset="0"/>
                  <a:ea typeface="微软雅黑" panose="020B0503020204020204" charset="-122"/>
                  <a:sym typeface="Times New Roman" panose="02020603050405020304" pitchFamily="18" charset="0"/>
                </a:rPr>
                <a:t>①</a:t>
              </a:r>
              <a:endParaRPr lang="zh-CN" altLang="en-US" sz="1600" b="1"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4" name="矩形 63"/>
            <p:cNvSpPr/>
            <p:nvPr/>
          </p:nvSpPr>
          <p:spPr>
            <a:xfrm>
              <a:off x="7757134" y="5759920"/>
              <a:ext cx="543739" cy="307777"/>
            </a:xfrm>
            <a:prstGeom prst="rect">
              <a:avLst/>
            </a:prstGeom>
          </p:spPr>
          <p:txBody>
            <a:bodyPr wrap="none">
              <a:spAutoFit/>
            </a:bodyPr>
            <a:lstStyle/>
            <a:p>
              <a:r>
                <a:rPr lang="zh-CN" altLang="en-US" sz="1400"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成都</a:t>
              </a:r>
            </a:p>
          </p:txBody>
        </p:sp>
        <p:sp>
          <p:nvSpPr>
            <p:cNvPr id="65" name="矩形 64"/>
            <p:cNvSpPr/>
            <p:nvPr/>
          </p:nvSpPr>
          <p:spPr>
            <a:xfrm>
              <a:off x="8351446" y="5876528"/>
              <a:ext cx="2968283" cy="844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6" name="矩形 65"/>
            <p:cNvSpPr/>
            <p:nvPr/>
          </p:nvSpPr>
          <p:spPr>
            <a:xfrm>
              <a:off x="11375398" y="5714589"/>
              <a:ext cx="530915" cy="369332"/>
            </a:xfrm>
            <a:prstGeom prst="rect">
              <a:avLst/>
            </a:prstGeom>
          </p:spPr>
          <p:txBody>
            <a:bodyPr wrap="none">
              <a:spAutoFit/>
            </a:bodyPr>
            <a:lstStyle/>
            <a:p>
              <a:r>
                <a:rPr lang="en-US" altLang="zh-CN" b="1" dirty="0">
                  <a:solidFill>
                    <a:srgbClr val="C00000"/>
                  </a:solidFill>
                  <a:latin typeface="Times New Roman" panose="02020603050405020304" pitchFamily="18" charset="0"/>
                  <a:ea typeface="微软雅黑" panose="020B0503020204020204" charset="-122"/>
                  <a:sym typeface="Times New Roman" panose="02020603050405020304" pitchFamily="18" charset="0"/>
                </a:rPr>
                <a:t>100</a:t>
              </a:r>
              <a:endParaRPr lang="zh-CN" altLang="en-US" b="1"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67" name="标题 1">
            <a:extLst>
              <a:ext uri="{FF2B5EF4-FFF2-40B4-BE49-F238E27FC236}">
                <a16:creationId xmlns:a16="http://schemas.microsoft.com/office/drawing/2014/main" xmlns="" id="{F215B8D8-2507-4D71-BA82-2EFC69309A25}"/>
              </a:ext>
            </a:extLst>
          </p:cNvPr>
          <p:cNvSpPr txBox="1"/>
          <p:nvPr/>
        </p:nvSpPr>
        <p:spPr>
          <a:xfrm>
            <a:off x="50799" y="186033"/>
            <a:ext cx="3380111"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（三）城市竞争力强</a:t>
            </a:r>
            <a:endParaRPr lang="en-US" altLang="en-US" sz="2600" dirty="0">
              <a:solidFill>
                <a:schemeClr val="bg1"/>
              </a:solidFill>
              <a:cs typeface="华文宋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0-#ppt_w/2"/>
                                          </p:val>
                                        </p:tav>
                                        <p:tav tm="100000">
                                          <p:val>
                                            <p:strVal val="#ppt_x"/>
                                          </p:val>
                                        </p:tav>
                                      </p:tavLst>
                                    </p:anim>
                                    <p:anim calcmode="lin" valueType="num">
                                      <p:cBhvr additive="base">
                                        <p:cTn id="8" dur="1000" fill="hold"/>
                                        <p:tgtEl>
                                          <p:spTgt spid="6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6" presetClass="emph" presetSubtype="0" fill="hold" nodeType="afterEffect">
                                  <p:stCondLst>
                                    <p:cond delay="0"/>
                                  </p:stCondLst>
                                  <p:childTnLst>
                                    <p:animScale>
                                      <p:cBhvr>
                                        <p:cTn id="11" dur="1000" fill="hold"/>
                                        <p:tgtEl>
                                          <p:spTgt spid="6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215B8D8-2507-4D71-BA82-2EFC69309A25}"/>
              </a:ext>
            </a:extLst>
          </p:cNvPr>
          <p:cNvSpPr txBox="1"/>
          <p:nvPr/>
        </p:nvSpPr>
        <p:spPr>
          <a:xfrm>
            <a:off x="50799" y="186033"/>
            <a:ext cx="3596135"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（四）对外开放度高</a:t>
            </a:r>
            <a:endParaRPr lang="en-US" altLang="en-US" sz="2600" dirty="0">
              <a:solidFill>
                <a:schemeClr val="bg1"/>
              </a:solidFill>
              <a:cs typeface="华文宋体" panose="02010600040101010101" charset="-122"/>
            </a:endParaRPr>
          </a:p>
        </p:txBody>
      </p:sp>
      <p:grpSp>
        <p:nvGrpSpPr>
          <p:cNvPr id="3" name="组合 2"/>
          <p:cNvGrpSpPr/>
          <p:nvPr/>
        </p:nvGrpSpPr>
        <p:grpSpPr>
          <a:xfrm>
            <a:off x="1998713" y="965765"/>
            <a:ext cx="8130065" cy="3947731"/>
            <a:chOff x="887394" y="1306031"/>
            <a:chExt cx="8130065" cy="3947731"/>
          </a:xfrm>
        </p:grpSpPr>
        <p:sp>
          <p:nvSpPr>
            <p:cNvPr id="4" name="Shape 2018"/>
            <p:cNvSpPr>
              <a:spLocks noChangeArrowheads="1"/>
            </p:cNvSpPr>
            <p:nvPr/>
          </p:nvSpPr>
          <p:spPr bwMode="auto">
            <a:xfrm>
              <a:off x="3256011" y="1871780"/>
              <a:ext cx="178380" cy="177470"/>
            </a:xfrm>
            <a:prstGeom prst="ellipse">
              <a:avLst/>
            </a:prstGeom>
            <a:solidFill>
              <a:srgbClr val="EBC483"/>
            </a:solidFill>
            <a:ln>
              <a:noFill/>
            </a:ln>
          </p:spPr>
          <p:txBody>
            <a:bodyPr lIns="91425" tIns="45700" rIns="91425" bIns="45700" anchor="ctr"/>
            <a:lstStyle/>
            <a:p>
              <a:pPr algn="ctr"/>
              <a:endParaRPr lang="zh-CN" altLang="zh-CN" sz="3600" dirty="0">
                <a:solidFill>
                  <a:schemeClr val="accent5">
                    <a:lumMod val="60000"/>
                    <a:lumOff val="40000"/>
                  </a:schemeClr>
                </a:solidFill>
                <a:latin typeface="微软雅黑" pitchFamily="34" charset="-122"/>
                <a:ea typeface="微软雅黑" pitchFamily="34" charset="-122"/>
                <a:sym typeface="Montserrat" panose="020B0604020202020204" charset="0"/>
              </a:endParaRPr>
            </a:p>
          </p:txBody>
        </p:sp>
        <p:sp>
          <p:nvSpPr>
            <p:cNvPr id="5" name="Shape 2018"/>
            <p:cNvSpPr>
              <a:spLocks noChangeArrowheads="1"/>
            </p:cNvSpPr>
            <p:nvPr/>
          </p:nvSpPr>
          <p:spPr bwMode="auto">
            <a:xfrm>
              <a:off x="3256011" y="2576770"/>
              <a:ext cx="178380" cy="178380"/>
            </a:xfrm>
            <a:prstGeom prst="ellipse">
              <a:avLst/>
            </a:prstGeom>
            <a:solidFill>
              <a:srgbClr val="EBC483"/>
            </a:solidFill>
            <a:ln>
              <a:noFill/>
            </a:ln>
          </p:spPr>
          <p:txBody>
            <a:bodyPr lIns="91425" tIns="45700" rIns="91425" bIns="45700" anchor="ctr"/>
            <a:lstStyle/>
            <a:p>
              <a:pPr algn="ctr"/>
              <a:endParaRPr lang="zh-CN" altLang="zh-CN" sz="3600" dirty="0">
                <a:solidFill>
                  <a:schemeClr val="accent5">
                    <a:lumMod val="60000"/>
                    <a:lumOff val="40000"/>
                  </a:schemeClr>
                </a:solidFill>
                <a:latin typeface="微软雅黑" pitchFamily="34" charset="-122"/>
                <a:ea typeface="微软雅黑" pitchFamily="34" charset="-122"/>
                <a:sym typeface="Montserrat" panose="020B0604020202020204" charset="0"/>
              </a:endParaRPr>
            </a:p>
          </p:txBody>
        </p:sp>
        <p:sp>
          <p:nvSpPr>
            <p:cNvPr id="6" name="Shape 2018"/>
            <p:cNvSpPr>
              <a:spLocks noChangeArrowheads="1"/>
            </p:cNvSpPr>
            <p:nvPr/>
          </p:nvSpPr>
          <p:spPr bwMode="auto">
            <a:xfrm>
              <a:off x="3256011" y="3282670"/>
              <a:ext cx="178380" cy="178380"/>
            </a:xfrm>
            <a:prstGeom prst="ellipse">
              <a:avLst/>
            </a:prstGeom>
            <a:solidFill>
              <a:srgbClr val="EBC483"/>
            </a:solidFill>
            <a:ln>
              <a:noFill/>
            </a:ln>
          </p:spPr>
          <p:txBody>
            <a:bodyPr lIns="91425" tIns="45700" rIns="91425" bIns="45700" anchor="ctr"/>
            <a:lstStyle/>
            <a:p>
              <a:pPr algn="ctr"/>
              <a:endParaRPr lang="zh-CN" altLang="zh-CN" sz="3600" dirty="0">
                <a:solidFill>
                  <a:schemeClr val="accent5">
                    <a:lumMod val="60000"/>
                    <a:lumOff val="40000"/>
                  </a:schemeClr>
                </a:solidFill>
                <a:latin typeface="微软雅黑" pitchFamily="34" charset="-122"/>
                <a:ea typeface="微软雅黑" pitchFamily="34" charset="-122"/>
                <a:sym typeface="Montserrat" panose="020B0604020202020204" charset="0"/>
              </a:endParaRPr>
            </a:p>
          </p:txBody>
        </p:sp>
        <p:sp>
          <p:nvSpPr>
            <p:cNvPr id="7" name="Shape 2018"/>
            <p:cNvSpPr>
              <a:spLocks noChangeArrowheads="1"/>
            </p:cNvSpPr>
            <p:nvPr/>
          </p:nvSpPr>
          <p:spPr bwMode="auto">
            <a:xfrm>
              <a:off x="3256011" y="3988569"/>
              <a:ext cx="178380" cy="178380"/>
            </a:xfrm>
            <a:prstGeom prst="ellipse">
              <a:avLst/>
            </a:prstGeom>
            <a:solidFill>
              <a:srgbClr val="EBC483"/>
            </a:solidFill>
            <a:ln>
              <a:noFill/>
            </a:ln>
          </p:spPr>
          <p:txBody>
            <a:bodyPr lIns="91425" tIns="45700" rIns="91425" bIns="45700" anchor="ctr"/>
            <a:lstStyle/>
            <a:p>
              <a:pPr algn="ctr"/>
              <a:endParaRPr lang="zh-CN" altLang="zh-CN" sz="3600" dirty="0">
                <a:solidFill>
                  <a:schemeClr val="accent5">
                    <a:lumMod val="60000"/>
                    <a:lumOff val="40000"/>
                  </a:schemeClr>
                </a:solidFill>
                <a:latin typeface="微软雅黑" pitchFamily="34" charset="-122"/>
                <a:ea typeface="微软雅黑" pitchFamily="34" charset="-122"/>
                <a:sym typeface="Montserrat" panose="020B0604020202020204" charset="0"/>
              </a:endParaRPr>
            </a:p>
          </p:txBody>
        </p:sp>
        <p:grpSp>
          <p:nvGrpSpPr>
            <p:cNvPr id="8" name="组 1"/>
            <p:cNvGrpSpPr/>
            <p:nvPr/>
          </p:nvGrpSpPr>
          <p:grpSpPr>
            <a:xfrm>
              <a:off x="2168005" y="1963475"/>
              <a:ext cx="1087970" cy="2101703"/>
              <a:chOff x="2948732" y="1963475"/>
              <a:chExt cx="2020399" cy="2101703"/>
            </a:xfrm>
          </p:grpSpPr>
          <p:sp>
            <p:nvSpPr>
              <p:cNvPr id="27" name="Line 413"/>
              <p:cNvSpPr>
                <a:spLocks noChangeShapeType="1"/>
              </p:cNvSpPr>
              <p:nvPr/>
            </p:nvSpPr>
            <p:spPr bwMode="auto">
              <a:xfrm flipH="1">
                <a:off x="2952732" y="1963475"/>
                <a:ext cx="2003419" cy="828210"/>
              </a:xfrm>
              <a:prstGeom prst="line">
                <a:avLst/>
              </a:prstGeom>
              <a:noFill/>
              <a:ln w="9525" cap="flat" cmpd="sng">
                <a:solidFill>
                  <a:schemeClr val="accent5">
                    <a:lumMod val="60000"/>
                    <a:lumOff val="40000"/>
                  </a:schemeClr>
                </a:solidFill>
                <a:bevel/>
              </a:ln>
              <a:extLst>
                <a:ext uri="{909E8E84-426E-40DD-AFC4-6F175D3DCCD1}">
                  <a14:hiddenFill xmlns:a14="http://schemas.microsoft.com/office/drawing/2010/main">
                    <a:noFill/>
                  </a14:hiddenFill>
                </a:ext>
              </a:extLst>
            </p:spPr>
            <p:txBody>
              <a:bodyPr/>
              <a:lstStyle/>
              <a:p>
                <a:endParaRPr lang="zh-CN" altLang="zh-CN" dirty="0">
                  <a:solidFill>
                    <a:schemeClr val="accent5">
                      <a:lumMod val="60000"/>
                      <a:lumOff val="40000"/>
                    </a:schemeClr>
                  </a:solidFill>
                  <a:latin typeface="微软雅黑" pitchFamily="34" charset="-122"/>
                  <a:ea typeface="微软雅黑" pitchFamily="34" charset="-122"/>
                  <a:sym typeface="Calibri" panose="020F0502020204030204" pitchFamily="34" charset="0"/>
                </a:endParaRPr>
              </a:p>
            </p:txBody>
          </p:sp>
          <p:sp>
            <p:nvSpPr>
              <p:cNvPr id="28" name="Line 417"/>
              <p:cNvSpPr>
                <a:spLocks noChangeShapeType="1"/>
              </p:cNvSpPr>
              <p:nvPr/>
            </p:nvSpPr>
            <p:spPr bwMode="auto">
              <a:xfrm flipV="1">
                <a:off x="2952734" y="2666592"/>
                <a:ext cx="2003418" cy="279261"/>
              </a:xfrm>
              <a:prstGeom prst="line">
                <a:avLst/>
              </a:prstGeom>
              <a:noFill/>
              <a:ln w="9525" cmpd="sng">
                <a:solidFill>
                  <a:schemeClr val="accent5">
                    <a:lumMod val="60000"/>
                    <a:lumOff val="40000"/>
                  </a:schemeClr>
                </a:solidFill>
                <a:bevel/>
              </a:ln>
              <a:extLst>
                <a:ext uri="{909E8E84-426E-40DD-AFC4-6F175D3DCCD1}">
                  <a14:hiddenFill xmlns:a14="http://schemas.microsoft.com/office/drawing/2010/main">
                    <a:noFill/>
                  </a14:hiddenFill>
                </a:ext>
              </a:extLst>
            </p:spPr>
            <p:txBody>
              <a:bodyPr/>
              <a:lstStyle/>
              <a:p>
                <a:endParaRPr lang="zh-CN" altLang="zh-CN" dirty="0">
                  <a:solidFill>
                    <a:schemeClr val="accent5">
                      <a:lumMod val="60000"/>
                      <a:lumOff val="40000"/>
                    </a:schemeClr>
                  </a:solidFill>
                  <a:latin typeface="微软雅黑" pitchFamily="34" charset="-122"/>
                  <a:ea typeface="微软雅黑" pitchFamily="34" charset="-122"/>
                  <a:sym typeface="Calibri" panose="020F0502020204030204" pitchFamily="34" charset="0"/>
                </a:endParaRPr>
              </a:p>
            </p:txBody>
          </p:sp>
          <p:sp>
            <p:nvSpPr>
              <p:cNvPr id="29" name="Line 418"/>
              <p:cNvSpPr>
                <a:spLocks noChangeShapeType="1"/>
              </p:cNvSpPr>
              <p:nvPr/>
            </p:nvSpPr>
            <p:spPr bwMode="auto">
              <a:xfrm>
                <a:off x="2948733" y="3084490"/>
                <a:ext cx="2007418" cy="280965"/>
              </a:xfrm>
              <a:prstGeom prst="line">
                <a:avLst/>
              </a:prstGeom>
              <a:noFill/>
              <a:ln w="9525" cmpd="sng">
                <a:solidFill>
                  <a:schemeClr val="accent5">
                    <a:lumMod val="60000"/>
                    <a:lumOff val="40000"/>
                  </a:schemeClr>
                </a:solidFill>
                <a:bevel/>
              </a:ln>
              <a:extLst>
                <a:ext uri="{909E8E84-426E-40DD-AFC4-6F175D3DCCD1}">
                  <a14:hiddenFill xmlns:a14="http://schemas.microsoft.com/office/drawing/2010/main">
                    <a:noFill/>
                  </a14:hiddenFill>
                </a:ext>
              </a:extLst>
            </p:spPr>
            <p:txBody>
              <a:bodyPr/>
              <a:lstStyle/>
              <a:p>
                <a:endParaRPr lang="zh-CN" altLang="zh-CN" dirty="0">
                  <a:solidFill>
                    <a:schemeClr val="accent5">
                      <a:lumMod val="60000"/>
                      <a:lumOff val="40000"/>
                    </a:schemeClr>
                  </a:solidFill>
                  <a:latin typeface="微软雅黑" pitchFamily="34" charset="-122"/>
                  <a:ea typeface="微软雅黑" pitchFamily="34" charset="-122"/>
                  <a:sym typeface="Calibri" panose="020F0502020204030204" pitchFamily="34" charset="0"/>
                </a:endParaRPr>
              </a:p>
            </p:txBody>
          </p:sp>
          <p:sp>
            <p:nvSpPr>
              <p:cNvPr id="30" name="Line 419"/>
              <p:cNvSpPr>
                <a:spLocks noChangeShapeType="1"/>
              </p:cNvSpPr>
              <p:nvPr/>
            </p:nvSpPr>
            <p:spPr bwMode="auto">
              <a:xfrm>
                <a:off x="2948732" y="3218310"/>
                <a:ext cx="2020399" cy="846868"/>
              </a:xfrm>
              <a:prstGeom prst="line">
                <a:avLst/>
              </a:prstGeom>
              <a:noFill/>
              <a:ln w="9525" cmpd="sng">
                <a:solidFill>
                  <a:schemeClr val="accent5">
                    <a:lumMod val="60000"/>
                    <a:lumOff val="40000"/>
                  </a:schemeClr>
                </a:solidFill>
                <a:bevel/>
              </a:ln>
              <a:extLst>
                <a:ext uri="{909E8E84-426E-40DD-AFC4-6F175D3DCCD1}">
                  <a14:hiddenFill xmlns:a14="http://schemas.microsoft.com/office/drawing/2010/main">
                    <a:noFill/>
                  </a14:hiddenFill>
                </a:ext>
              </a:extLst>
            </p:spPr>
            <p:txBody>
              <a:bodyPr/>
              <a:lstStyle/>
              <a:p>
                <a:endParaRPr lang="zh-CN" altLang="zh-CN" dirty="0">
                  <a:solidFill>
                    <a:schemeClr val="accent5">
                      <a:lumMod val="60000"/>
                      <a:lumOff val="40000"/>
                    </a:schemeClr>
                  </a:solidFill>
                  <a:latin typeface="微软雅黑" pitchFamily="34" charset="-122"/>
                  <a:ea typeface="微软雅黑" pitchFamily="34" charset="-122"/>
                  <a:sym typeface="Calibri" panose="020F0502020204030204" pitchFamily="34" charset="0"/>
                </a:endParaRPr>
              </a:p>
            </p:txBody>
          </p:sp>
        </p:grpSp>
        <p:sp>
          <p:nvSpPr>
            <p:cNvPr id="9" name="Text Box 403"/>
            <p:cNvSpPr>
              <a:spLocks noChangeArrowheads="1"/>
            </p:cNvSpPr>
            <p:nvPr/>
          </p:nvSpPr>
          <p:spPr bwMode="auto">
            <a:xfrm>
              <a:off x="5408103" y="1643316"/>
              <a:ext cx="36093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p>
              <a:r>
                <a:rPr lang="zh-CN" altLang="en-US" b="1" dirty="0" smtClean="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rPr>
                <a:t>个国家和地区建立经贸关系</a:t>
              </a:r>
              <a:endParaRPr lang="zh-CN" altLang="en-US" b="1" dirty="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endParaRPr>
            </a:p>
          </p:txBody>
        </p:sp>
        <p:sp>
          <p:nvSpPr>
            <p:cNvPr id="10" name="Text Box 404"/>
            <p:cNvSpPr>
              <a:spLocks noChangeArrowheads="1"/>
            </p:cNvSpPr>
            <p:nvPr/>
          </p:nvSpPr>
          <p:spPr bwMode="auto">
            <a:xfrm>
              <a:off x="4439146" y="1600718"/>
              <a:ext cx="1132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en-US" altLang="zh-CN" sz="4000" b="1" dirty="0" smtClean="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rPr>
                <a:t>235</a:t>
              </a:r>
              <a:endParaRPr lang="en-US" altLang="zh-CN" sz="4000" b="1" dirty="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endParaRPr>
            </a:p>
          </p:txBody>
        </p:sp>
        <p:sp>
          <p:nvSpPr>
            <p:cNvPr id="11" name="Text Box 405"/>
            <p:cNvSpPr>
              <a:spLocks noChangeArrowheads="1"/>
            </p:cNvSpPr>
            <p:nvPr/>
          </p:nvSpPr>
          <p:spPr bwMode="auto">
            <a:xfrm>
              <a:off x="5180393" y="2361583"/>
              <a:ext cx="206979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zh-CN" altLang="en-US" b="1" dirty="0" smtClean="0">
                  <a:solidFill>
                    <a:schemeClr val="accent1"/>
                  </a:solidFill>
                  <a:latin typeface="微软雅黑" pitchFamily="34" charset="-122"/>
                  <a:ea typeface="微软雅黑" pitchFamily="34" charset="-122"/>
                  <a:cs typeface="方正大标宋_GBK" panose="03000509000000000000" charset="-122"/>
                  <a:sym typeface="Calibri Light" panose="020F0302020204030204" pitchFamily="34" charset="0"/>
                </a:rPr>
                <a:t>家驻蓉领事机构</a:t>
              </a:r>
              <a:endParaRPr lang="zh-CN" altLang="en-US" b="1" dirty="0">
                <a:solidFill>
                  <a:schemeClr val="accent1"/>
                </a:solidFill>
                <a:latin typeface="微软雅黑" pitchFamily="34" charset="-122"/>
                <a:ea typeface="微软雅黑" pitchFamily="34" charset="-122"/>
                <a:cs typeface="方正大标宋_GBK" panose="03000509000000000000" charset="-122"/>
                <a:sym typeface="Calibri Light" panose="020F0302020204030204" pitchFamily="34" charset="0"/>
              </a:endParaRPr>
            </a:p>
          </p:txBody>
        </p:sp>
        <p:sp>
          <p:nvSpPr>
            <p:cNvPr id="12" name="Text Box 406"/>
            <p:cNvSpPr>
              <a:spLocks noChangeArrowheads="1"/>
            </p:cNvSpPr>
            <p:nvPr/>
          </p:nvSpPr>
          <p:spPr bwMode="auto">
            <a:xfrm>
              <a:off x="4439146" y="2313326"/>
              <a:ext cx="816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zh-CN" altLang="en-US" sz="4000" b="1" dirty="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rPr>
                <a:t>1</a:t>
              </a:r>
              <a:r>
                <a:rPr lang="en-US" altLang="zh-CN" sz="4000" b="1" dirty="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rPr>
                <a:t>7</a:t>
              </a:r>
            </a:p>
          </p:txBody>
        </p:sp>
        <p:sp>
          <p:nvSpPr>
            <p:cNvPr id="13" name="Text Box 407"/>
            <p:cNvSpPr>
              <a:spLocks noChangeArrowheads="1"/>
            </p:cNvSpPr>
            <p:nvPr/>
          </p:nvSpPr>
          <p:spPr bwMode="auto">
            <a:xfrm>
              <a:off x="5464573" y="3049430"/>
              <a:ext cx="23549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p>
              <a:r>
                <a:rPr lang="zh-CN" altLang="en-US" b="1" dirty="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rPr>
                <a:t>家世界</a:t>
              </a:r>
              <a:r>
                <a:rPr lang="en-US" altLang="zh-CN" b="1" dirty="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rPr>
                <a:t>500</a:t>
              </a:r>
              <a:r>
                <a:rPr lang="zh-CN" altLang="en-US" b="1" dirty="0" smtClean="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rPr>
                <a:t>強企业</a:t>
              </a:r>
              <a:endParaRPr lang="zh-CN" altLang="en-US" b="1" dirty="0">
                <a:solidFill>
                  <a:schemeClr val="accent1"/>
                </a:solidFill>
                <a:latin typeface="微软雅黑" pitchFamily="34" charset="-122"/>
                <a:ea typeface="微软雅黑" pitchFamily="34" charset="-122"/>
                <a:cs typeface="方正大标宋_GBK" panose="03000509000000000000" charset="-122"/>
                <a:sym typeface="方正大标宋_GBK" panose="03000509000000000000" charset="-122"/>
              </a:endParaRPr>
            </a:p>
          </p:txBody>
        </p:sp>
        <p:sp>
          <p:nvSpPr>
            <p:cNvPr id="14" name="Text Box 408"/>
            <p:cNvSpPr>
              <a:spLocks noChangeArrowheads="1"/>
            </p:cNvSpPr>
            <p:nvPr/>
          </p:nvSpPr>
          <p:spPr bwMode="auto">
            <a:xfrm>
              <a:off x="4439146" y="3025686"/>
              <a:ext cx="1132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r>
                <a:rPr lang="en-US" altLang="zh-CN" sz="4000" b="1" dirty="0" smtClean="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rPr>
                <a:t>285</a:t>
              </a:r>
              <a:endParaRPr lang="en-US" altLang="zh-CN" sz="4000" b="1" dirty="0">
                <a:solidFill>
                  <a:schemeClr val="accent1"/>
                </a:solidFill>
                <a:latin typeface="微软雅黑" pitchFamily="34" charset="-122"/>
                <a:ea typeface="微软雅黑" pitchFamily="34" charset="-122"/>
                <a:cs typeface="微软雅黑 Light" panose="020B0502040204020203" charset="-122"/>
                <a:sym typeface="方正大标宋_GBK" panose="03000509000000000000" charset="-122"/>
              </a:endParaRPr>
            </a:p>
          </p:txBody>
        </p:sp>
        <p:sp>
          <p:nvSpPr>
            <p:cNvPr id="15" name="Text Box 412"/>
            <p:cNvSpPr>
              <a:spLocks noChangeArrowheads="1"/>
            </p:cNvSpPr>
            <p:nvPr/>
          </p:nvSpPr>
          <p:spPr bwMode="auto">
            <a:xfrm>
              <a:off x="4439146" y="3797952"/>
              <a:ext cx="5951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p>
              <a:r>
                <a:rPr lang="en-US" altLang="zh-CN" sz="4000" b="1" dirty="0" smtClean="0">
                  <a:solidFill>
                    <a:schemeClr val="accent1"/>
                  </a:solidFill>
                  <a:latin typeface="微软雅黑" pitchFamily="34" charset="-122"/>
                  <a:ea typeface="微软雅黑" pitchFamily="34" charset="-122"/>
                  <a:cs typeface="微软雅黑 Light" panose="020B0502040204020203" charset="-122"/>
                  <a:sym typeface="+mn-ea"/>
                </a:rPr>
                <a:t>5</a:t>
              </a:r>
              <a:endParaRPr lang="en-US" altLang="en-US" sz="4000" b="1" dirty="0">
                <a:solidFill>
                  <a:schemeClr val="accent1"/>
                </a:solidFill>
                <a:latin typeface="微软雅黑" pitchFamily="34" charset="-122"/>
                <a:ea typeface="微软雅黑" pitchFamily="34" charset="-122"/>
                <a:cs typeface="方正大标宋_GBK" panose="03000509000000000000" charset="-122"/>
                <a:sym typeface="+mn-ea"/>
              </a:endParaRPr>
            </a:p>
          </p:txBody>
        </p:sp>
        <p:pic>
          <p:nvPicPr>
            <p:cNvPr id="16" name="图片 15"/>
            <p:cNvPicPr>
              <a:picLocks noChangeAspect="1"/>
            </p:cNvPicPr>
            <p:nvPr/>
          </p:nvPicPr>
          <p:blipFill>
            <a:blip r:embed="rId2" cstate="print">
              <a:alphaModFix amt="40000"/>
              <a:extLst>
                <a:ext uri="{28A0092B-C50C-407E-A947-70E740481C1C}">
                  <a14:useLocalDpi xmlns:a14="http://schemas.microsoft.com/office/drawing/2010/main" val="0"/>
                </a:ext>
              </a:extLst>
            </a:blip>
            <a:stretch>
              <a:fillRect/>
            </a:stretch>
          </p:blipFill>
          <p:spPr>
            <a:xfrm>
              <a:off x="3612756" y="3807487"/>
              <a:ext cx="528052" cy="528052"/>
            </a:xfrm>
            <a:prstGeom prst="rect">
              <a:avLst/>
            </a:prstGeom>
          </p:spPr>
        </p:pic>
        <p:pic>
          <p:nvPicPr>
            <p:cNvPr id="17" name="图片 16"/>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3465066" y="1566306"/>
              <a:ext cx="763635" cy="763635"/>
            </a:xfrm>
            <a:prstGeom prst="rect">
              <a:avLst/>
            </a:prstGeom>
          </p:spPr>
        </p:pic>
        <p:pic>
          <p:nvPicPr>
            <p:cNvPr id="18" name="图片 17"/>
            <p:cNvPicPr>
              <a:picLocks noChangeAspect="1"/>
            </p:cNvPicPr>
            <p:nvPr/>
          </p:nvPicPr>
          <p:blipFill>
            <a:blip r:embed="rId4" cstate="print">
              <a:alphaModFix amt="40000"/>
              <a:extLst>
                <a:ext uri="{28A0092B-C50C-407E-A947-70E740481C1C}">
                  <a14:useLocalDpi xmlns:a14="http://schemas.microsoft.com/office/drawing/2010/main" val="0"/>
                </a:ext>
              </a:extLst>
            </a:blip>
            <a:stretch>
              <a:fillRect/>
            </a:stretch>
          </p:blipFill>
          <p:spPr>
            <a:xfrm>
              <a:off x="3532133" y="2337180"/>
              <a:ext cx="608675" cy="608675"/>
            </a:xfrm>
            <a:prstGeom prst="rect">
              <a:avLst/>
            </a:prstGeom>
          </p:spPr>
        </p:pic>
        <p:sp>
          <p:nvSpPr>
            <p:cNvPr id="19" name="矩形 18"/>
            <p:cNvSpPr/>
            <p:nvPr/>
          </p:nvSpPr>
          <p:spPr>
            <a:xfrm>
              <a:off x="4805123" y="3854777"/>
              <a:ext cx="1800493" cy="415498"/>
            </a:xfrm>
            <a:prstGeom prst="rect">
              <a:avLst/>
            </a:prstGeom>
          </p:spPr>
          <p:txBody>
            <a:bodyPr wrap="none">
              <a:spAutoFit/>
            </a:bodyPr>
            <a:lstStyle/>
            <a:p>
              <a:r>
                <a:rPr lang="zh-CN" altLang="en-US" b="1" dirty="0" smtClean="0">
                  <a:solidFill>
                    <a:schemeClr val="accent1"/>
                  </a:solidFill>
                  <a:latin typeface="微软雅黑" pitchFamily="34" charset="-122"/>
                  <a:ea typeface="微软雅黑" pitchFamily="34" charset="-122"/>
                  <a:cs typeface="方正大标宋_GBK" panose="03000509000000000000" charset="-122"/>
                  <a:sym typeface="+mn-ea"/>
                </a:rPr>
                <a:t>个国际合作区</a:t>
              </a:r>
              <a:endParaRPr lang="en-US" altLang="en-US" b="1" dirty="0">
                <a:solidFill>
                  <a:schemeClr val="accent1"/>
                </a:solidFill>
                <a:latin typeface="微软雅黑" pitchFamily="34" charset="-122"/>
                <a:ea typeface="微软雅黑" pitchFamily="34" charset="-122"/>
                <a:cs typeface="方正大标宋_GBK" panose="03000509000000000000" charset="-122"/>
                <a:sym typeface="+mn-ea"/>
              </a:endParaRPr>
            </a:p>
          </p:txBody>
        </p:sp>
        <p:grpSp>
          <p:nvGrpSpPr>
            <p:cNvPr id="20" name="组 35"/>
            <p:cNvGrpSpPr/>
            <p:nvPr/>
          </p:nvGrpSpPr>
          <p:grpSpPr>
            <a:xfrm>
              <a:off x="887394" y="2296630"/>
              <a:ext cx="1444753" cy="1621710"/>
              <a:chOff x="3012795" y="1174052"/>
              <a:chExt cx="1836862" cy="2061846"/>
            </a:xfrm>
          </p:grpSpPr>
          <p:pic>
            <p:nvPicPr>
              <p:cNvPr id="25" name="图片 24" descr="D:\12-ppt\0819\89.png89"/>
              <p:cNvPicPr>
                <a:picLocks noChangeAspect="1" noChangeArrowheads="1"/>
              </p:cNvPicPr>
              <p:nvPr/>
            </p:nvPicPr>
            <p:blipFill rotWithShape="1">
              <a:blip r:embed="rId5" cstate="print"/>
              <a:srcRect b="33803"/>
              <a:stretch>
                <a:fillRect/>
              </a:stretch>
            </p:blipFill>
            <p:spPr bwMode="auto">
              <a:xfrm>
                <a:off x="3012795" y="1174052"/>
                <a:ext cx="1830820" cy="145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26" name="图片 2" descr="D:\12-ppt\0819\89.png89"/>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00000" contrast="-70000"/>
                        </a14:imgEffect>
                        <a14:imgEffect>
                          <a14:colorTemperature colorTemp="4700"/>
                        </a14:imgEffect>
                        <a14:imgEffect>
                          <a14:saturation sat="0"/>
                        </a14:imgEffect>
                      </a14:imgLayer>
                    </a14:imgProps>
                  </a:ext>
                </a:extLst>
              </a:blip>
              <a:srcRect t="66197" b="5468"/>
              <a:stretch>
                <a:fillRect/>
              </a:stretch>
            </p:blipFill>
            <p:spPr bwMode="auto">
              <a:xfrm>
                <a:off x="3012797" y="2609405"/>
                <a:ext cx="1836860" cy="62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pic>
          <p:nvPicPr>
            <p:cNvPr id="21" name="Picture 401" descr="图表整理1-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147" y="1306031"/>
              <a:ext cx="1251464" cy="113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22" name="Picture 402" descr="图表整理1-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3553" y="2887061"/>
              <a:ext cx="1535112"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23" name="Picture 411" descr="D:\12-ppt\范书记香港推介会PPT\图标1\图表整理1-18.png图表整理1-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8985" y="2225238"/>
              <a:ext cx="1511289" cy="79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24" name="图片 23" descr="8768865cc15e906826107fea26b5545e"/>
            <p:cNvPicPr>
              <a:picLocks noChangeAspect="1"/>
            </p:cNvPicPr>
            <p:nvPr/>
          </p:nvPicPr>
          <p:blipFill>
            <a:blip r:embed="rId11" cstate="print"/>
            <a:stretch>
              <a:fillRect/>
            </a:stretch>
          </p:blipFill>
          <p:spPr>
            <a:xfrm>
              <a:off x="3434391" y="3733572"/>
              <a:ext cx="1073785" cy="1520190"/>
            </a:xfrm>
            <a:prstGeom prst="rect">
              <a:avLst/>
            </a:prstGeom>
          </p:spPr>
        </p:pic>
      </p:grpSp>
      <p:grpSp>
        <p:nvGrpSpPr>
          <p:cNvPr id="61" name="组合 60"/>
          <p:cNvGrpSpPr/>
          <p:nvPr/>
        </p:nvGrpSpPr>
        <p:grpSpPr>
          <a:xfrm>
            <a:off x="267128" y="4371378"/>
            <a:ext cx="11660726" cy="2357394"/>
            <a:chOff x="195683" y="3876356"/>
            <a:chExt cx="11660726" cy="2357394"/>
          </a:xfrm>
        </p:grpSpPr>
        <p:grpSp>
          <p:nvGrpSpPr>
            <p:cNvPr id="57" name="组合 56"/>
            <p:cNvGrpSpPr/>
            <p:nvPr/>
          </p:nvGrpSpPr>
          <p:grpSpPr>
            <a:xfrm>
              <a:off x="2638822" y="3876356"/>
              <a:ext cx="2304256" cy="2357393"/>
              <a:chOff x="631863" y="3890870"/>
              <a:chExt cx="2304256" cy="2357393"/>
            </a:xfrm>
          </p:grpSpPr>
          <p:sp>
            <p:nvSpPr>
              <p:cNvPr id="33" name="圆角矩形 32"/>
              <p:cNvSpPr/>
              <p:nvPr/>
            </p:nvSpPr>
            <p:spPr>
              <a:xfrm>
                <a:off x="631863" y="5588348"/>
                <a:ext cx="2304256" cy="65991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1"/>
                    </a:solidFill>
                    <a:latin typeface="微软雅黑" pitchFamily="34" charset="-122"/>
                    <a:ea typeface="微软雅黑" pitchFamily="34" charset="-122"/>
                  </a:rPr>
                  <a:t>中</a:t>
                </a:r>
                <a:r>
                  <a:rPr lang="zh-CN" altLang="en-US" sz="1600" b="1" dirty="0" smtClean="0">
                    <a:solidFill>
                      <a:schemeClr val="accent1"/>
                    </a:solidFill>
                    <a:latin typeface="微软雅黑" pitchFamily="34" charset="-122"/>
                    <a:ea typeface="微软雅黑" pitchFamily="34" charset="-122"/>
                  </a:rPr>
                  <a:t>德创新产业合作平台</a:t>
                </a:r>
                <a:endParaRPr kumimoji="1" lang="en-US" altLang="zh-CN" sz="1200" b="1" dirty="0">
                  <a:solidFill>
                    <a:schemeClr val="accent1"/>
                  </a:solidFill>
                  <a:latin typeface="微软雅黑" pitchFamily="34" charset="-122"/>
                  <a:ea typeface="微软雅黑" pitchFamily="34" charset="-122"/>
                  <a:cs typeface="Arial" panose="020B0604020202020204" pitchFamily="34" charset="0"/>
                </a:endParaRPr>
              </a:p>
            </p:txBody>
          </p:sp>
          <p:pic>
            <p:nvPicPr>
              <p:cNvPr id="51" name="图片 50"/>
              <p:cNvPicPr>
                <a:picLocks noChangeAspect="1"/>
              </p:cNvPicPr>
              <p:nvPr/>
            </p:nvPicPr>
            <p:blipFill rotWithShape="1">
              <a:blip r:embed="rId12" cstate="print"/>
              <a:srcRect l="9758" t="4849" r="15815" b="2676"/>
              <a:stretch>
                <a:fillRect/>
              </a:stretch>
            </p:blipFill>
            <p:spPr>
              <a:xfrm>
                <a:off x="968686" y="3890870"/>
                <a:ext cx="1582504" cy="1581738"/>
              </a:xfrm>
              <a:prstGeom prst="roundRect">
                <a:avLst/>
              </a:prstGeom>
            </p:spPr>
          </p:pic>
        </p:grpSp>
        <p:grpSp>
          <p:nvGrpSpPr>
            <p:cNvPr id="56" name="组合 55"/>
            <p:cNvGrpSpPr/>
            <p:nvPr/>
          </p:nvGrpSpPr>
          <p:grpSpPr>
            <a:xfrm>
              <a:off x="195683" y="3919336"/>
              <a:ext cx="2155669" cy="2314414"/>
              <a:chOff x="681216" y="4279374"/>
              <a:chExt cx="2155669" cy="2314414"/>
            </a:xfrm>
          </p:grpSpPr>
          <p:sp>
            <p:nvSpPr>
              <p:cNvPr id="35" name="圆角矩形 34"/>
              <p:cNvSpPr/>
              <p:nvPr/>
            </p:nvSpPr>
            <p:spPr>
              <a:xfrm>
                <a:off x="681216" y="5939356"/>
                <a:ext cx="2155669" cy="654432"/>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1"/>
                    </a:solidFill>
                    <a:latin typeface="微软雅黑" pitchFamily="34" charset="-122"/>
                    <a:ea typeface="微软雅黑" pitchFamily="34" charset="-122"/>
                  </a:rPr>
                  <a:t>中法</a:t>
                </a:r>
                <a:r>
                  <a:rPr lang="zh-CN" altLang="en-US" sz="1600" b="1" dirty="0" smtClean="0">
                    <a:solidFill>
                      <a:schemeClr val="accent1"/>
                    </a:solidFill>
                    <a:latin typeface="微软雅黑" pitchFamily="34" charset="-122"/>
                    <a:ea typeface="微软雅黑" pitchFamily="34" charset="-122"/>
                  </a:rPr>
                  <a:t>成都生态圈</a:t>
                </a:r>
                <a:endParaRPr lang="en-US" altLang="zh-CN" sz="1600" b="1" dirty="0" smtClean="0">
                  <a:solidFill>
                    <a:schemeClr val="accent1"/>
                  </a:solidFill>
                  <a:latin typeface="微软雅黑" pitchFamily="34" charset="-122"/>
                  <a:ea typeface="微软雅黑" pitchFamily="34" charset="-122"/>
                </a:endParaRPr>
              </a:p>
            </p:txBody>
          </p:sp>
          <p:pic>
            <p:nvPicPr>
              <p:cNvPr id="52" name="图片 51"/>
              <p:cNvPicPr>
                <a:picLocks noChangeAspect="1"/>
              </p:cNvPicPr>
              <p:nvPr/>
            </p:nvPicPr>
            <p:blipFill rotWithShape="1">
              <a:blip r:embed="rId13" cstate="print"/>
              <a:srcRect l="17201" r="17201"/>
              <a:stretch>
                <a:fillRect/>
              </a:stretch>
            </p:blipFill>
            <p:spPr>
              <a:xfrm>
                <a:off x="969810" y="4279374"/>
                <a:ext cx="1564512" cy="1563750"/>
              </a:xfrm>
              <a:prstGeom prst="roundRect">
                <a:avLst/>
              </a:prstGeom>
            </p:spPr>
          </p:pic>
        </p:grpSp>
        <p:grpSp>
          <p:nvGrpSpPr>
            <p:cNvPr id="58" name="组合 57"/>
            <p:cNvGrpSpPr/>
            <p:nvPr/>
          </p:nvGrpSpPr>
          <p:grpSpPr>
            <a:xfrm>
              <a:off x="5260385" y="3890870"/>
              <a:ext cx="1958483" cy="2342879"/>
              <a:chOff x="3661448" y="3876356"/>
              <a:chExt cx="1958483" cy="2342879"/>
            </a:xfrm>
          </p:grpSpPr>
          <p:sp>
            <p:nvSpPr>
              <p:cNvPr id="32" name="圆角矩形 31"/>
              <p:cNvSpPr/>
              <p:nvPr/>
            </p:nvSpPr>
            <p:spPr>
              <a:xfrm>
                <a:off x="3661448" y="5576082"/>
                <a:ext cx="1958483" cy="643153"/>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accent1"/>
                    </a:solidFill>
                    <a:latin typeface="微软雅黑" pitchFamily="34" charset="-122"/>
                    <a:ea typeface="微软雅黑" pitchFamily="34" charset="-122"/>
                  </a:rPr>
                  <a:t>中韩创新产业圈</a:t>
                </a:r>
                <a:endParaRPr kumimoji="1" lang="en-US" altLang="zh-CN" sz="1200" b="1" dirty="0">
                  <a:solidFill>
                    <a:schemeClr val="accent1"/>
                  </a:solidFill>
                  <a:latin typeface="微软雅黑" pitchFamily="34" charset="-122"/>
                  <a:ea typeface="微软雅黑" pitchFamily="34" charset="-122"/>
                  <a:cs typeface="Arial" panose="020B0604020202020204" pitchFamily="34" charset="0"/>
                </a:endParaRPr>
              </a:p>
            </p:txBody>
          </p:sp>
          <p:pic>
            <p:nvPicPr>
              <p:cNvPr id="53" name="图片 52"/>
              <p:cNvPicPr>
                <a:picLocks noChangeAspect="1"/>
              </p:cNvPicPr>
              <p:nvPr/>
            </p:nvPicPr>
            <p:blipFill rotWithShape="1">
              <a:blip r:embed="rId14" cstate="print"/>
              <a:srcRect l="16330" r="16330"/>
              <a:stretch>
                <a:fillRect/>
              </a:stretch>
            </p:blipFill>
            <p:spPr>
              <a:xfrm>
                <a:off x="3863520" y="3876356"/>
                <a:ext cx="1575756" cy="1575000"/>
              </a:xfrm>
              <a:prstGeom prst="roundRect">
                <a:avLst/>
              </a:prstGeom>
            </p:spPr>
          </p:pic>
        </p:grpSp>
        <p:grpSp>
          <p:nvGrpSpPr>
            <p:cNvPr id="60" name="组合 59"/>
            <p:cNvGrpSpPr/>
            <p:nvPr/>
          </p:nvGrpSpPr>
          <p:grpSpPr>
            <a:xfrm>
              <a:off x="9912193" y="3919898"/>
              <a:ext cx="1944216" cy="2313851"/>
              <a:chOff x="8039423" y="3919336"/>
              <a:chExt cx="1944216" cy="2313851"/>
            </a:xfrm>
          </p:grpSpPr>
          <p:sp>
            <p:nvSpPr>
              <p:cNvPr id="34" name="圆角矩形 33"/>
              <p:cNvSpPr/>
              <p:nvPr/>
            </p:nvSpPr>
            <p:spPr>
              <a:xfrm>
                <a:off x="8039423" y="5590034"/>
                <a:ext cx="1944216" cy="643153"/>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1"/>
                    </a:solidFill>
                    <a:latin typeface="微软雅黑" pitchFamily="34" charset="-122"/>
                    <a:ea typeface="微软雅黑" pitchFamily="34" charset="-122"/>
                  </a:rPr>
                  <a:t>新</a:t>
                </a:r>
                <a:r>
                  <a:rPr lang="zh-CN" altLang="en-US" sz="1600" b="1" dirty="0" smtClean="0">
                    <a:solidFill>
                      <a:schemeClr val="accent1"/>
                    </a:solidFill>
                    <a:latin typeface="微软雅黑" pitchFamily="34" charset="-122"/>
                    <a:ea typeface="微软雅黑" pitchFamily="34" charset="-122"/>
                  </a:rPr>
                  <a:t>川创新科技园</a:t>
                </a:r>
                <a:endParaRPr kumimoji="1" lang="en-US" altLang="zh-CN" sz="1200" b="1" dirty="0">
                  <a:solidFill>
                    <a:schemeClr val="accent1"/>
                  </a:solidFill>
                  <a:latin typeface="微软雅黑" pitchFamily="34" charset="-122"/>
                  <a:ea typeface="微软雅黑" pitchFamily="34" charset="-122"/>
                  <a:cs typeface="Arial" panose="020B0604020202020204" pitchFamily="34" charset="0"/>
                </a:endParaRPr>
              </a:p>
            </p:txBody>
          </p:sp>
          <p:pic>
            <p:nvPicPr>
              <p:cNvPr id="54" name="图片 53"/>
              <p:cNvPicPr>
                <a:picLocks noChangeAspect="1"/>
              </p:cNvPicPr>
              <p:nvPr/>
            </p:nvPicPr>
            <p:blipFill rotWithShape="1">
              <a:blip r:embed="rId15" cstate="print"/>
              <a:srcRect l="16570" r="16570"/>
              <a:stretch>
                <a:fillRect/>
              </a:stretch>
            </p:blipFill>
            <p:spPr>
              <a:xfrm>
                <a:off x="8184000" y="3919336"/>
                <a:ext cx="1564524" cy="1563750"/>
              </a:xfrm>
              <a:prstGeom prst="roundRect">
                <a:avLst/>
              </a:prstGeom>
            </p:spPr>
          </p:pic>
        </p:grpSp>
        <p:grpSp>
          <p:nvGrpSpPr>
            <p:cNvPr id="59" name="组合 58"/>
            <p:cNvGrpSpPr/>
            <p:nvPr/>
          </p:nvGrpSpPr>
          <p:grpSpPr>
            <a:xfrm>
              <a:off x="7520852" y="3933850"/>
              <a:ext cx="1944216" cy="2299900"/>
              <a:chOff x="7314771" y="3717826"/>
              <a:chExt cx="1944216" cy="2299900"/>
            </a:xfrm>
          </p:grpSpPr>
          <p:sp>
            <p:nvSpPr>
              <p:cNvPr id="31" name="圆角矩形 30"/>
              <p:cNvSpPr/>
              <p:nvPr/>
            </p:nvSpPr>
            <p:spPr>
              <a:xfrm>
                <a:off x="7314771" y="5363292"/>
                <a:ext cx="1944216" cy="65443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1"/>
                    </a:solidFill>
                    <a:latin typeface="微软雅黑" pitchFamily="34" charset="-122"/>
                    <a:ea typeface="微软雅黑" pitchFamily="34" charset="-122"/>
                  </a:rPr>
                  <a:t>中意</a:t>
                </a:r>
                <a:r>
                  <a:rPr lang="zh-CN" altLang="en-US" sz="1600" b="1" dirty="0" smtClean="0">
                    <a:solidFill>
                      <a:schemeClr val="accent1"/>
                    </a:solidFill>
                    <a:latin typeface="微软雅黑" pitchFamily="34" charset="-122"/>
                    <a:ea typeface="微软雅黑" pitchFamily="34" charset="-122"/>
                  </a:rPr>
                  <a:t>文化创新园区</a:t>
                </a:r>
                <a:endParaRPr kumimoji="1" lang="en-US" altLang="zh-CN" sz="1200" b="1" dirty="0">
                  <a:solidFill>
                    <a:schemeClr val="accent1"/>
                  </a:solidFill>
                  <a:latin typeface="微软雅黑" pitchFamily="34" charset="-122"/>
                  <a:ea typeface="微软雅黑" pitchFamily="34" charset="-122"/>
                  <a:cs typeface="Arial" panose="020B0604020202020204" pitchFamily="34" charset="0"/>
                </a:endParaRPr>
              </a:p>
            </p:txBody>
          </p:sp>
          <p:pic>
            <p:nvPicPr>
              <p:cNvPr id="55" name="Picture 2" descr="http://pic.newssc.org/upload/ori/20170803/1501734916003.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rightnessContrast bright="40000"/>
                        </a14:imgEffect>
                        <a14:imgEffect>
                          <a14:colorTemperature colorTemp="5900"/>
                        </a14:imgEffect>
                      </a14:imgLayer>
                    </a14:imgProps>
                  </a:ext>
                  <a:ext uri="{28A0092B-C50C-407E-A947-70E740481C1C}">
                    <a14:useLocalDpi xmlns:a14="http://schemas.microsoft.com/office/drawing/2010/main" val="0"/>
                  </a:ext>
                </a:extLst>
              </a:blip>
              <a:srcRect l="7852" r="17148"/>
              <a:stretch>
                <a:fillRect/>
              </a:stretch>
            </p:blipFill>
            <p:spPr bwMode="auto">
              <a:xfrm>
                <a:off x="7478434" y="3717826"/>
                <a:ext cx="1548000" cy="1548000"/>
              </a:xfrm>
              <a:prstGeom prst="roundRect">
                <a:avLst/>
              </a:prstGeom>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9759" y="5545476"/>
            <a:ext cx="4212200" cy="1229906"/>
            <a:chOff x="299759" y="5316323"/>
            <a:chExt cx="4212200" cy="1229906"/>
          </a:xfrm>
        </p:grpSpPr>
        <p:sp>
          <p:nvSpPr>
            <p:cNvPr id="9" name="平行四边形 8"/>
            <p:cNvSpPr/>
            <p:nvPr/>
          </p:nvSpPr>
          <p:spPr>
            <a:xfrm>
              <a:off x="299759" y="5316323"/>
              <a:ext cx="4020233" cy="1229906"/>
            </a:xfrm>
            <a:prstGeom prst="parallelogram">
              <a:avLst>
                <a:gd name="adj" fmla="val 11966"/>
              </a:avLst>
            </a:prstGeom>
            <a:solidFill>
              <a:srgbClr val="00B0F0">
                <a:alpha val="1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10" name="组合 91"/>
            <p:cNvGrpSpPr/>
            <p:nvPr/>
          </p:nvGrpSpPr>
          <p:grpSpPr>
            <a:xfrm>
              <a:off x="830852" y="5458042"/>
              <a:ext cx="3681107" cy="1041920"/>
              <a:chOff x="830852" y="5572342"/>
              <a:chExt cx="3681107" cy="1041920"/>
            </a:xfrm>
          </p:grpSpPr>
          <p:grpSp>
            <p:nvGrpSpPr>
              <p:cNvPr id="11" name="组合 123"/>
              <p:cNvGrpSpPr/>
              <p:nvPr/>
            </p:nvGrpSpPr>
            <p:grpSpPr>
              <a:xfrm>
                <a:off x="1394917" y="5572342"/>
                <a:ext cx="3117042" cy="1041920"/>
                <a:chOff x="5579766" y="5137192"/>
                <a:chExt cx="3117042" cy="1041920"/>
              </a:xfrm>
              <a:effectLst/>
            </p:grpSpPr>
            <p:sp>
              <p:nvSpPr>
                <p:cNvPr id="13" name="文本框 23"/>
                <p:cNvSpPr txBox="1">
                  <a:spLocks noChangeArrowheads="1"/>
                </p:cNvSpPr>
                <p:nvPr/>
              </p:nvSpPr>
              <p:spPr bwMode="auto">
                <a:xfrm>
                  <a:off x="5597503" y="5137192"/>
                  <a:ext cx="3099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lvl="0" defTabSz="457200" eaLnBrk="0" fontAlgn="base" hangingPunct="0">
                    <a:spcBef>
                      <a:spcPct val="0"/>
                    </a:spcBef>
                    <a:spcAft>
                      <a:spcPct val="0"/>
                    </a:spcAft>
                    <a:defRPr/>
                  </a:pPr>
                  <a:r>
                    <a:rPr kumimoji="1" lang="zh-CN" altLang="en-US" sz="1600" b="1" i="0" u="none" strike="noStrike" kern="0" cap="none" spc="0" normalizeH="0" baseline="0" noProof="0" dirty="0">
                      <a:ln>
                        <a:noFill/>
                      </a:ln>
                      <a:solidFill>
                        <a:srgbClr val="2F5EB0"/>
                      </a:solidFill>
                      <a:effectLst/>
                      <a:uLnTx/>
                      <a:uFillTx/>
                      <a:latin typeface="Times New Roman" panose="02020603050405020304" pitchFamily="18" charset="0"/>
                      <a:ea typeface="微软雅黑" panose="020B0503020204020204" charset="-122"/>
                      <a:sym typeface="Times New Roman" panose="02020603050405020304" pitchFamily="18" charset="0"/>
                    </a:rPr>
                    <a:t>年旅客</a:t>
                  </a:r>
                  <a:r>
                    <a:rPr kumimoji="1" lang="zh-CN" altLang="en-US" sz="1600" b="1" i="0" u="none" strike="noStrike" kern="0" cap="none" spc="0" normalizeH="0" baseline="0" noProof="0" dirty="0" smtClean="0">
                      <a:ln>
                        <a:noFill/>
                      </a:ln>
                      <a:solidFill>
                        <a:srgbClr val="2F5EB0"/>
                      </a:solidFill>
                      <a:effectLst/>
                      <a:uLnTx/>
                      <a:uFillTx/>
                      <a:latin typeface="Times New Roman" panose="02020603050405020304" pitchFamily="18" charset="0"/>
                      <a:ea typeface="微软雅黑" panose="020B0503020204020204" charset="-122"/>
                      <a:sym typeface="Times New Roman" panose="02020603050405020304" pitchFamily="18" charset="0"/>
                    </a:rPr>
                    <a:t>吞吐量</a:t>
                  </a:r>
                  <a:r>
                    <a:rPr kumimoji="1" lang="ja-JP" altLang="en-US" sz="1600" b="1" i="0" u="none" strike="noStrike" kern="0" cap="none" spc="0" normalizeH="0" baseline="0" noProof="0" dirty="0" smtClean="0">
                      <a:ln>
                        <a:noFill/>
                      </a:ln>
                      <a:solidFill>
                        <a:srgbClr val="2F5EB0"/>
                      </a:solidFill>
                      <a:effectLst/>
                      <a:uLnTx/>
                      <a:uFillTx/>
                      <a:latin typeface="Times New Roman" panose="02020603050405020304" pitchFamily="18" charset="0"/>
                      <a:ea typeface="微软雅黑" panose="020B0503020204020204" charset="-122"/>
                      <a:sym typeface="Times New Roman" panose="02020603050405020304" pitchFamily="18" charset="0"/>
                    </a:rPr>
                    <a:t>　</a:t>
                  </a:r>
                  <a:endParaRPr lang="zh-CN" altLang="en-US" sz="1800" b="1" spc="-150" dirty="0">
                    <a:solidFill>
                      <a:srgbClr val="2F5EB0"/>
                    </a:solidFill>
                    <a:latin typeface="+mn-lt"/>
                    <a:ea typeface="+mn-ea"/>
                    <a:sym typeface="Times New Roman" panose="02020603050405020304" pitchFamily="18" charset="0"/>
                  </a:endParaRPr>
                </a:p>
              </p:txBody>
            </p:sp>
            <p:sp>
              <p:nvSpPr>
                <p:cNvPr id="14" name="矩形 13"/>
                <p:cNvSpPr/>
                <p:nvPr/>
              </p:nvSpPr>
              <p:spPr>
                <a:xfrm>
                  <a:off x="5579766" y="5838377"/>
                  <a:ext cx="1602717" cy="276999"/>
                </a:xfrm>
                <a:prstGeom prst="rect">
                  <a:avLst/>
                </a:prstGeom>
              </p:spPr>
              <p:txBody>
                <a:bodyPr wrap="square">
                  <a:spAutoFit/>
                </a:bodyPr>
                <a:lstStyle/>
                <a:p>
                  <a:r>
                    <a:rPr lang="zh-CN" altLang="en-US"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天府国际机场建成后</a:t>
                  </a:r>
                  <a:endParaRPr lang="en-US" altLang="zh-CN"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 name="矩形 14"/>
                <p:cNvSpPr/>
                <p:nvPr/>
              </p:nvSpPr>
              <p:spPr>
                <a:xfrm>
                  <a:off x="5663919" y="5468629"/>
                  <a:ext cx="723275" cy="307777"/>
                </a:xfrm>
                <a:prstGeom prst="rect">
                  <a:avLst/>
                </a:prstGeom>
              </p:spPr>
              <p:txBody>
                <a:bodyPr wrap="none">
                  <a:spAutoFit/>
                </a:bodyPr>
                <a:lstStyle/>
                <a:p>
                  <a:r>
                    <a:rPr lang="en-US" altLang="zh-CN" sz="1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2018</a:t>
                  </a:r>
                  <a:r>
                    <a:rPr lang="zh-CN" altLang="en-US" sz="1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年</a:t>
                  </a:r>
                </a:p>
              </p:txBody>
            </p:sp>
            <p:sp>
              <p:nvSpPr>
                <p:cNvPr id="16" name="矩形 15"/>
                <p:cNvSpPr/>
                <p:nvPr/>
              </p:nvSpPr>
              <p:spPr>
                <a:xfrm>
                  <a:off x="6304466" y="5387084"/>
                  <a:ext cx="1826141" cy="461665"/>
                </a:xfrm>
                <a:prstGeom prst="rect">
                  <a:avLst/>
                </a:prstGeom>
              </p:spPr>
              <p:txBody>
                <a:bodyPr wrap="none">
                  <a:spAutoFit/>
                </a:bodyPr>
                <a:lstStyle/>
                <a:p>
                  <a:r>
                    <a:rPr lang="zh-CN" altLang="en-US" sz="16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突破</a:t>
                  </a:r>
                  <a:r>
                    <a:rPr lang="en-US" altLang="zh-CN"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5000</a:t>
                  </a:r>
                  <a:r>
                    <a:rPr lang="zh-CN" altLang="en-US" sz="16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万人次</a:t>
                  </a:r>
                </a:p>
              </p:txBody>
            </p:sp>
            <p:sp>
              <p:nvSpPr>
                <p:cNvPr id="17" name="矩形 16"/>
                <p:cNvSpPr/>
                <p:nvPr/>
              </p:nvSpPr>
              <p:spPr>
                <a:xfrm>
                  <a:off x="7074899" y="5717447"/>
                  <a:ext cx="1380082" cy="461665"/>
                </a:xfrm>
                <a:prstGeom prst="rect">
                  <a:avLst/>
                </a:prstGeom>
              </p:spPr>
              <p:txBody>
                <a:bodyPr wrap="square">
                  <a:spAutoFit/>
                </a:bodyPr>
                <a:lstStyle/>
                <a:p>
                  <a:r>
                    <a:rPr lang="en-US" altLang="zh-CN" sz="24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1.5</a:t>
                  </a:r>
                  <a:r>
                    <a:rPr lang="zh-CN" altLang="en-US" sz="24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亿</a:t>
                  </a:r>
                  <a:r>
                    <a:rPr lang="zh-CN" altLang="en-US" sz="16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人次</a:t>
                  </a:r>
                  <a:endParaRPr lang="zh-CN" altLang="en-US" sz="16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12" name="aeroplane-flight_84964"/>
              <p:cNvSpPr>
                <a:spLocks noChangeAspect="1"/>
              </p:cNvSpPr>
              <p:nvPr/>
            </p:nvSpPr>
            <p:spPr bwMode="auto">
              <a:xfrm>
                <a:off x="830852" y="5741981"/>
                <a:ext cx="517076" cy="734995"/>
              </a:xfrm>
              <a:custGeom>
                <a:avLst/>
                <a:gdLst>
                  <a:gd name="connsiteX0" fmla="*/ 91592 w 419577"/>
                  <a:gd name="connsiteY0" fmla="*/ 552472 h 596405"/>
                  <a:gd name="connsiteX1" fmla="*/ 72943 w 419577"/>
                  <a:gd name="connsiteY1" fmla="*/ 562978 h 596405"/>
                  <a:gd name="connsiteX2" fmla="*/ 83463 w 419577"/>
                  <a:gd name="connsiteY2" fmla="*/ 581602 h 596405"/>
                  <a:gd name="connsiteX3" fmla="*/ 87766 w 419577"/>
                  <a:gd name="connsiteY3" fmla="*/ 582079 h 596405"/>
                  <a:gd name="connsiteX4" fmla="*/ 102112 w 419577"/>
                  <a:gd name="connsiteY4" fmla="*/ 571096 h 596405"/>
                  <a:gd name="connsiteX5" fmla="*/ 100677 w 419577"/>
                  <a:gd name="connsiteY5" fmla="*/ 559635 h 596405"/>
                  <a:gd name="connsiteX6" fmla="*/ 91592 w 419577"/>
                  <a:gd name="connsiteY6" fmla="*/ 552472 h 596405"/>
                  <a:gd name="connsiteX7" fmla="*/ 232175 w 419577"/>
                  <a:gd name="connsiteY7" fmla="*/ 143708 h 596405"/>
                  <a:gd name="connsiteX8" fmla="*/ 296250 w 419577"/>
                  <a:gd name="connsiteY8" fmla="*/ 143708 h 596405"/>
                  <a:gd name="connsiteX9" fmla="*/ 313942 w 419577"/>
                  <a:gd name="connsiteY9" fmla="*/ 143708 h 596405"/>
                  <a:gd name="connsiteX10" fmla="*/ 314420 w 419577"/>
                  <a:gd name="connsiteY10" fmla="*/ 143708 h 596405"/>
                  <a:gd name="connsiteX11" fmla="*/ 338329 w 419577"/>
                  <a:gd name="connsiteY11" fmla="*/ 158511 h 596405"/>
                  <a:gd name="connsiteX12" fmla="*/ 417705 w 419577"/>
                  <a:gd name="connsiteY12" fmla="*/ 324214 h 596405"/>
                  <a:gd name="connsiteX13" fmla="*/ 410055 w 419577"/>
                  <a:gd name="connsiteY13" fmla="*/ 350955 h 596405"/>
                  <a:gd name="connsiteX14" fmla="*/ 400969 w 419577"/>
                  <a:gd name="connsiteY14" fmla="*/ 356686 h 596405"/>
                  <a:gd name="connsiteX15" fmla="*/ 391406 w 419577"/>
                  <a:gd name="connsiteY15" fmla="*/ 360028 h 596405"/>
                  <a:gd name="connsiteX16" fmla="*/ 375626 w 419577"/>
                  <a:gd name="connsiteY16" fmla="*/ 350000 h 596405"/>
                  <a:gd name="connsiteX17" fmla="*/ 333069 w 419577"/>
                  <a:gd name="connsiteY17" fmla="*/ 264045 h 596405"/>
                  <a:gd name="connsiteX18" fmla="*/ 333069 w 419577"/>
                  <a:gd name="connsiteY18" fmla="*/ 345225 h 596405"/>
                  <a:gd name="connsiteX19" fmla="*/ 334025 w 419577"/>
                  <a:gd name="connsiteY19" fmla="*/ 346658 h 596405"/>
                  <a:gd name="connsiteX20" fmla="*/ 353630 w 419577"/>
                  <a:gd name="connsiteY20" fmla="*/ 392023 h 596405"/>
                  <a:gd name="connsiteX21" fmla="*/ 367497 w 419577"/>
                  <a:gd name="connsiteY21" fmla="*/ 442641 h 596405"/>
                  <a:gd name="connsiteX22" fmla="*/ 382321 w 419577"/>
                  <a:gd name="connsiteY22" fmla="*/ 556293 h 596405"/>
                  <a:gd name="connsiteX23" fmla="*/ 355543 w 419577"/>
                  <a:gd name="connsiteY23" fmla="*/ 594495 h 596405"/>
                  <a:gd name="connsiteX24" fmla="*/ 351718 w 419577"/>
                  <a:gd name="connsiteY24" fmla="*/ 595450 h 596405"/>
                  <a:gd name="connsiteX25" fmla="*/ 344545 w 419577"/>
                  <a:gd name="connsiteY25" fmla="*/ 596405 h 596405"/>
                  <a:gd name="connsiteX26" fmla="*/ 316333 w 419577"/>
                  <a:gd name="connsiteY26" fmla="*/ 570619 h 596405"/>
                  <a:gd name="connsiteX27" fmla="*/ 306291 w 419577"/>
                  <a:gd name="connsiteY27" fmla="*/ 477500 h 596405"/>
                  <a:gd name="connsiteX28" fmla="*/ 294337 w 419577"/>
                  <a:gd name="connsiteY28" fmla="*/ 430225 h 596405"/>
                  <a:gd name="connsiteX29" fmla="*/ 273776 w 419577"/>
                  <a:gd name="connsiteY29" fmla="*/ 379607 h 596405"/>
                  <a:gd name="connsiteX30" fmla="*/ 215438 w 419577"/>
                  <a:gd name="connsiteY30" fmla="*/ 562023 h 596405"/>
                  <a:gd name="connsiteX31" fmla="*/ 183879 w 419577"/>
                  <a:gd name="connsiteY31" fmla="*/ 584944 h 596405"/>
                  <a:gd name="connsiteX32" fmla="*/ 175272 w 419577"/>
                  <a:gd name="connsiteY32" fmla="*/ 583989 h 596405"/>
                  <a:gd name="connsiteX33" fmla="*/ 171447 w 419577"/>
                  <a:gd name="connsiteY33" fmla="*/ 582557 h 596405"/>
                  <a:gd name="connsiteX34" fmla="*/ 152320 w 419577"/>
                  <a:gd name="connsiteY34" fmla="*/ 567753 h 596405"/>
                  <a:gd name="connsiteX35" fmla="*/ 149929 w 419577"/>
                  <a:gd name="connsiteY35" fmla="*/ 543877 h 596405"/>
                  <a:gd name="connsiteX36" fmla="*/ 212091 w 419577"/>
                  <a:gd name="connsiteY36" fmla="*/ 348568 h 596405"/>
                  <a:gd name="connsiteX37" fmla="*/ 213048 w 419577"/>
                  <a:gd name="connsiteY37" fmla="*/ 347135 h 596405"/>
                  <a:gd name="connsiteX38" fmla="*/ 213048 w 419577"/>
                  <a:gd name="connsiteY38" fmla="*/ 225843 h 596405"/>
                  <a:gd name="connsiteX39" fmla="*/ 202528 w 419577"/>
                  <a:gd name="connsiteY39" fmla="*/ 233483 h 596405"/>
                  <a:gd name="connsiteX40" fmla="*/ 192486 w 419577"/>
                  <a:gd name="connsiteY40" fmla="*/ 249719 h 596405"/>
                  <a:gd name="connsiteX41" fmla="*/ 173359 w 419577"/>
                  <a:gd name="connsiteY41" fmla="*/ 341405 h 596405"/>
                  <a:gd name="connsiteX42" fmla="*/ 161883 w 419577"/>
                  <a:gd name="connsiteY42" fmla="*/ 355253 h 596405"/>
                  <a:gd name="connsiteX43" fmla="*/ 134149 w 419577"/>
                  <a:gd name="connsiteY43" fmla="*/ 451236 h 596405"/>
                  <a:gd name="connsiteX44" fmla="*/ 105459 w 419577"/>
                  <a:gd name="connsiteY44" fmla="*/ 548652 h 596405"/>
                  <a:gd name="connsiteX45" fmla="*/ 110241 w 419577"/>
                  <a:gd name="connsiteY45" fmla="*/ 554860 h 596405"/>
                  <a:gd name="connsiteX46" fmla="*/ 112153 w 419577"/>
                  <a:gd name="connsiteY46" fmla="*/ 574439 h 596405"/>
                  <a:gd name="connsiteX47" fmla="*/ 87766 w 419577"/>
                  <a:gd name="connsiteY47" fmla="*/ 592585 h 596405"/>
                  <a:gd name="connsiteX48" fmla="*/ 80594 w 419577"/>
                  <a:gd name="connsiteY48" fmla="*/ 591630 h 596405"/>
                  <a:gd name="connsiteX49" fmla="*/ 62423 w 419577"/>
                  <a:gd name="connsiteY49" fmla="*/ 572529 h 596405"/>
                  <a:gd name="connsiteX50" fmla="*/ 13650 w 419577"/>
                  <a:gd name="connsiteY50" fmla="*/ 558203 h 596405"/>
                  <a:gd name="connsiteX51" fmla="*/ 739 w 419577"/>
                  <a:gd name="connsiteY51" fmla="*/ 534804 h 596405"/>
                  <a:gd name="connsiteX52" fmla="*/ 33733 w 419577"/>
                  <a:gd name="connsiteY52" fmla="*/ 422107 h 596405"/>
                  <a:gd name="connsiteX53" fmla="*/ 52382 w 419577"/>
                  <a:gd name="connsiteY53" fmla="*/ 408259 h 596405"/>
                  <a:gd name="connsiteX54" fmla="*/ 57642 w 419577"/>
                  <a:gd name="connsiteY54" fmla="*/ 409214 h 596405"/>
                  <a:gd name="connsiteX55" fmla="*/ 121238 w 419577"/>
                  <a:gd name="connsiteY55" fmla="*/ 427360 h 596405"/>
                  <a:gd name="connsiteX56" fmla="*/ 126977 w 419577"/>
                  <a:gd name="connsiteY56" fmla="*/ 430225 h 596405"/>
                  <a:gd name="connsiteX57" fmla="*/ 148494 w 419577"/>
                  <a:gd name="connsiteY57" fmla="*/ 356686 h 596405"/>
                  <a:gd name="connsiteX58" fmla="*/ 141322 w 419577"/>
                  <a:gd name="connsiteY58" fmla="*/ 355731 h 596405"/>
                  <a:gd name="connsiteX59" fmla="*/ 128889 w 419577"/>
                  <a:gd name="connsiteY59" fmla="*/ 348568 h 596405"/>
                  <a:gd name="connsiteX60" fmla="*/ 125542 w 419577"/>
                  <a:gd name="connsiteY60" fmla="*/ 334242 h 596405"/>
                  <a:gd name="connsiteX61" fmla="*/ 145625 w 419577"/>
                  <a:gd name="connsiteY61" fmla="*/ 223455 h 596405"/>
                  <a:gd name="connsiteX62" fmla="*/ 159970 w 419577"/>
                  <a:gd name="connsiteY62" fmla="*/ 199101 h 596405"/>
                  <a:gd name="connsiteX63" fmla="*/ 217829 w 419577"/>
                  <a:gd name="connsiteY63" fmla="*/ 149438 h 596405"/>
                  <a:gd name="connsiteX64" fmla="*/ 218308 w 419577"/>
                  <a:gd name="connsiteY64" fmla="*/ 149438 h 596405"/>
                  <a:gd name="connsiteX65" fmla="*/ 232175 w 419577"/>
                  <a:gd name="connsiteY65" fmla="*/ 143708 h 596405"/>
                  <a:gd name="connsiteX66" fmla="*/ 265442 w 419577"/>
                  <a:gd name="connsiteY66" fmla="*/ 0 h 596405"/>
                  <a:gd name="connsiteX67" fmla="*/ 329274 w 419577"/>
                  <a:gd name="connsiteY67" fmla="*/ 63755 h 596405"/>
                  <a:gd name="connsiteX68" fmla="*/ 265442 w 419577"/>
                  <a:gd name="connsiteY68" fmla="*/ 127510 h 596405"/>
                  <a:gd name="connsiteX69" fmla="*/ 201610 w 419577"/>
                  <a:gd name="connsiteY69" fmla="*/ 63755 h 596405"/>
                  <a:gd name="connsiteX70" fmla="*/ 265442 w 419577"/>
                  <a:gd name="connsiteY70" fmla="*/ 0 h 59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9577" h="596405">
                    <a:moveTo>
                      <a:pt x="91592" y="552472"/>
                    </a:moveTo>
                    <a:cubicBezTo>
                      <a:pt x="83941" y="550085"/>
                      <a:pt x="75334" y="554860"/>
                      <a:pt x="72943" y="562978"/>
                    </a:cubicBezTo>
                    <a:cubicBezTo>
                      <a:pt x="70552" y="570619"/>
                      <a:pt x="75334" y="579214"/>
                      <a:pt x="83463" y="581602"/>
                    </a:cubicBezTo>
                    <a:cubicBezTo>
                      <a:pt x="84897" y="582079"/>
                      <a:pt x="86332" y="582079"/>
                      <a:pt x="87766" y="582079"/>
                    </a:cubicBezTo>
                    <a:cubicBezTo>
                      <a:pt x="94461" y="582079"/>
                      <a:pt x="100199" y="577781"/>
                      <a:pt x="102112" y="571096"/>
                    </a:cubicBezTo>
                    <a:cubicBezTo>
                      <a:pt x="103068" y="567276"/>
                      <a:pt x="102590" y="563456"/>
                      <a:pt x="100677" y="559635"/>
                    </a:cubicBezTo>
                    <a:cubicBezTo>
                      <a:pt x="98764" y="556293"/>
                      <a:pt x="95895" y="553905"/>
                      <a:pt x="91592" y="552472"/>
                    </a:cubicBezTo>
                    <a:close/>
                    <a:moveTo>
                      <a:pt x="232175" y="143708"/>
                    </a:moveTo>
                    <a:lnTo>
                      <a:pt x="296250" y="143708"/>
                    </a:lnTo>
                    <a:lnTo>
                      <a:pt x="313942" y="143708"/>
                    </a:lnTo>
                    <a:lnTo>
                      <a:pt x="314420" y="143708"/>
                    </a:lnTo>
                    <a:cubicBezTo>
                      <a:pt x="323505" y="143708"/>
                      <a:pt x="334025" y="150393"/>
                      <a:pt x="338329" y="158511"/>
                    </a:cubicBezTo>
                    <a:lnTo>
                      <a:pt x="417705" y="324214"/>
                    </a:lnTo>
                    <a:cubicBezTo>
                      <a:pt x="422009" y="333764"/>
                      <a:pt x="418662" y="345225"/>
                      <a:pt x="410055" y="350955"/>
                    </a:cubicBezTo>
                    <a:lnTo>
                      <a:pt x="400969" y="356686"/>
                    </a:lnTo>
                    <a:cubicBezTo>
                      <a:pt x="398100" y="358596"/>
                      <a:pt x="394753" y="360028"/>
                      <a:pt x="391406" y="360028"/>
                    </a:cubicBezTo>
                    <a:cubicBezTo>
                      <a:pt x="384712" y="360028"/>
                      <a:pt x="378495" y="356208"/>
                      <a:pt x="375626" y="350000"/>
                    </a:cubicBezTo>
                    <a:lnTo>
                      <a:pt x="333069" y="264045"/>
                    </a:lnTo>
                    <a:lnTo>
                      <a:pt x="333069" y="345225"/>
                    </a:lnTo>
                    <a:cubicBezTo>
                      <a:pt x="333069" y="345703"/>
                      <a:pt x="333547" y="346180"/>
                      <a:pt x="334025" y="346658"/>
                    </a:cubicBezTo>
                    <a:lnTo>
                      <a:pt x="353630" y="392023"/>
                    </a:lnTo>
                    <a:cubicBezTo>
                      <a:pt x="359368" y="405394"/>
                      <a:pt x="365585" y="428315"/>
                      <a:pt x="367497" y="442641"/>
                    </a:cubicBezTo>
                    <a:lnTo>
                      <a:pt x="382321" y="556293"/>
                    </a:lnTo>
                    <a:cubicBezTo>
                      <a:pt x="384233" y="573006"/>
                      <a:pt x="372279" y="590197"/>
                      <a:pt x="355543" y="594495"/>
                    </a:cubicBezTo>
                    <a:lnTo>
                      <a:pt x="351718" y="595450"/>
                    </a:lnTo>
                    <a:cubicBezTo>
                      <a:pt x="349327" y="595928"/>
                      <a:pt x="346936" y="596405"/>
                      <a:pt x="344545" y="596405"/>
                    </a:cubicBezTo>
                    <a:cubicBezTo>
                      <a:pt x="329722" y="596405"/>
                      <a:pt x="317767" y="585422"/>
                      <a:pt x="316333" y="570619"/>
                    </a:cubicBezTo>
                    <a:lnTo>
                      <a:pt x="306291" y="477500"/>
                    </a:lnTo>
                    <a:cubicBezTo>
                      <a:pt x="304857" y="464130"/>
                      <a:pt x="299597" y="442641"/>
                      <a:pt x="294337" y="430225"/>
                    </a:cubicBezTo>
                    <a:lnTo>
                      <a:pt x="273776" y="379607"/>
                    </a:lnTo>
                    <a:lnTo>
                      <a:pt x="215438" y="562023"/>
                    </a:lnTo>
                    <a:cubicBezTo>
                      <a:pt x="211135" y="575394"/>
                      <a:pt x="198224" y="584944"/>
                      <a:pt x="183879" y="584944"/>
                    </a:cubicBezTo>
                    <a:cubicBezTo>
                      <a:pt x="181010" y="584944"/>
                      <a:pt x="178141" y="584467"/>
                      <a:pt x="175272" y="583989"/>
                    </a:cubicBezTo>
                    <a:lnTo>
                      <a:pt x="171447" y="582557"/>
                    </a:lnTo>
                    <a:cubicBezTo>
                      <a:pt x="162840" y="580647"/>
                      <a:pt x="156145" y="574916"/>
                      <a:pt x="152320" y="567753"/>
                    </a:cubicBezTo>
                    <a:cubicBezTo>
                      <a:pt x="148016" y="560113"/>
                      <a:pt x="147538" y="551995"/>
                      <a:pt x="149929" y="543877"/>
                    </a:cubicBezTo>
                    <a:lnTo>
                      <a:pt x="212091" y="348568"/>
                    </a:lnTo>
                    <a:cubicBezTo>
                      <a:pt x="212569" y="348090"/>
                      <a:pt x="212569" y="347613"/>
                      <a:pt x="213048" y="347135"/>
                    </a:cubicBezTo>
                    <a:lnTo>
                      <a:pt x="213048" y="225843"/>
                    </a:lnTo>
                    <a:lnTo>
                      <a:pt x="202528" y="233483"/>
                    </a:lnTo>
                    <a:cubicBezTo>
                      <a:pt x="198224" y="236826"/>
                      <a:pt x="193443" y="244467"/>
                      <a:pt x="192486" y="249719"/>
                    </a:cubicBezTo>
                    <a:lnTo>
                      <a:pt x="173359" y="341405"/>
                    </a:lnTo>
                    <a:cubicBezTo>
                      <a:pt x="171925" y="347613"/>
                      <a:pt x="167621" y="352866"/>
                      <a:pt x="161883" y="355253"/>
                    </a:cubicBezTo>
                    <a:lnTo>
                      <a:pt x="134149" y="451236"/>
                    </a:lnTo>
                    <a:lnTo>
                      <a:pt x="105459" y="548652"/>
                    </a:lnTo>
                    <a:cubicBezTo>
                      <a:pt x="107372" y="550562"/>
                      <a:pt x="108806" y="552472"/>
                      <a:pt x="110241" y="554860"/>
                    </a:cubicBezTo>
                    <a:cubicBezTo>
                      <a:pt x="113588" y="560590"/>
                      <a:pt x="114066" y="567753"/>
                      <a:pt x="112153" y="574439"/>
                    </a:cubicBezTo>
                    <a:cubicBezTo>
                      <a:pt x="109284" y="584944"/>
                      <a:pt x="98764" y="592585"/>
                      <a:pt x="87766" y="592585"/>
                    </a:cubicBezTo>
                    <a:cubicBezTo>
                      <a:pt x="85376" y="592585"/>
                      <a:pt x="82507" y="592585"/>
                      <a:pt x="80594" y="591630"/>
                    </a:cubicBezTo>
                    <a:cubicBezTo>
                      <a:pt x="71030" y="588765"/>
                      <a:pt x="64814" y="581602"/>
                      <a:pt x="62423" y="572529"/>
                    </a:cubicBezTo>
                    <a:lnTo>
                      <a:pt x="13650" y="558203"/>
                    </a:lnTo>
                    <a:cubicBezTo>
                      <a:pt x="3608" y="555338"/>
                      <a:pt x="-2130" y="544832"/>
                      <a:pt x="739" y="534804"/>
                    </a:cubicBezTo>
                    <a:lnTo>
                      <a:pt x="33733" y="422107"/>
                    </a:lnTo>
                    <a:cubicBezTo>
                      <a:pt x="36124" y="413989"/>
                      <a:pt x="43775" y="408259"/>
                      <a:pt x="52382" y="408259"/>
                    </a:cubicBezTo>
                    <a:cubicBezTo>
                      <a:pt x="53816" y="408259"/>
                      <a:pt x="55729" y="408736"/>
                      <a:pt x="57642" y="409214"/>
                    </a:cubicBezTo>
                    <a:lnTo>
                      <a:pt x="121238" y="427360"/>
                    </a:lnTo>
                    <a:cubicBezTo>
                      <a:pt x="123151" y="428315"/>
                      <a:pt x="125064" y="429270"/>
                      <a:pt x="126977" y="430225"/>
                    </a:cubicBezTo>
                    <a:lnTo>
                      <a:pt x="148494" y="356686"/>
                    </a:lnTo>
                    <a:lnTo>
                      <a:pt x="141322" y="355731"/>
                    </a:lnTo>
                    <a:cubicBezTo>
                      <a:pt x="136062" y="355253"/>
                      <a:pt x="131758" y="352866"/>
                      <a:pt x="128889" y="348568"/>
                    </a:cubicBezTo>
                    <a:cubicBezTo>
                      <a:pt x="126020" y="344270"/>
                      <a:pt x="124586" y="339495"/>
                      <a:pt x="125542" y="334242"/>
                    </a:cubicBezTo>
                    <a:lnTo>
                      <a:pt x="145625" y="223455"/>
                    </a:lnTo>
                    <a:cubicBezTo>
                      <a:pt x="147060" y="215337"/>
                      <a:pt x="153276" y="204354"/>
                      <a:pt x="159970" y="199101"/>
                    </a:cubicBezTo>
                    <a:lnTo>
                      <a:pt x="217829" y="149438"/>
                    </a:lnTo>
                    <a:cubicBezTo>
                      <a:pt x="217829" y="149438"/>
                      <a:pt x="218308" y="149438"/>
                      <a:pt x="218308" y="149438"/>
                    </a:cubicBezTo>
                    <a:cubicBezTo>
                      <a:pt x="221655" y="145618"/>
                      <a:pt x="226436" y="143708"/>
                      <a:pt x="232175" y="143708"/>
                    </a:cubicBezTo>
                    <a:close/>
                    <a:moveTo>
                      <a:pt x="265442" y="0"/>
                    </a:moveTo>
                    <a:cubicBezTo>
                      <a:pt x="300695" y="0"/>
                      <a:pt x="329274" y="28544"/>
                      <a:pt x="329274" y="63755"/>
                    </a:cubicBezTo>
                    <a:cubicBezTo>
                      <a:pt x="329274" y="98966"/>
                      <a:pt x="300695" y="127510"/>
                      <a:pt x="265442" y="127510"/>
                    </a:cubicBezTo>
                    <a:cubicBezTo>
                      <a:pt x="230189" y="127510"/>
                      <a:pt x="201610" y="98966"/>
                      <a:pt x="201610" y="63755"/>
                    </a:cubicBezTo>
                    <a:cubicBezTo>
                      <a:pt x="201610" y="28544"/>
                      <a:pt x="230189" y="0"/>
                      <a:pt x="265442" y="0"/>
                    </a:cubicBezTo>
                    <a:close/>
                  </a:path>
                </a:pathLst>
              </a:custGeom>
              <a:solidFill>
                <a:srgbClr val="2F5EB0"/>
              </a:solidFill>
              <a:ln>
                <a:noFill/>
              </a:ln>
            </p:spPr>
            <p:txBody>
              <a:bodyPr/>
              <a:lstStyle/>
              <a:p>
                <a:endParaRPr lang="zh-CN" altLang="en-US" sz="2400" b="1">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grpSp>
      <p:grpSp>
        <p:nvGrpSpPr>
          <p:cNvPr id="18" name="组合 17"/>
          <p:cNvGrpSpPr/>
          <p:nvPr/>
        </p:nvGrpSpPr>
        <p:grpSpPr>
          <a:xfrm>
            <a:off x="4352034" y="5587078"/>
            <a:ext cx="3434670" cy="1278325"/>
            <a:chOff x="4352034" y="5345917"/>
            <a:chExt cx="3434670" cy="1278325"/>
          </a:xfrm>
        </p:grpSpPr>
        <p:sp>
          <p:nvSpPr>
            <p:cNvPr id="19" name="平行四边形 18"/>
            <p:cNvSpPr/>
            <p:nvPr/>
          </p:nvSpPr>
          <p:spPr>
            <a:xfrm>
              <a:off x="4352034" y="5345917"/>
              <a:ext cx="3274744" cy="1225918"/>
            </a:xfrm>
            <a:prstGeom prst="parallelogram">
              <a:avLst>
                <a:gd name="adj" fmla="val 11966"/>
              </a:avLst>
            </a:prstGeom>
            <a:solidFill>
              <a:srgbClr val="0070C0">
                <a:alpha val="1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20" name="组合 92"/>
            <p:cNvGrpSpPr/>
            <p:nvPr/>
          </p:nvGrpSpPr>
          <p:grpSpPr>
            <a:xfrm>
              <a:off x="4570671" y="5362014"/>
              <a:ext cx="3216033" cy="1262228"/>
              <a:chOff x="6043711" y="5430597"/>
              <a:chExt cx="3216033" cy="1262228"/>
            </a:xfrm>
          </p:grpSpPr>
          <p:sp>
            <p:nvSpPr>
              <p:cNvPr id="21" name="文本框 4"/>
              <p:cNvSpPr txBox="1">
                <a:spLocks noChangeArrowheads="1"/>
              </p:cNvSpPr>
              <p:nvPr/>
            </p:nvSpPr>
            <p:spPr bwMode="auto">
              <a:xfrm>
                <a:off x="6385543" y="5430597"/>
                <a:ext cx="2874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lvl="0" defTabSz="457200" eaLnBrk="0" fontAlgn="base" hangingPunct="0">
                  <a:spcBef>
                    <a:spcPct val="0"/>
                  </a:spcBef>
                  <a:spcAft>
                    <a:spcPct val="0"/>
                  </a:spcAft>
                  <a:defRPr/>
                </a:pPr>
                <a:r>
                  <a:rPr kumimoji="1" lang="zh-CN" altLang="en-US" sz="1600" b="1" kern="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货邮</a:t>
                </a:r>
                <a:r>
                  <a:rPr kumimoji="1" lang="zh-CN" altLang="en-US" sz="1600" b="1" kern="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吞吐量</a:t>
                </a:r>
                <a:r>
                  <a:rPr kumimoji="1" lang="ja-JP" altLang="en-US" sz="1600" b="1" kern="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　</a:t>
                </a:r>
                <a:endParaRPr lang="zh-CN" altLang="en-US" sz="1600" b="1" spc="-150" dirty="0">
                  <a:solidFill>
                    <a:srgbClr val="2F5EB0"/>
                  </a:solidFill>
                  <a:sym typeface="Times New Roman" panose="02020603050405020304" pitchFamily="18" charset="0"/>
                </a:endParaRPr>
              </a:p>
              <a:p>
                <a:pPr defTabSz="457200" eaLnBrk="0" fontAlgn="base" hangingPunct="0">
                  <a:spcBef>
                    <a:spcPct val="0"/>
                  </a:spcBef>
                  <a:spcAft>
                    <a:spcPct val="0"/>
                  </a:spcAft>
                  <a:defRPr/>
                </a:pPr>
                <a:r>
                  <a:rPr kumimoji="1" lang="ja-JP" altLang="en-US" sz="1600" b="1" kern="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　</a:t>
                </a:r>
                <a:endParaRPr kumimoji="1" lang="zh-CN" altLang="en-US" sz="1600" b="1" kern="0"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2" name="矩形 21"/>
              <p:cNvSpPr/>
              <p:nvPr/>
            </p:nvSpPr>
            <p:spPr>
              <a:xfrm>
                <a:off x="6820049" y="5631246"/>
                <a:ext cx="1134729" cy="461665"/>
              </a:xfrm>
              <a:prstGeom prst="rect">
                <a:avLst/>
              </a:prstGeom>
            </p:spPr>
            <p:txBody>
              <a:bodyPr wrap="square">
                <a:spAutoFit/>
              </a:bodyPr>
              <a:lstStyle/>
              <a:p>
                <a:r>
                  <a:rPr lang="en-US" altLang="zh-CN"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54.6</a:t>
                </a:r>
                <a:r>
                  <a:rPr lang="zh-CN" altLang="en-US" sz="16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万吨</a:t>
                </a:r>
              </a:p>
            </p:txBody>
          </p:sp>
          <p:grpSp>
            <p:nvGrpSpPr>
              <p:cNvPr id="23" name="组合 22"/>
              <p:cNvGrpSpPr/>
              <p:nvPr/>
            </p:nvGrpSpPr>
            <p:grpSpPr>
              <a:xfrm>
                <a:off x="6043711" y="5734041"/>
                <a:ext cx="515551" cy="601960"/>
                <a:chOff x="5850664" y="5653111"/>
                <a:chExt cx="649048" cy="757836"/>
              </a:xfrm>
            </p:grpSpPr>
            <p:sp>
              <p:nvSpPr>
                <p:cNvPr id="28" name="任意多边形: 形状 142"/>
                <p:cNvSpPr/>
                <p:nvPr/>
              </p:nvSpPr>
              <p:spPr>
                <a:xfrm>
                  <a:off x="5864783" y="5653111"/>
                  <a:ext cx="609545" cy="637080"/>
                </a:xfrm>
                <a:custGeom>
                  <a:avLst/>
                  <a:gdLst>
                    <a:gd name="connsiteX0" fmla="*/ 360001 w 913403"/>
                    <a:gd name="connsiteY0" fmla="*/ 63053 h 946307"/>
                    <a:gd name="connsiteX1" fmla="*/ 386082 w 913403"/>
                    <a:gd name="connsiteY1" fmla="*/ 140065 h 946307"/>
                    <a:gd name="connsiteX2" fmla="*/ 381159 w 913403"/>
                    <a:gd name="connsiteY2" fmla="*/ 178411 h 946307"/>
                    <a:gd name="connsiteX3" fmla="*/ 346932 w 913403"/>
                    <a:gd name="connsiteY3" fmla="*/ 285305 h 946307"/>
                    <a:gd name="connsiteX4" fmla="*/ 207884 w 913403"/>
                    <a:gd name="connsiteY4" fmla="*/ 369815 h 946307"/>
                    <a:gd name="connsiteX5" fmla="*/ 61657 w 913403"/>
                    <a:gd name="connsiteY5" fmla="*/ 460375 h 946307"/>
                    <a:gd name="connsiteX6" fmla="*/ 42501 w 913403"/>
                    <a:gd name="connsiteY6" fmla="*/ 482600 h 946307"/>
                    <a:gd name="connsiteX7" fmla="*/ 9539 w 913403"/>
                    <a:gd name="connsiteY7" fmla="*/ 485775 h 946307"/>
                    <a:gd name="connsiteX8" fmla="*/ 14 w 913403"/>
                    <a:gd name="connsiteY8" fmla="*/ 715589 h 946307"/>
                    <a:gd name="connsiteX9" fmla="*/ 130017 w 913403"/>
                    <a:gd name="connsiteY9" fmla="*/ 749009 h 946307"/>
                    <a:gd name="connsiteX10" fmla="*/ 858710 w 913403"/>
                    <a:gd name="connsiteY10" fmla="*/ 946150 h 946307"/>
                    <a:gd name="connsiteX11" fmla="*/ 859935 w 913403"/>
                    <a:gd name="connsiteY11" fmla="*/ 711200 h 946307"/>
                    <a:gd name="connsiteX12" fmla="*/ 862738 w 913403"/>
                    <a:gd name="connsiteY12" fmla="*/ 485775 h 946307"/>
                    <a:gd name="connsiteX13" fmla="*/ 850310 w 913403"/>
                    <a:gd name="connsiteY13" fmla="*/ 482600 h 946307"/>
                    <a:gd name="connsiteX14" fmla="*/ 820144 w 913403"/>
                    <a:gd name="connsiteY14" fmla="*/ 460375 h 946307"/>
                    <a:gd name="connsiteX15" fmla="*/ 679085 w 913403"/>
                    <a:gd name="connsiteY15" fmla="*/ 374797 h 946307"/>
                    <a:gd name="connsiteX16" fmla="*/ 550501 w 913403"/>
                    <a:gd name="connsiteY16" fmla="*/ 277731 h 946307"/>
                    <a:gd name="connsiteX17" fmla="*/ 528276 w 913403"/>
                    <a:gd name="connsiteY17" fmla="*/ 231830 h 946307"/>
                    <a:gd name="connsiteX18" fmla="*/ 487001 w 913403"/>
                    <a:gd name="connsiteY18" fmla="*/ 261408 h 946307"/>
                    <a:gd name="connsiteX19" fmla="*/ 442950 w 913403"/>
                    <a:gd name="connsiteY19" fmla="*/ 279400 h 946307"/>
                    <a:gd name="connsiteX20" fmla="*/ 406250 w 913403"/>
                    <a:gd name="connsiteY20" fmla="*/ 260240 h 946307"/>
                    <a:gd name="connsiteX21" fmla="*/ 443952 w 913403"/>
                    <a:gd name="connsiteY21" fmla="*/ 233464 h 946307"/>
                    <a:gd name="connsiteX22" fmla="*/ 474301 w 913403"/>
                    <a:gd name="connsiteY22" fmla="*/ 189570 h 946307"/>
                    <a:gd name="connsiteX23" fmla="*/ 499701 w 913403"/>
                    <a:gd name="connsiteY23" fmla="*/ 139700 h 946307"/>
                    <a:gd name="connsiteX24" fmla="*/ 525101 w 913403"/>
                    <a:gd name="connsiteY24" fmla="*/ 63053 h 946307"/>
                    <a:gd name="connsiteX25" fmla="*/ 525101 w 913403"/>
                    <a:gd name="connsiteY25" fmla="*/ 0 h 946307"/>
                    <a:gd name="connsiteX26" fmla="*/ 360001 w 913403"/>
                    <a:gd name="connsiteY26" fmla="*/ 0 h 946307"/>
                    <a:gd name="connsiteX27" fmla="*/ 360001 w 913403"/>
                    <a:gd name="connsiteY27" fmla="*/ 63053 h 946307"/>
                    <a:gd name="connsiteX0-1" fmla="*/ 360005 w 915159"/>
                    <a:gd name="connsiteY0-2" fmla="*/ 63053 h 953699"/>
                    <a:gd name="connsiteX1-3" fmla="*/ 386086 w 915159"/>
                    <a:gd name="connsiteY1-4" fmla="*/ 140065 h 953699"/>
                    <a:gd name="connsiteX2-5" fmla="*/ 381163 w 915159"/>
                    <a:gd name="connsiteY2-6" fmla="*/ 178411 h 953699"/>
                    <a:gd name="connsiteX3-7" fmla="*/ 346936 w 915159"/>
                    <a:gd name="connsiteY3-8" fmla="*/ 285305 h 953699"/>
                    <a:gd name="connsiteX4-9" fmla="*/ 207888 w 915159"/>
                    <a:gd name="connsiteY4-10" fmla="*/ 369815 h 953699"/>
                    <a:gd name="connsiteX5-11" fmla="*/ 61661 w 915159"/>
                    <a:gd name="connsiteY5-12" fmla="*/ 460375 h 953699"/>
                    <a:gd name="connsiteX6-13" fmla="*/ 42505 w 915159"/>
                    <a:gd name="connsiteY6-14" fmla="*/ 482600 h 953699"/>
                    <a:gd name="connsiteX7-15" fmla="*/ 9543 w 915159"/>
                    <a:gd name="connsiteY7-16" fmla="*/ 485775 h 953699"/>
                    <a:gd name="connsiteX8-17" fmla="*/ 18 w 915159"/>
                    <a:gd name="connsiteY8-18" fmla="*/ 715589 h 953699"/>
                    <a:gd name="connsiteX9-19" fmla="*/ 106361 w 915159"/>
                    <a:gd name="connsiteY9-20" fmla="*/ 890967 h 953699"/>
                    <a:gd name="connsiteX10-21" fmla="*/ 858714 w 915159"/>
                    <a:gd name="connsiteY10-22" fmla="*/ 946150 h 953699"/>
                    <a:gd name="connsiteX11-23" fmla="*/ 859939 w 915159"/>
                    <a:gd name="connsiteY11-24" fmla="*/ 711200 h 953699"/>
                    <a:gd name="connsiteX12-25" fmla="*/ 862742 w 915159"/>
                    <a:gd name="connsiteY12-26" fmla="*/ 485775 h 953699"/>
                    <a:gd name="connsiteX13-27" fmla="*/ 850314 w 915159"/>
                    <a:gd name="connsiteY13-28" fmla="*/ 482600 h 953699"/>
                    <a:gd name="connsiteX14-29" fmla="*/ 820148 w 915159"/>
                    <a:gd name="connsiteY14-30" fmla="*/ 460375 h 953699"/>
                    <a:gd name="connsiteX15-31" fmla="*/ 679089 w 915159"/>
                    <a:gd name="connsiteY15-32" fmla="*/ 374797 h 953699"/>
                    <a:gd name="connsiteX16-33" fmla="*/ 550505 w 915159"/>
                    <a:gd name="connsiteY16-34" fmla="*/ 277731 h 953699"/>
                    <a:gd name="connsiteX17-35" fmla="*/ 528280 w 915159"/>
                    <a:gd name="connsiteY17-36" fmla="*/ 231830 h 953699"/>
                    <a:gd name="connsiteX18-37" fmla="*/ 487005 w 915159"/>
                    <a:gd name="connsiteY18-38" fmla="*/ 261408 h 953699"/>
                    <a:gd name="connsiteX19-39" fmla="*/ 442954 w 915159"/>
                    <a:gd name="connsiteY19-40" fmla="*/ 279400 h 953699"/>
                    <a:gd name="connsiteX20-41" fmla="*/ 406254 w 915159"/>
                    <a:gd name="connsiteY20-42" fmla="*/ 260240 h 953699"/>
                    <a:gd name="connsiteX21-43" fmla="*/ 443956 w 915159"/>
                    <a:gd name="connsiteY21-44" fmla="*/ 233464 h 953699"/>
                    <a:gd name="connsiteX22-45" fmla="*/ 474305 w 915159"/>
                    <a:gd name="connsiteY22-46" fmla="*/ 189570 h 953699"/>
                    <a:gd name="connsiteX23-47" fmla="*/ 499705 w 915159"/>
                    <a:gd name="connsiteY23-48" fmla="*/ 139700 h 953699"/>
                    <a:gd name="connsiteX24-49" fmla="*/ 525105 w 915159"/>
                    <a:gd name="connsiteY24-50" fmla="*/ 63053 h 953699"/>
                    <a:gd name="connsiteX25-51" fmla="*/ 525105 w 915159"/>
                    <a:gd name="connsiteY25-52" fmla="*/ 0 h 953699"/>
                    <a:gd name="connsiteX26-53" fmla="*/ 360005 w 915159"/>
                    <a:gd name="connsiteY26-54" fmla="*/ 0 h 953699"/>
                    <a:gd name="connsiteX27-55" fmla="*/ 360005 w 915159"/>
                    <a:gd name="connsiteY27-56" fmla="*/ 63053 h 953699"/>
                    <a:gd name="connsiteX0-57" fmla="*/ 361688 w 865189"/>
                    <a:gd name="connsiteY0-58" fmla="*/ 63053 h 904274"/>
                    <a:gd name="connsiteX1-59" fmla="*/ 387769 w 865189"/>
                    <a:gd name="connsiteY1-60" fmla="*/ 140065 h 904274"/>
                    <a:gd name="connsiteX2-61" fmla="*/ 382846 w 865189"/>
                    <a:gd name="connsiteY2-62" fmla="*/ 178411 h 904274"/>
                    <a:gd name="connsiteX3-63" fmla="*/ 348619 w 865189"/>
                    <a:gd name="connsiteY3-64" fmla="*/ 285305 h 904274"/>
                    <a:gd name="connsiteX4-65" fmla="*/ 209571 w 865189"/>
                    <a:gd name="connsiteY4-66" fmla="*/ 369815 h 904274"/>
                    <a:gd name="connsiteX5-67" fmla="*/ 63344 w 865189"/>
                    <a:gd name="connsiteY5-68" fmla="*/ 460375 h 904274"/>
                    <a:gd name="connsiteX6-69" fmla="*/ 44188 w 865189"/>
                    <a:gd name="connsiteY6-70" fmla="*/ 482600 h 904274"/>
                    <a:gd name="connsiteX7-71" fmla="*/ 11226 w 865189"/>
                    <a:gd name="connsiteY7-72" fmla="*/ 485775 h 904274"/>
                    <a:gd name="connsiteX8-73" fmla="*/ 1701 w 865189"/>
                    <a:gd name="connsiteY8-74" fmla="*/ 715589 h 904274"/>
                    <a:gd name="connsiteX9-75" fmla="*/ 108044 w 865189"/>
                    <a:gd name="connsiteY9-76" fmla="*/ 890967 h 904274"/>
                    <a:gd name="connsiteX10-77" fmla="*/ 755617 w 865189"/>
                    <a:gd name="connsiteY10-78" fmla="*/ 871792 h 904274"/>
                    <a:gd name="connsiteX11-79" fmla="*/ 861622 w 865189"/>
                    <a:gd name="connsiteY11-80" fmla="*/ 711200 h 904274"/>
                    <a:gd name="connsiteX12-81" fmla="*/ 864425 w 865189"/>
                    <a:gd name="connsiteY12-82" fmla="*/ 485775 h 904274"/>
                    <a:gd name="connsiteX13-83" fmla="*/ 851997 w 865189"/>
                    <a:gd name="connsiteY13-84" fmla="*/ 482600 h 904274"/>
                    <a:gd name="connsiteX14-85" fmla="*/ 821831 w 865189"/>
                    <a:gd name="connsiteY14-86" fmla="*/ 460375 h 904274"/>
                    <a:gd name="connsiteX15-87" fmla="*/ 680772 w 865189"/>
                    <a:gd name="connsiteY15-88" fmla="*/ 374797 h 904274"/>
                    <a:gd name="connsiteX16-89" fmla="*/ 552188 w 865189"/>
                    <a:gd name="connsiteY16-90" fmla="*/ 277731 h 904274"/>
                    <a:gd name="connsiteX17-91" fmla="*/ 529963 w 865189"/>
                    <a:gd name="connsiteY17-92" fmla="*/ 231830 h 904274"/>
                    <a:gd name="connsiteX18-93" fmla="*/ 488688 w 865189"/>
                    <a:gd name="connsiteY18-94" fmla="*/ 261408 h 904274"/>
                    <a:gd name="connsiteX19-95" fmla="*/ 444637 w 865189"/>
                    <a:gd name="connsiteY19-96" fmla="*/ 279400 h 904274"/>
                    <a:gd name="connsiteX20-97" fmla="*/ 407937 w 865189"/>
                    <a:gd name="connsiteY20-98" fmla="*/ 260240 h 904274"/>
                    <a:gd name="connsiteX21-99" fmla="*/ 445639 w 865189"/>
                    <a:gd name="connsiteY21-100" fmla="*/ 233464 h 904274"/>
                    <a:gd name="connsiteX22-101" fmla="*/ 475988 w 865189"/>
                    <a:gd name="connsiteY22-102" fmla="*/ 189570 h 904274"/>
                    <a:gd name="connsiteX23-103" fmla="*/ 501388 w 865189"/>
                    <a:gd name="connsiteY23-104" fmla="*/ 139700 h 904274"/>
                    <a:gd name="connsiteX24-105" fmla="*/ 526788 w 865189"/>
                    <a:gd name="connsiteY24-106" fmla="*/ 63053 h 904274"/>
                    <a:gd name="connsiteX25-107" fmla="*/ 526788 w 865189"/>
                    <a:gd name="connsiteY25-108" fmla="*/ 0 h 904274"/>
                    <a:gd name="connsiteX26-109" fmla="*/ 361688 w 865189"/>
                    <a:gd name="connsiteY26-110" fmla="*/ 0 h 904274"/>
                    <a:gd name="connsiteX27-111" fmla="*/ 361688 w 865189"/>
                    <a:gd name="connsiteY27-112" fmla="*/ 63053 h 9042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865189" h="904274">
                      <a:moveTo>
                        <a:pt x="361688" y="63053"/>
                      </a:moveTo>
                      <a:cubicBezTo>
                        <a:pt x="361688" y="113657"/>
                        <a:pt x="366837" y="128862"/>
                        <a:pt x="387769" y="140065"/>
                      </a:cubicBezTo>
                      <a:cubicBezTo>
                        <a:pt x="413605" y="153891"/>
                        <a:pt x="413558" y="154253"/>
                        <a:pt x="382846" y="178411"/>
                      </a:cubicBezTo>
                      <a:cubicBezTo>
                        <a:pt x="346885" y="206698"/>
                        <a:pt x="329205" y="261913"/>
                        <a:pt x="348619" y="285305"/>
                      </a:cubicBezTo>
                      <a:cubicBezTo>
                        <a:pt x="359009" y="297824"/>
                        <a:pt x="327576" y="316928"/>
                        <a:pt x="209571" y="369815"/>
                      </a:cubicBezTo>
                      <a:cubicBezTo>
                        <a:pt x="86393" y="425022"/>
                        <a:pt x="58299" y="442420"/>
                        <a:pt x="63344" y="460375"/>
                      </a:cubicBezTo>
                      <a:cubicBezTo>
                        <a:pt x="67794" y="476215"/>
                        <a:pt x="62291" y="482600"/>
                        <a:pt x="44188" y="482600"/>
                      </a:cubicBezTo>
                      <a:cubicBezTo>
                        <a:pt x="30218" y="482600"/>
                        <a:pt x="15385" y="484029"/>
                        <a:pt x="11226" y="485775"/>
                      </a:cubicBezTo>
                      <a:cubicBezTo>
                        <a:pt x="7068" y="487521"/>
                        <a:pt x="2781" y="590937"/>
                        <a:pt x="1701" y="715589"/>
                      </a:cubicBezTo>
                      <a:cubicBezTo>
                        <a:pt x="172" y="892109"/>
                        <a:pt x="-17609" y="864933"/>
                        <a:pt x="108044" y="890967"/>
                      </a:cubicBezTo>
                      <a:cubicBezTo>
                        <a:pt x="233697" y="917001"/>
                        <a:pt x="630021" y="901753"/>
                        <a:pt x="755617" y="871792"/>
                      </a:cubicBezTo>
                      <a:cubicBezTo>
                        <a:pt x="881213" y="841831"/>
                        <a:pt x="862976" y="833438"/>
                        <a:pt x="861622" y="711200"/>
                      </a:cubicBezTo>
                      <a:cubicBezTo>
                        <a:pt x="860269" y="588963"/>
                        <a:pt x="861530" y="487521"/>
                        <a:pt x="864425" y="485775"/>
                      </a:cubicBezTo>
                      <a:cubicBezTo>
                        <a:pt x="867320" y="484029"/>
                        <a:pt x="861727" y="482600"/>
                        <a:pt x="851997" y="482600"/>
                      </a:cubicBezTo>
                      <a:cubicBezTo>
                        <a:pt x="842267" y="482600"/>
                        <a:pt x="828692" y="472599"/>
                        <a:pt x="821831" y="460375"/>
                      </a:cubicBezTo>
                      <a:cubicBezTo>
                        <a:pt x="814970" y="448151"/>
                        <a:pt x="751493" y="409641"/>
                        <a:pt x="680772" y="374797"/>
                      </a:cubicBezTo>
                      <a:cubicBezTo>
                        <a:pt x="565996" y="318247"/>
                        <a:pt x="552188" y="307823"/>
                        <a:pt x="552188" y="277731"/>
                      </a:cubicBezTo>
                      <a:cubicBezTo>
                        <a:pt x="552188" y="258733"/>
                        <a:pt x="542487" y="238698"/>
                        <a:pt x="529963" y="231830"/>
                      </a:cubicBezTo>
                      <a:cubicBezTo>
                        <a:pt x="505897" y="218632"/>
                        <a:pt x="488688" y="230964"/>
                        <a:pt x="488688" y="261408"/>
                      </a:cubicBezTo>
                      <a:cubicBezTo>
                        <a:pt x="488688" y="273473"/>
                        <a:pt x="474175" y="279400"/>
                        <a:pt x="444637" y="279400"/>
                      </a:cubicBezTo>
                      <a:cubicBezTo>
                        <a:pt x="410585" y="279400"/>
                        <a:pt x="402254" y="275051"/>
                        <a:pt x="407937" y="260240"/>
                      </a:cubicBezTo>
                      <a:cubicBezTo>
                        <a:pt x="411981" y="249703"/>
                        <a:pt x="428947" y="237653"/>
                        <a:pt x="445639" y="233464"/>
                      </a:cubicBezTo>
                      <a:cubicBezTo>
                        <a:pt x="468777" y="227656"/>
                        <a:pt x="475988" y="217227"/>
                        <a:pt x="475988" y="189570"/>
                      </a:cubicBezTo>
                      <a:cubicBezTo>
                        <a:pt x="475988" y="166292"/>
                        <a:pt x="485089" y="148423"/>
                        <a:pt x="501388" y="139700"/>
                      </a:cubicBezTo>
                      <a:cubicBezTo>
                        <a:pt x="521552" y="128909"/>
                        <a:pt x="526788" y="113108"/>
                        <a:pt x="526788" y="63053"/>
                      </a:cubicBezTo>
                      <a:lnTo>
                        <a:pt x="526788" y="0"/>
                      </a:lnTo>
                      <a:lnTo>
                        <a:pt x="361688" y="0"/>
                      </a:lnTo>
                      <a:lnTo>
                        <a:pt x="361688" y="63053"/>
                      </a:lnTo>
                      <a:close/>
                    </a:path>
                  </a:pathLst>
                </a:custGeom>
                <a:noFill/>
                <a:ln w="19050">
                  <a:solidFill>
                    <a:srgbClr val="2F5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9" name="aeroplane-flight_84964"/>
                <p:cNvSpPr>
                  <a:spLocks noChangeAspect="1"/>
                </p:cNvSpPr>
                <p:nvPr/>
              </p:nvSpPr>
              <p:spPr bwMode="auto">
                <a:xfrm>
                  <a:off x="5850664" y="5961610"/>
                  <a:ext cx="649048" cy="449337"/>
                </a:xfrm>
                <a:custGeom>
                  <a:avLst/>
                  <a:gdLst>
                    <a:gd name="connsiteX0" fmla="*/ 527900 w 606580"/>
                    <a:gd name="connsiteY0" fmla="*/ 378231 h 419935"/>
                    <a:gd name="connsiteX1" fmla="*/ 548788 w 606580"/>
                    <a:gd name="connsiteY1" fmla="*/ 399083 h 419935"/>
                    <a:gd name="connsiteX2" fmla="*/ 527900 w 606580"/>
                    <a:gd name="connsiteY2" fmla="*/ 419935 h 419935"/>
                    <a:gd name="connsiteX3" fmla="*/ 507012 w 606580"/>
                    <a:gd name="connsiteY3" fmla="*/ 399083 h 419935"/>
                    <a:gd name="connsiteX4" fmla="*/ 527900 w 606580"/>
                    <a:gd name="connsiteY4" fmla="*/ 378231 h 419935"/>
                    <a:gd name="connsiteX5" fmla="*/ 446962 w 606580"/>
                    <a:gd name="connsiteY5" fmla="*/ 378231 h 419935"/>
                    <a:gd name="connsiteX6" fmla="*/ 467850 w 606580"/>
                    <a:gd name="connsiteY6" fmla="*/ 399083 h 419935"/>
                    <a:gd name="connsiteX7" fmla="*/ 446962 w 606580"/>
                    <a:gd name="connsiteY7" fmla="*/ 419935 h 419935"/>
                    <a:gd name="connsiteX8" fmla="*/ 426074 w 606580"/>
                    <a:gd name="connsiteY8" fmla="*/ 399083 h 419935"/>
                    <a:gd name="connsiteX9" fmla="*/ 446962 w 606580"/>
                    <a:gd name="connsiteY9" fmla="*/ 378231 h 419935"/>
                    <a:gd name="connsiteX10" fmla="*/ 159478 w 606580"/>
                    <a:gd name="connsiteY10" fmla="*/ 378231 h 419935"/>
                    <a:gd name="connsiteX11" fmla="*/ 180366 w 606580"/>
                    <a:gd name="connsiteY11" fmla="*/ 399083 h 419935"/>
                    <a:gd name="connsiteX12" fmla="*/ 159478 w 606580"/>
                    <a:gd name="connsiteY12" fmla="*/ 419935 h 419935"/>
                    <a:gd name="connsiteX13" fmla="*/ 138590 w 606580"/>
                    <a:gd name="connsiteY13" fmla="*/ 399083 h 419935"/>
                    <a:gd name="connsiteX14" fmla="*/ 159478 w 606580"/>
                    <a:gd name="connsiteY14" fmla="*/ 378231 h 419935"/>
                    <a:gd name="connsiteX15" fmla="*/ 78574 w 606580"/>
                    <a:gd name="connsiteY15" fmla="*/ 378231 h 419935"/>
                    <a:gd name="connsiteX16" fmla="*/ 99426 w 606580"/>
                    <a:gd name="connsiteY16" fmla="*/ 399083 h 419935"/>
                    <a:gd name="connsiteX17" fmla="*/ 78574 w 606580"/>
                    <a:gd name="connsiteY17" fmla="*/ 419935 h 419935"/>
                    <a:gd name="connsiteX18" fmla="*/ 57722 w 606580"/>
                    <a:gd name="connsiteY18" fmla="*/ 399083 h 419935"/>
                    <a:gd name="connsiteX19" fmla="*/ 78574 w 606580"/>
                    <a:gd name="connsiteY19" fmla="*/ 378231 h 419935"/>
                    <a:gd name="connsiteX20" fmla="*/ 17270 w 606580"/>
                    <a:gd name="connsiteY20" fmla="*/ 347817 h 419935"/>
                    <a:gd name="connsiteX21" fmla="*/ 589310 w 606580"/>
                    <a:gd name="connsiteY21" fmla="*/ 347817 h 419935"/>
                    <a:gd name="connsiteX22" fmla="*/ 606580 w 606580"/>
                    <a:gd name="connsiteY22" fmla="*/ 365067 h 419935"/>
                    <a:gd name="connsiteX23" fmla="*/ 606580 w 606580"/>
                    <a:gd name="connsiteY23" fmla="*/ 382503 h 419935"/>
                    <a:gd name="connsiteX24" fmla="*/ 589310 w 606580"/>
                    <a:gd name="connsiteY24" fmla="*/ 399753 h 419935"/>
                    <a:gd name="connsiteX25" fmla="*/ 565262 w 606580"/>
                    <a:gd name="connsiteY25" fmla="*/ 399753 h 419935"/>
                    <a:gd name="connsiteX26" fmla="*/ 561827 w 606580"/>
                    <a:gd name="connsiteY26" fmla="*/ 396600 h 419935"/>
                    <a:gd name="connsiteX27" fmla="*/ 527937 w 606580"/>
                    <a:gd name="connsiteY27" fmla="*/ 365160 h 419935"/>
                    <a:gd name="connsiteX28" fmla="*/ 494047 w 606580"/>
                    <a:gd name="connsiteY28" fmla="*/ 396600 h 419935"/>
                    <a:gd name="connsiteX29" fmla="*/ 490612 w 606580"/>
                    <a:gd name="connsiteY29" fmla="*/ 399753 h 419935"/>
                    <a:gd name="connsiteX30" fmla="*/ 484298 w 606580"/>
                    <a:gd name="connsiteY30" fmla="*/ 399753 h 419935"/>
                    <a:gd name="connsiteX31" fmla="*/ 480863 w 606580"/>
                    <a:gd name="connsiteY31" fmla="*/ 396600 h 419935"/>
                    <a:gd name="connsiteX32" fmla="*/ 446973 w 606580"/>
                    <a:gd name="connsiteY32" fmla="*/ 365160 h 419935"/>
                    <a:gd name="connsiteX33" fmla="*/ 413083 w 606580"/>
                    <a:gd name="connsiteY33" fmla="*/ 396600 h 419935"/>
                    <a:gd name="connsiteX34" fmla="*/ 409648 w 606580"/>
                    <a:gd name="connsiteY34" fmla="*/ 399753 h 419935"/>
                    <a:gd name="connsiteX35" fmla="*/ 196839 w 606580"/>
                    <a:gd name="connsiteY35" fmla="*/ 399753 h 419935"/>
                    <a:gd name="connsiteX36" fmla="*/ 193404 w 606580"/>
                    <a:gd name="connsiteY36" fmla="*/ 396600 h 419935"/>
                    <a:gd name="connsiteX37" fmla="*/ 159514 w 606580"/>
                    <a:gd name="connsiteY37" fmla="*/ 365160 h 419935"/>
                    <a:gd name="connsiteX38" fmla="*/ 125624 w 606580"/>
                    <a:gd name="connsiteY38" fmla="*/ 396600 h 419935"/>
                    <a:gd name="connsiteX39" fmla="*/ 122189 w 606580"/>
                    <a:gd name="connsiteY39" fmla="*/ 399753 h 419935"/>
                    <a:gd name="connsiteX40" fmla="*/ 115875 w 606580"/>
                    <a:gd name="connsiteY40" fmla="*/ 399753 h 419935"/>
                    <a:gd name="connsiteX41" fmla="*/ 112440 w 606580"/>
                    <a:gd name="connsiteY41" fmla="*/ 396600 h 419935"/>
                    <a:gd name="connsiteX42" fmla="*/ 78550 w 606580"/>
                    <a:gd name="connsiteY42" fmla="*/ 365160 h 419935"/>
                    <a:gd name="connsiteX43" fmla="*/ 44660 w 606580"/>
                    <a:gd name="connsiteY43" fmla="*/ 396600 h 419935"/>
                    <a:gd name="connsiteX44" fmla="*/ 41225 w 606580"/>
                    <a:gd name="connsiteY44" fmla="*/ 399753 h 419935"/>
                    <a:gd name="connsiteX45" fmla="*/ 17270 w 606580"/>
                    <a:gd name="connsiteY45" fmla="*/ 399753 h 419935"/>
                    <a:gd name="connsiteX46" fmla="*/ 0 w 606580"/>
                    <a:gd name="connsiteY46" fmla="*/ 382503 h 419935"/>
                    <a:gd name="connsiteX47" fmla="*/ 0 w 606580"/>
                    <a:gd name="connsiteY47" fmla="*/ 365067 h 419935"/>
                    <a:gd name="connsiteX48" fmla="*/ 17270 w 606580"/>
                    <a:gd name="connsiteY48" fmla="*/ 347817 h 419935"/>
                    <a:gd name="connsiteX49" fmla="*/ 520654 w 606580"/>
                    <a:gd name="connsiteY49" fmla="*/ 46163 h 419935"/>
                    <a:gd name="connsiteX50" fmla="*/ 493080 w 606580"/>
                    <a:gd name="connsiteY50" fmla="*/ 72581 h 419935"/>
                    <a:gd name="connsiteX51" fmla="*/ 493080 w 606580"/>
                    <a:gd name="connsiteY51" fmla="*/ 237673 h 419935"/>
                    <a:gd name="connsiteX52" fmla="*/ 520654 w 606580"/>
                    <a:gd name="connsiteY52" fmla="*/ 264184 h 419935"/>
                    <a:gd name="connsiteX53" fmla="*/ 548320 w 606580"/>
                    <a:gd name="connsiteY53" fmla="*/ 237673 h 419935"/>
                    <a:gd name="connsiteX54" fmla="*/ 548320 w 606580"/>
                    <a:gd name="connsiteY54" fmla="*/ 72581 h 419935"/>
                    <a:gd name="connsiteX55" fmla="*/ 520654 w 606580"/>
                    <a:gd name="connsiteY55" fmla="*/ 46163 h 419935"/>
                    <a:gd name="connsiteX56" fmla="*/ 411937 w 606580"/>
                    <a:gd name="connsiteY56" fmla="*/ 46163 h 419935"/>
                    <a:gd name="connsiteX57" fmla="*/ 384270 w 606580"/>
                    <a:gd name="connsiteY57" fmla="*/ 72581 h 419935"/>
                    <a:gd name="connsiteX58" fmla="*/ 384270 w 606580"/>
                    <a:gd name="connsiteY58" fmla="*/ 237673 h 419935"/>
                    <a:gd name="connsiteX59" fmla="*/ 411937 w 606580"/>
                    <a:gd name="connsiteY59" fmla="*/ 264184 h 419935"/>
                    <a:gd name="connsiteX60" fmla="*/ 439603 w 606580"/>
                    <a:gd name="connsiteY60" fmla="*/ 237673 h 419935"/>
                    <a:gd name="connsiteX61" fmla="*/ 439603 w 606580"/>
                    <a:gd name="connsiteY61" fmla="*/ 72581 h 419935"/>
                    <a:gd name="connsiteX62" fmla="*/ 411937 w 606580"/>
                    <a:gd name="connsiteY62" fmla="*/ 46163 h 419935"/>
                    <a:gd name="connsiteX63" fmla="*/ 303219 w 606580"/>
                    <a:gd name="connsiteY63" fmla="*/ 46163 h 419935"/>
                    <a:gd name="connsiteX64" fmla="*/ 275553 w 606580"/>
                    <a:gd name="connsiteY64" fmla="*/ 72581 h 419935"/>
                    <a:gd name="connsiteX65" fmla="*/ 275553 w 606580"/>
                    <a:gd name="connsiteY65" fmla="*/ 237673 h 419935"/>
                    <a:gd name="connsiteX66" fmla="*/ 303219 w 606580"/>
                    <a:gd name="connsiteY66" fmla="*/ 264184 h 419935"/>
                    <a:gd name="connsiteX67" fmla="*/ 330886 w 606580"/>
                    <a:gd name="connsiteY67" fmla="*/ 237673 h 419935"/>
                    <a:gd name="connsiteX68" fmla="*/ 330886 w 606580"/>
                    <a:gd name="connsiteY68" fmla="*/ 72581 h 419935"/>
                    <a:gd name="connsiteX69" fmla="*/ 303219 w 606580"/>
                    <a:gd name="connsiteY69" fmla="*/ 46163 h 419935"/>
                    <a:gd name="connsiteX70" fmla="*/ 194502 w 606580"/>
                    <a:gd name="connsiteY70" fmla="*/ 46163 h 419935"/>
                    <a:gd name="connsiteX71" fmla="*/ 166836 w 606580"/>
                    <a:gd name="connsiteY71" fmla="*/ 72581 h 419935"/>
                    <a:gd name="connsiteX72" fmla="*/ 166836 w 606580"/>
                    <a:gd name="connsiteY72" fmla="*/ 237673 h 419935"/>
                    <a:gd name="connsiteX73" fmla="*/ 194502 w 606580"/>
                    <a:gd name="connsiteY73" fmla="*/ 264184 h 419935"/>
                    <a:gd name="connsiteX74" fmla="*/ 222169 w 606580"/>
                    <a:gd name="connsiteY74" fmla="*/ 237673 h 419935"/>
                    <a:gd name="connsiteX75" fmla="*/ 222169 w 606580"/>
                    <a:gd name="connsiteY75" fmla="*/ 72581 h 419935"/>
                    <a:gd name="connsiteX76" fmla="*/ 194502 w 606580"/>
                    <a:gd name="connsiteY76" fmla="*/ 46163 h 419935"/>
                    <a:gd name="connsiteX77" fmla="*/ 85785 w 606580"/>
                    <a:gd name="connsiteY77" fmla="*/ 46163 h 419935"/>
                    <a:gd name="connsiteX78" fmla="*/ 58119 w 606580"/>
                    <a:gd name="connsiteY78" fmla="*/ 72581 h 419935"/>
                    <a:gd name="connsiteX79" fmla="*/ 58119 w 606580"/>
                    <a:gd name="connsiteY79" fmla="*/ 237673 h 419935"/>
                    <a:gd name="connsiteX80" fmla="*/ 85785 w 606580"/>
                    <a:gd name="connsiteY80" fmla="*/ 264184 h 419935"/>
                    <a:gd name="connsiteX81" fmla="*/ 113452 w 606580"/>
                    <a:gd name="connsiteY81" fmla="*/ 237673 h 419935"/>
                    <a:gd name="connsiteX82" fmla="*/ 113452 w 606580"/>
                    <a:gd name="connsiteY82" fmla="*/ 72581 h 419935"/>
                    <a:gd name="connsiteX83" fmla="*/ 85785 w 606580"/>
                    <a:gd name="connsiteY83" fmla="*/ 46163 h 419935"/>
                    <a:gd name="connsiteX84" fmla="*/ 35930 w 606580"/>
                    <a:gd name="connsiteY84" fmla="*/ 0 h 419935"/>
                    <a:gd name="connsiteX85" fmla="*/ 570509 w 606580"/>
                    <a:gd name="connsiteY85" fmla="*/ 0 h 419935"/>
                    <a:gd name="connsiteX86" fmla="*/ 606439 w 606580"/>
                    <a:gd name="connsiteY86" fmla="*/ 35873 h 419935"/>
                    <a:gd name="connsiteX87" fmla="*/ 606439 w 606580"/>
                    <a:gd name="connsiteY87" fmla="*/ 274474 h 419935"/>
                    <a:gd name="connsiteX88" fmla="*/ 570509 w 606580"/>
                    <a:gd name="connsiteY88" fmla="*/ 310347 h 419935"/>
                    <a:gd name="connsiteX89" fmla="*/ 35930 w 606580"/>
                    <a:gd name="connsiteY89" fmla="*/ 310347 h 419935"/>
                    <a:gd name="connsiteX90" fmla="*/ 0 w 606580"/>
                    <a:gd name="connsiteY90" fmla="*/ 274474 h 419935"/>
                    <a:gd name="connsiteX91" fmla="*/ 0 w 606580"/>
                    <a:gd name="connsiteY91" fmla="*/ 35873 h 419935"/>
                    <a:gd name="connsiteX92" fmla="*/ 35930 w 606580"/>
                    <a:gd name="connsiteY92" fmla="*/ 0 h 41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6580" h="419935">
                      <a:moveTo>
                        <a:pt x="527900" y="378231"/>
                      </a:moveTo>
                      <a:cubicBezTo>
                        <a:pt x="539436" y="378231"/>
                        <a:pt x="548788" y="387567"/>
                        <a:pt x="548788" y="399083"/>
                      </a:cubicBezTo>
                      <a:cubicBezTo>
                        <a:pt x="548788" y="410599"/>
                        <a:pt x="539436" y="419935"/>
                        <a:pt x="527900" y="419935"/>
                      </a:cubicBezTo>
                      <a:cubicBezTo>
                        <a:pt x="516364" y="419935"/>
                        <a:pt x="507012" y="410599"/>
                        <a:pt x="507012" y="399083"/>
                      </a:cubicBezTo>
                      <a:cubicBezTo>
                        <a:pt x="507012" y="387567"/>
                        <a:pt x="516364" y="378231"/>
                        <a:pt x="527900" y="378231"/>
                      </a:cubicBezTo>
                      <a:close/>
                      <a:moveTo>
                        <a:pt x="446962" y="378231"/>
                      </a:moveTo>
                      <a:cubicBezTo>
                        <a:pt x="458498" y="378231"/>
                        <a:pt x="467850" y="387567"/>
                        <a:pt x="467850" y="399083"/>
                      </a:cubicBezTo>
                      <a:cubicBezTo>
                        <a:pt x="467850" y="410599"/>
                        <a:pt x="458498" y="419935"/>
                        <a:pt x="446962" y="419935"/>
                      </a:cubicBezTo>
                      <a:cubicBezTo>
                        <a:pt x="435426" y="419935"/>
                        <a:pt x="426074" y="410599"/>
                        <a:pt x="426074" y="399083"/>
                      </a:cubicBezTo>
                      <a:cubicBezTo>
                        <a:pt x="426074" y="387567"/>
                        <a:pt x="435426" y="378231"/>
                        <a:pt x="446962" y="378231"/>
                      </a:cubicBezTo>
                      <a:close/>
                      <a:moveTo>
                        <a:pt x="159478" y="378231"/>
                      </a:moveTo>
                      <a:cubicBezTo>
                        <a:pt x="171014" y="378231"/>
                        <a:pt x="180366" y="387567"/>
                        <a:pt x="180366" y="399083"/>
                      </a:cubicBezTo>
                      <a:cubicBezTo>
                        <a:pt x="180366" y="410599"/>
                        <a:pt x="171014" y="419935"/>
                        <a:pt x="159478" y="419935"/>
                      </a:cubicBezTo>
                      <a:cubicBezTo>
                        <a:pt x="147942" y="419935"/>
                        <a:pt x="138590" y="410599"/>
                        <a:pt x="138590" y="399083"/>
                      </a:cubicBezTo>
                      <a:cubicBezTo>
                        <a:pt x="138590" y="387567"/>
                        <a:pt x="147942" y="378231"/>
                        <a:pt x="159478" y="378231"/>
                      </a:cubicBezTo>
                      <a:close/>
                      <a:moveTo>
                        <a:pt x="78574" y="378231"/>
                      </a:moveTo>
                      <a:cubicBezTo>
                        <a:pt x="90090" y="378231"/>
                        <a:pt x="99426" y="387567"/>
                        <a:pt x="99426" y="399083"/>
                      </a:cubicBezTo>
                      <a:cubicBezTo>
                        <a:pt x="99426" y="410599"/>
                        <a:pt x="90090" y="419935"/>
                        <a:pt x="78574" y="419935"/>
                      </a:cubicBezTo>
                      <a:cubicBezTo>
                        <a:pt x="67058" y="419935"/>
                        <a:pt x="57722" y="410599"/>
                        <a:pt x="57722" y="399083"/>
                      </a:cubicBezTo>
                      <a:cubicBezTo>
                        <a:pt x="57722" y="387567"/>
                        <a:pt x="67058" y="378231"/>
                        <a:pt x="78574" y="378231"/>
                      </a:cubicBezTo>
                      <a:close/>
                      <a:moveTo>
                        <a:pt x="17270" y="347817"/>
                      </a:moveTo>
                      <a:lnTo>
                        <a:pt x="589310" y="347817"/>
                      </a:lnTo>
                      <a:cubicBezTo>
                        <a:pt x="598874" y="347817"/>
                        <a:pt x="606580" y="355515"/>
                        <a:pt x="606580" y="365067"/>
                      </a:cubicBezTo>
                      <a:lnTo>
                        <a:pt x="606580" y="382503"/>
                      </a:lnTo>
                      <a:cubicBezTo>
                        <a:pt x="606580" y="392055"/>
                        <a:pt x="598874" y="399753"/>
                        <a:pt x="589310" y="399753"/>
                      </a:cubicBezTo>
                      <a:lnTo>
                        <a:pt x="565262" y="399753"/>
                      </a:lnTo>
                      <a:cubicBezTo>
                        <a:pt x="563405" y="399753"/>
                        <a:pt x="561920" y="398362"/>
                        <a:pt x="561827" y="396600"/>
                      </a:cubicBezTo>
                      <a:cubicBezTo>
                        <a:pt x="560527" y="378979"/>
                        <a:pt x="545671" y="365160"/>
                        <a:pt x="527937" y="365160"/>
                      </a:cubicBezTo>
                      <a:cubicBezTo>
                        <a:pt x="510203" y="365160"/>
                        <a:pt x="495347" y="378979"/>
                        <a:pt x="494047" y="396600"/>
                      </a:cubicBezTo>
                      <a:cubicBezTo>
                        <a:pt x="493955" y="398362"/>
                        <a:pt x="492376" y="399753"/>
                        <a:pt x="490612" y="399753"/>
                      </a:cubicBezTo>
                      <a:lnTo>
                        <a:pt x="484298" y="399753"/>
                      </a:lnTo>
                      <a:cubicBezTo>
                        <a:pt x="482534" y="399753"/>
                        <a:pt x="480956" y="398362"/>
                        <a:pt x="480863" y="396600"/>
                      </a:cubicBezTo>
                      <a:cubicBezTo>
                        <a:pt x="479563" y="378979"/>
                        <a:pt x="464707" y="365160"/>
                        <a:pt x="446973" y="365160"/>
                      </a:cubicBezTo>
                      <a:cubicBezTo>
                        <a:pt x="429239" y="365160"/>
                        <a:pt x="414383" y="378979"/>
                        <a:pt x="413083" y="396600"/>
                      </a:cubicBezTo>
                      <a:cubicBezTo>
                        <a:pt x="412991" y="398362"/>
                        <a:pt x="411412" y="399753"/>
                        <a:pt x="409648" y="399753"/>
                      </a:cubicBezTo>
                      <a:lnTo>
                        <a:pt x="196839" y="399753"/>
                      </a:lnTo>
                      <a:cubicBezTo>
                        <a:pt x="195075" y="399753"/>
                        <a:pt x="193497" y="398362"/>
                        <a:pt x="193404" y="396600"/>
                      </a:cubicBezTo>
                      <a:cubicBezTo>
                        <a:pt x="192104" y="378979"/>
                        <a:pt x="177248" y="365160"/>
                        <a:pt x="159514" y="365160"/>
                      </a:cubicBezTo>
                      <a:cubicBezTo>
                        <a:pt x="141780" y="365160"/>
                        <a:pt x="126924" y="378979"/>
                        <a:pt x="125624" y="396600"/>
                      </a:cubicBezTo>
                      <a:cubicBezTo>
                        <a:pt x="125531" y="398362"/>
                        <a:pt x="124046" y="399753"/>
                        <a:pt x="122189" y="399753"/>
                      </a:cubicBezTo>
                      <a:lnTo>
                        <a:pt x="115875" y="399753"/>
                      </a:lnTo>
                      <a:cubicBezTo>
                        <a:pt x="114111" y="399753"/>
                        <a:pt x="112625" y="398362"/>
                        <a:pt x="112440" y="396600"/>
                      </a:cubicBezTo>
                      <a:cubicBezTo>
                        <a:pt x="111140" y="378979"/>
                        <a:pt x="96284" y="365160"/>
                        <a:pt x="78550" y="365160"/>
                      </a:cubicBezTo>
                      <a:cubicBezTo>
                        <a:pt x="60816" y="365160"/>
                        <a:pt x="45960" y="378979"/>
                        <a:pt x="44660" y="396600"/>
                      </a:cubicBezTo>
                      <a:cubicBezTo>
                        <a:pt x="44567" y="398362"/>
                        <a:pt x="43082" y="399753"/>
                        <a:pt x="41225" y="399753"/>
                      </a:cubicBezTo>
                      <a:lnTo>
                        <a:pt x="17270" y="399753"/>
                      </a:lnTo>
                      <a:cubicBezTo>
                        <a:pt x="7706" y="399753"/>
                        <a:pt x="0" y="392055"/>
                        <a:pt x="0" y="382503"/>
                      </a:cubicBezTo>
                      <a:lnTo>
                        <a:pt x="0" y="365067"/>
                      </a:lnTo>
                      <a:cubicBezTo>
                        <a:pt x="0" y="355515"/>
                        <a:pt x="7706" y="347817"/>
                        <a:pt x="17270" y="347817"/>
                      </a:cubicBezTo>
                      <a:close/>
                      <a:moveTo>
                        <a:pt x="520654" y="46163"/>
                      </a:moveTo>
                      <a:cubicBezTo>
                        <a:pt x="505428" y="46163"/>
                        <a:pt x="493080" y="58028"/>
                        <a:pt x="493080" y="72581"/>
                      </a:cubicBezTo>
                      <a:lnTo>
                        <a:pt x="493080" y="237673"/>
                      </a:lnTo>
                      <a:cubicBezTo>
                        <a:pt x="493080" y="252319"/>
                        <a:pt x="505428" y="264184"/>
                        <a:pt x="520654" y="264184"/>
                      </a:cubicBezTo>
                      <a:cubicBezTo>
                        <a:pt x="535973" y="264184"/>
                        <a:pt x="548320" y="252319"/>
                        <a:pt x="548320" y="237673"/>
                      </a:cubicBezTo>
                      <a:lnTo>
                        <a:pt x="548320" y="72581"/>
                      </a:lnTo>
                      <a:cubicBezTo>
                        <a:pt x="548320" y="58028"/>
                        <a:pt x="535973" y="46163"/>
                        <a:pt x="520654" y="46163"/>
                      </a:cubicBezTo>
                      <a:close/>
                      <a:moveTo>
                        <a:pt x="411937" y="46163"/>
                      </a:moveTo>
                      <a:cubicBezTo>
                        <a:pt x="396711" y="46163"/>
                        <a:pt x="384270" y="58028"/>
                        <a:pt x="384270" y="72581"/>
                      </a:cubicBezTo>
                      <a:lnTo>
                        <a:pt x="384270" y="237673"/>
                      </a:lnTo>
                      <a:cubicBezTo>
                        <a:pt x="384270" y="252319"/>
                        <a:pt x="396711" y="264184"/>
                        <a:pt x="411937" y="264184"/>
                      </a:cubicBezTo>
                      <a:cubicBezTo>
                        <a:pt x="427255" y="264184"/>
                        <a:pt x="439603" y="252319"/>
                        <a:pt x="439603" y="237673"/>
                      </a:cubicBezTo>
                      <a:lnTo>
                        <a:pt x="439603" y="72581"/>
                      </a:lnTo>
                      <a:cubicBezTo>
                        <a:pt x="439603" y="58028"/>
                        <a:pt x="427255" y="46163"/>
                        <a:pt x="411937" y="46163"/>
                      </a:cubicBezTo>
                      <a:close/>
                      <a:moveTo>
                        <a:pt x="303219" y="46163"/>
                      </a:moveTo>
                      <a:cubicBezTo>
                        <a:pt x="287994" y="46163"/>
                        <a:pt x="275553" y="58028"/>
                        <a:pt x="275553" y="72581"/>
                      </a:cubicBezTo>
                      <a:lnTo>
                        <a:pt x="275553" y="237673"/>
                      </a:lnTo>
                      <a:cubicBezTo>
                        <a:pt x="275553" y="252319"/>
                        <a:pt x="287994" y="264184"/>
                        <a:pt x="303219" y="264184"/>
                      </a:cubicBezTo>
                      <a:cubicBezTo>
                        <a:pt x="318538" y="264184"/>
                        <a:pt x="330886" y="252319"/>
                        <a:pt x="330886" y="237673"/>
                      </a:cubicBezTo>
                      <a:lnTo>
                        <a:pt x="330886" y="72581"/>
                      </a:lnTo>
                      <a:cubicBezTo>
                        <a:pt x="330886" y="58028"/>
                        <a:pt x="318538" y="46163"/>
                        <a:pt x="303219" y="46163"/>
                      </a:cubicBezTo>
                      <a:close/>
                      <a:moveTo>
                        <a:pt x="194502" y="46163"/>
                      </a:moveTo>
                      <a:cubicBezTo>
                        <a:pt x="179184" y="46163"/>
                        <a:pt x="166836" y="58028"/>
                        <a:pt x="166836" y="72581"/>
                      </a:cubicBezTo>
                      <a:lnTo>
                        <a:pt x="166836" y="237673"/>
                      </a:lnTo>
                      <a:cubicBezTo>
                        <a:pt x="166836" y="252319"/>
                        <a:pt x="179184" y="264184"/>
                        <a:pt x="194502" y="264184"/>
                      </a:cubicBezTo>
                      <a:cubicBezTo>
                        <a:pt x="209728" y="264184"/>
                        <a:pt x="222169" y="252319"/>
                        <a:pt x="222169" y="237673"/>
                      </a:cubicBezTo>
                      <a:lnTo>
                        <a:pt x="222169" y="72581"/>
                      </a:lnTo>
                      <a:cubicBezTo>
                        <a:pt x="222169" y="58028"/>
                        <a:pt x="209728" y="46163"/>
                        <a:pt x="194502" y="46163"/>
                      </a:cubicBezTo>
                      <a:close/>
                      <a:moveTo>
                        <a:pt x="85785" y="46163"/>
                      </a:moveTo>
                      <a:cubicBezTo>
                        <a:pt x="70467" y="46163"/>
                        <a:pt x="58119" y="58028"/>
                        <a:pt x="58119" y="72581"/>
                      </a:cubicBezTo>
                      <a:lnTo>
                        <a:pt x="58119" y="237673"/>
                      </a:lnTo>
                      <a:cubicBezTo>
                        <a:pt x="58119" y="252319"/>
                        <a:pt x="70467" y="264184"/>
                        <a:pt x="85785" y="264184"/>
                      </a:cubicBezTo>
                      <a:cubicBezTo>
                        <a:pt x="101011" y="264184"/>
                        <a:pt x="113452" y="252319"/>
                        <a:pt x="113452" y="237673"/>
                      </a:cubicBezTo>
                      <a:lnTo>
                        <a:pt x="113452" y="72581"/>
                      </a:lnTo>
                      <a:cubicBezTo>
                        <a:pt x="113452" y="58028"/>
                        <a:pt x="101011" y="46163"/>
                        <a:pt x="85785" y="46163"/>
                      </a:cubicBezTo>
                      <a:close/>
                      <a:moveTo>
                        <a:pt x="35930" y="0"/>
                      </a:moveTo>
                      <a:lnTo>
                        <a:pt x="570509" y="0"/>
                      </a:lnTo>
                      <a:cubicBezTo>
                        <a:pt x="590377" y="0"/>
                        <a:pt x="606439" y="16036"/>
                        <a:pt x="606439" y="35873"/>
                      </a:cubicBezTo>
                      <a:lnTo>
                        <a:pt x="606439" y="274474"/>
                      </a:lnTo>
                      <a:cubicBezTo>
                        <a:pt x="606439" y="294218"/>
                        <a:pt x="590377" y="310347"/>
                        <a:pt x="570509" y="310347"/>
                      </a:cubicBezTo>
                      <a:lnTo>
                        <a:pt x="35930" y="310347"/>
                      </a:lnTo>
                      <a:cubicBezTo>
                        <a:pt x="16062" y="310347"/>
                        <a:pt x="0" y="294218"/>
                        <a:pt x="0" y="274474"/>
                      </a:cubicBezTo>
                      <a:lnTo>
                        <a:pt x="0" y="35873"/>
                      </a:lnTo>
                      <a:cubicBezTo>
                        <a:pt x="0" y="16036"/>
                        <a:pt x="16062" y="0"/>
                        <a:pt x="35930" y="0"/>
                      </a:cubicBezTo>
                      <a:close/>
                    </a:path>
                  </a:pathLst>
                </a:custGeom>
                <a:solidFill>
                  <a:srgbClr val="2F5EB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b="1">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24" name="矩形 23"/>
              <p:cNvSpPr/>
              <p:nvPr/>
            </p:nvSpPr>
            <p:spPr>
              <a:xfrm>
                <a:off x="7895582" y="5740783"/>
                <a:ext cx="894245" cy="276999"/>
              </a:xfrm>
              <a:prstGeom prst="rect">
                <a:avLst/>
              </a:prstGeom>
            </p:spPr>
            <p:txBody>
              <a:bodyPr wrap="square">
                <a:spAutoFit/>
              </a:bodyPr>
              <a:lstStyle/>
              <a:p>
                <a:r>
                  <a:rPr lang="zh-CN" altLang="en-US"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增长</a:t>
                </a:r>
                <a:r>
                  <a:rPr lang="en-US" altLang="zh-CN"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4.6</a:t>
                </a:r>
                <a:r>
                  <a:rPr lang="en-US" altLang="zh-CN" sz="12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a:t>
                </a:r>
                <a:endParaRPr lang="zh-CN" altLang="en-US" sz="10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5" name="文本框 4"/>
              <p:cNvSpPr txBox="1">
                <a:spLocks noChangeArrowheads="1"/>
              </p:cNvSpPr>
              <p:nvPr/>
            </p:nvSpPr>
            <p:spPr bwMode="auto">
              <a:xfrm>
                <a:off x="6805535" y="5995237"/>
                <a:ext cx="2236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457200" eaLnBrk="0" fontAlgn="base" hangingPunct="0">
                  <a:spcBef>
                    <a:spcPct val="0"/>
                  </a:spcBef>
                  <a:spcAft>
                    <a:spcPct val="0"/>
                  </a:spcAft>
                  <a:defRPr/>
                </a:pPr>
                <a:r>
                  <a:rPr kumimoji="1" lang="zh-CN" altLang="en-US" sz="1600" b="1" kern="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国际及地区货邮</a:t>
                </a:r>
                <a:r>
                  <a:rPr kumimoji="1" lang="zh-CN" altLang="en-US" sz="1600" b="1" kern="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吞吐量</a:t>
                </a:r>
                <a:endParaRPr kumimoji="1" lang="zh-CN" altLang="en-US" sz="1600" b="1" kern="0"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6" name="矩形 25"/>
              <p:cNvSpPr/>
              <p:nvPr/>
            </p:nvSpPr>
            <p:spPr>
              <a:xfrm>
                <a:off x="6834688" y="6231160"/>
                <a:ext cx="1134729" cy="461665"/>
              </a:xfrm>
              <a:prstGeom prst="rect">
                <a:avLst/>
              </a:prstGeom>
            </p:spPr>
            <p:txBody>
              <a:bodyPr wrap="square">
                <a:spAutoFit/>
              </a:bodyPr>
              <a:lstStyle/>
              <a:p>
                <a:r>
                  <a:rPr lang="en-US" altLang="zh-CN" sz="24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10.7</a:t>
                </a:r>
                <a:r>
                  <a:rPr lang="zh-CN" altLang="en-US" sz="16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万吨</a:t>
                </a:r>
              </a:p>
            </p:txBody>
          </p:sp>
          <p:sp>
            <p:nvSpPr>
              <p:cNvPr id="27" name="矩形 26"/>
              <p:cNvSpPr/>
              <p:nvPr/>
            </p:nvSpPr>
            <p:spPr>
              <a:xfrm>
                <a:off x="7866554" y="6357926"/>
                <a:ext cx="1040816" cy="276999"/>
              </a:xfrm>
              <a:prstGeom prst="rect">
                <a:avLst/>
              </a:prstGeom>
            </p:spPr>
            <p:txBody>
              <a:bodyPr wrap="square">
                <a:spAutoFit/>
              </a:bodyPr>
              <a:lstStyle/>
              <a:p>
                <a:r>
                  <a:rPr lang="zh-CN" altLang="en-US"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增长</a:t>
                </a:r>
                <a:r>
                  <a:rPr lang="en-US" altLang="zh-CN" sz="1200" b="1"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15.9</a:t>
                </a:r>
                <a:r>
                  <a:rPr lang="en-US" altLang="zh-CN" sz="12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a:t>
                </a:r>
                <a:endParaRPr lang="zh-CN" altLang="en-US" sz="1000" b="1"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grpSp>
      </p:grpSp>
      <p:grpSp>
        <p:nvGrpSpPr>
          <p:cNvPr id="30" name="组合 29"/>
          <p:cNvGrpSpPr/>
          <p:nvPr/>
        </p:nvGrpSpPr>
        <p:grpSpPr>
          <a:xfrm>
            <a:off x="7644030" y="5421744"/>
            <a:ext cx="4347341" cy="1429145"/>
            <a:chOff x="7644030" y="5175517"/>
            <a:chExt cx="4347341" cy="1429145"/>
          </a:xfrm>
        </p:grpSpPr>
        <p:sp>
          <p:nvSpPr>
            <p:cNvPr id="31" name="平行四边形 30"/>
            <p:cNvSpPr/>
            <p:nvPr/>
          </p:nvSpPr>
          <p:spPr>
            <a:xfrm>
              <a:off x="7644030" y="5175517"/>
              <a:ext cx="4347341" cy="1396318"/>
            </a:xfrm>
            <a:prstGeom prst="parallelogram">
              <a:avLst>
                <a:gd name="adj" fmla="val 11966"/>
              </a:avLst>
            </a:prstGeom>
            <a:solidFill>
              <a:srgbClr val="0070C0">
                <a:alpha val="1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2" name="flight-transfer_108263"/>
            <p:cNvSpPr>
              <a:spLocks noChangeAspect="1"/>
            </p:cNvSpPr>
            <p:nvPr/>
          </p:nvSpPr>
          <p:spPr bwMode="auto">
            <a:xfrm>
              <a:off x="8027894" y="5597856"/>
              <a:ext cx="864050" cy="574234"/>
            </a:xfrm>
            <a:custGeom>
              <a:avLst/>
              <a:gdLst>
                <a:gd name="connsiteX0" fmla="*/ 148875 w 607822"/>
                <a:gd name="connsiteY0" fmla="*/ 341283 h 403949"/>
                <a:gd name="connsiteX1" fmla="*/ 126934 w 607822"/>
                <a:gd name="connsiteY1" fmla="*/ 370602 h 403949"/>
                <a:gd name="connsiteX2" fmla="*/ 177915 w 607822"/>
                <a:gd name="connsiteY2" fmla="*/ 341283 h 403949"/>
                <a:gd name="connsiteX3" fmla="*/ 33523 w 607822"/>
                <a:gd name="connsiteY3" fmla="*/ 287316 h 403949"/>
                <a:gd name="connsiteX4" fmla="*/ 41267 w 607822"/>
                <a:gd name="connsiteY4" fmla="*/ 300043 h 403949"/>
                <a:gd name="connsiteX5" fmla="*/ 41267 w 607822"/>
                <a:gd name="connsiteY5" fmla="*/ 313414 h 403949"/>
                <a:gd name="connsiteX6" fmla="*/ 33523 w 607822"/>
                <a:gd name="connsiteY6" fmla="*/ 325979 h 403949"/>
                <a:gd name="connsiteX7" fmla="*/ 48688 w 607822"/>
                <a:gd name="connsiteY7" fmla="*/ 317119 h 403949"/>
                <a:gd name="connsiteX8" fmla="*/ 55141 w 607822"/>
                <a:gd name="connsiteY8" fmla="*/ 315508 h 403949"/>
                <a:gd name="connsiteX9" fmla="*/ 329084 w 607822"/>
                <a:gd name="connsiteY9" fmla="*/ 315508 h 403949"/>
                <a:gd name="connsiteX10" fmla="*/ 338441 w 607822"/>
                <a:gd name="connsiteY10" fmla="*/ 307131 h 403949"/>
                <a:gd name="connsiteX11" fmla="*/ 336021 w 607822"/>
                <a:gd name="connsiteY11" fmla="*/ 300687 h 403949"/>
                <a:gd name="connsiteX12" fmla="*/ 329729 w 607822"/>
                <a:gd name="connsiteY12" fmla="*/ 297949 h 403949"/>
                <a:gd name="connsiteX13" fmla="*/ 55141 w 607822"/>
                <a:gd name="connsiteY13" fmla="*/ 297949 h 403949"/>
                <a:gd name="connsiteX14" fmla="*/ 48688 w 607822"/>
                <a:gd name="connsiteY14" fmla="*/ 296177 h 403949"/>
                <a:gd name="connsiteX15" fmla="*/ 126934 w 607822"/>
                <a:gd name="connsiteY15" fmla="*/ 241727 h 403949"/>
                <a:gd name="connsiteX16" fmla="*/ 149682 w 607822"/>
                <a:gd name="connsiteY16" fmla="*/ 272174 h 403949"/>
                <a:gd name="connsiteX17" fmla="*/ 179690 w 607822"/>
                <a:gd name="connsiteY17" fmla="*/ 272174 h 403949"/>
                <a:gd name="connsiteX18" fmla="*/ 123869 w 607822"/>
                <a:gd name="connsiteY18" fmla="*/ 210152 h 403949"/>
                <a:gd name="connsiteX19" fmla="*/ 230187 w 607822"/>
                <a:gd name="connsiteY19" fmla="*/ 271529 h 403949"/>
                <a:gd name="connsiteX20" fmla="*/ 231155 w 607822"/>
                <a:gd name="connsiteY20" fmla="*/ 272174 h 403949"/>
                <a:gd name="connsiteX21" fmla="*/ 329729 w 607822"/>
                <a:gd name="connsiteY21" fmla="*/ 272174 h 403949"/>
                <a:gd name="connsiteX22" fmla="*/ 354736 w 607822"/>
                <a:gd name="connsiteY22" fmla="*/ 282806 h 403949"/>
                <a:gd name="connsiteX23" fmla="*/ 364254 w 607822"/>
                <a:gd name="connsiteY23" fmla="*/ 308420 h 403949"/>
                <a:gd name="connsiteX24" fmla="*/ 329084 w 607822"/>
                <a:gd name="connsiteY24" fmla="*/ 341283 h 403949"/>
                <a:gd name="connsiteX25" fmla="*/ 229541 w 607822"/>
                <a:gd name="connsiteY25" fmla="*/ 341283 h 403949"/>
                <a:gd name="connsiteX26" fmla="*/ 123869 w 607822"/>
                <a:gd name="connsiteY26" fmla="*/ 402177 h 403949"/>
                <a:gd name="connsiteX27" fmla="*/ 117416 w 607822"/>
                <a:gd name="connsiteY27" fmla="*/ 403949 h 403949"/>
                <a:gd name="connsiteX28" fmla="*/ 106929 w 607822"/>
                <a:gd name="connsiteY28" fmla="*/ 398633 h 403949"/>
                <a:gd name="connsiteX29" fmla="*/ 96281 w 607822"/>
                <a:gd name="connsiteY29" fmla="*/ 383812 h 403949"/>
                <a:gd name="connsiteX30" fmla="*/ 96281 w 607822"/>
                <a:gd name="connsiteY30" fmla="*/ 368508 h 403949"/>
                <a:gd name="connsiteX31" fmla="*/ 116609 w 607822"/>
                <a:gd name="connsiteY31" fmla="*/ 341283 h 403949"/>
                <a:gd name="connsiteX32" fmla="*/ 58691 w 607822"/>
                <a:gd name="connsiteY32" fmla="*/ 341283 h 403949"/>
                <a:gd name="connsiteX33" fmla="*/ 19487 w 607822"/>
                <a:gd name="connsiteY33" fmla="*/ 363837 h 403949"/>
                <a:gd name="connsiteX34" fmla="*/ 13034 w 607822"/>
                <a:gd name="connsiteY34" fmla="*/ 365447 h 403949"/>
                <a:gd name="connsiteX35" fmla="*/ 7226 w 607822"/>
                <a:gd name="connsiteY35" fmla="*/ 364159 h 403949"/>
                <a:gd name="connsiteX36" fmla="*/ 288 w 607822"/>
                <a:gd name="connsiteY36" fmla="*/ 353849 h 403949"/>
                <a:gd name="connsiteX37" fmla="*/ 8839 w 607822"/>
                <a:gd name="connsiteY37" fmla="*/ 316958 h 403949"/>
                <a:gd name="connsiteX38" fmla="*/ 15131 w 607822"/>
                <a:gd name="connsiteY38" fmla="*/ 306648 h 403949"/>
                <a:gd name="connsiteX39" fmla="*/ 8839 w 607822"/>
                <a:gd name="connsiteY39" fmla="*/ 296338 h 403949"/>
                <a:gd name="connsiteX40" fmla="*/ 288 w 607822"/>
                <a:gd name="connsiteY40" fmla="*/ 259447 h 403949"/>
                <a:gd name="connsiteX41" fmla="*/ 7226 w 607822"/>
                <a:gd name="connsiteY41" fmla="*/ 249298 h 403949"/>
                <a:gd name="connsiteX42" fmla="*/ 19487 w 607822"/>
                <a:gd name="connsiteY42" fmla="*/ 249620 h 403949"/>
                <a:gd name="connsiteX43" fmla="*/ 58691 w 607822"/>
                <a:gd name="connsiteY43" fmla="*/ 272174 h 403949"/>
                <a:gd name="connsiteX44" fmla="*/ 117416 w 607822"/>
                <a:gd name="connsiteY44" fmla="*/ 272174 h 403949"/>
                <a:gd name="connsiteX45" fmla="*/ 96281 w 607822"/>
                <a:gd name="connsiteY45" fmla="*/ 243821 h 403949"/>
                <a:gd name="connsiteX46" fmla="*/ 96281 w 607822"/>
                <a:gd name="connsiteY46" fmla="*/ 228517 h 403949"/>
                <a:gd name="connsiteX47" fmla="*/ 106929 w 607822"/>
                <a:gd name="connsiteY47" fmla="*/ 213857 h 403949"/>
                <a:gd name="connsiteX48" fmla="*/ 123869 w 607822"/>
                <a:gd name="connsiteY48" fmla="*/ 210152 h 403949"/>
                <a:gd name="connsiteX49" fmla="*/ 555416 w 607822"/>
                <a:gd name="connsiteY49" fmla="*/ 209965 h 403949"/>
                <a:gd name="connsiteX50" fmla="*/ 568320 w 607822"/>
                <a:gd name="connsiteY50" fmla="*/ 222852 h 403949"/>
                <a:gd name="connsiteX51" fmla="*/ 541221 w 607822"/>
                <a:gd name="connsiteY51" fmla="*/ 288094 h 403949"/>
                <a:gd name="connsiteX52" fmla="*/ 431536 w 607822"/>
                <a:gd name="connsiteY52" fmla="*/ 321600 h 403949"/>
                <a:gd name="connsiteX53" fmla="*/ 417664 w 607822"/>
                <a:gd name="connsiteY53" fmla="*/ 321117 h 403949"/>
                <a:gd name="connsiteX54" fmla="*/ 405888 w 607822"/>
                <a:gd name="connsiteY54" fmla="*/ 307263 h 403949"/>
                <a:gd name="connsiteX55" fmla="*/ 419760 w 607822"/>
                <a:gd name="connsiteY55" fmla="*/ 295504 h 403949"/>
                <a:gd name="connsiteX56" fmla="*/ 523639 w 607822"/>
                <a:gd name="connsiteY56" fmla="*/ 269085 h 403949"/>
                <a:gd name="connsiteX57" fmla="*/ 542512 w 607822"/>
                <a:gd name="connsiteY57" fmla="*/ 222852 h 403949"/>
                <a:gd name="connsiteX58" fmla="*/ 555416 w 607822"/>
                <a:gd name="connsiteY58" fmla="*/ 209965 h 403949"/>
                <a:gd name="connsiteX59" fmla="*/ 428132 w 607822"/>
                <a:gd name="connsiteY59" fmla="*/ 131671 h 403949"/>
                <a:gd name="connsiteX60" fmla="*/ 480888 w 607822"/>
                <a:gd name="connsiteY60" fmla="*/ 162110 h 403949"/>
                <a:gd name="connsiteX61" fmla="*/ 458140 w 607822"/>
                <a:gd name="connsiteY61" fmla="*/ 131671 h 403949"/>
                <a:gd name="connsiteX62" fmla="*/ 170264 w 607822"/>
                <a:gd name="connsiteY62" fmla="*/ 84774 h 403949"/>
                <a:gd name="connsiteX63" fmla="*/ 185009 w 607822"/>
                <a:gd name="connsiteY63" fmla="*/ 85277 h 403949"/>
                <a:gd name="connsiteX64" fmla="*/ 196783 w 607822"/>
                <a:gd name="connsiteY64" fmla="*/ 99129 h 403949"/>
                <a:gd name="connsiteX65" fmla="*/ 182912 w 607822"/>
                <a:gd name="connsiteY65" fmla="*/ 110887 h 403949"/>
                <a:gd name="connsiteX66" fmla="*/ 78885 w 607822"/>
                <a:gd name="connsiteY66" fmla="*/ 137303 h 403949"/>
                <a:gd name="connsiteX67" fmla="*/ 60015 w 607822"/>
                <a:gd name="connsiteY67" fmla="*/ 183530 h 403949"/>
                <a:gd name="connsiteX68" fmla="*/ 47112 w 607822"/>
                <a:gd name="connsiteY68" fmla="*/ 196416 h 403949"/>
                <a:gd name="connsiteX69" fmla="*/ 34210 w 607822"/>
                <a:gd name="connsiteY69" fmla="*/ 183530 h 403949"/>
                <a:gd name="connsiteX70" fmla="*/ 61467 w 607822"/>
                <a:gd name="connsiteY70" fmla="*/ 118297 h 403949"/>
                <a:gd name="connsiteX71" fmla="*/ 170264 w 607822"/>
                <a:gd name="connsiteY71" fmla="*/ 84774 h 403949"/>
                <a:gd name="connsiteX72" fmla="*/ 574299 w 607822"/>
                <a:gd name="connsiteY72" fmla="*/ 77879 h 403949"/>
                <a:gd name="connsiteX73" fmla="*/ 558973 w 607822"/>
                <a:gd name="connsiteY73" fmla="*/ 86576 h 403949"/>
                <a:gd name="connsiteX74" fmla="*/ 552519 w 607822"/>
                <a:gd name="connsiteY74" fmla="*/ 88348 h 403949"/>
                <a:gd name="connsiteX75" fmla="*/ 278739 w 607822"/>
                <a:gd name="connsiteY75" fmla="*/ 88348 h 403949"/>
                <a:gd name="connsiteX76" fmla="*/ 269381 w 607822"/>
                <a:gd name="connsiteY76" fmla="*/ 96723 h 403949"/>
                <a:gd name="connsiteX77" fmla="*/ 271801 w 607822"/>
                <a:gd name="connsiteY77" fmla="*/ 103165 h 403949"/>
                <a:gd name="connsiteX78" fmla="*/ 278093 w 607822"/>
                <a:gd name="connsiteY78" fmla="*/ 105903 h 403949"/>
                <a:gd name="connsiteX79" fmla="*/ 552519 w 607822"/>
                <a:gd name="connsiteY79" fmla="*/ 105903 h 403949"/>
                <a:gd name="connsiteX80" fmla="*/ 558973 w 607822"/>
                <a:gd name="connsiteY80" fmla="*/ 107674 h 403949"/>
                <a:gd name="connsiteX81" fmla="*/ 574299 w 607822"/>
                <a:gd name="connsiteY81" fmla="*/ 116371 h 403949"/>
                <a:gd name="connsiteX82" fmla="*/ 566555 w 607822"/>
                <a:gd name="connsiteY82" fmla="*/ 103809 h 403949"/>
                <a:gd name="connsiteX83" fmla="*/ 566555 w 607822"/>
                <a:gd name="connsiteY83" fmla="*/ 90442 h 403949"/>
                <a:gd name="connsiteX84" fmla="*/ 480888 w 607822"/>
                <a:gd name="connsiteY84" fmla="*/ 33268 h 403949"/>
                <a:gd name="connsiteX85" fmla="*/ 429907 w 607822"/>
                <a:gd name="connsiteY85" fmla="*/ 62579 h 403949"/>
                <a:gd name="connsiteX86" fmla="*/ 458947 w 607822"/>
                <a:gd name="connsiteY86" fmla="*/ 62579 h 403949"/>
                <a:gd name="connsiteX87" fmla="*/ 483953 w 607822"/>
                <a:gd name="connsiteY87" fmla="*/ 1701 h 403949"/>
                <a:gd name="connsiteX88" fmla="*/ 500893 w 607822"/>
                <a:gd name="connsiteY88" fmla="*/ 5244 h 403949"/>
                <a:gd name="connsiteX89" fmla="*/ 511541 w 607822"/>
                <a:gd name="connsiteY89" fmla="*/ 20061 h 403949"/>
                <a:gd name="connsiteX90" fmla="*/ 511541 w 607822"/>
                <a:gd name="connsiteY90" fmla="*/ 35361 h 403949"/>
                <a:gd name="connsiteX91" fmla="*/ 491052 w 607822"/>
                <a:gd name="connsiteY91" fmla="*/ 62579 h 403949"/>
                <a:gd name="connsiteX92" fmla="*/ 549131 w 607822"/>
                <a:gd name="connsiteY92" fmla="*/ 62579 h 403949"/>
                <a:gd name="connsiteX93" fmla="*/ 588335 w 607822"/>
                <a:gd name="connsiteY93" fmla="*/ 40032 h 403949"/>
                <a:gd name="connsiteX94" fmla="*/ 600596 w 607822"/>
                <a:gd name="connsiteY94" fmla="*/ 39710 h 403949"/>
                <a:gd name="connsiteX95" fmla="*/ 607534 w 607822"/>
                <a:gd name="connsiteY95" fmla="*/ 50017 h 403949"/>
                <a:gd name="connsiteX96" fmla="*/ 598983 w 607822"/>
                <a:gd name="connsiteY96" fmla="*/ 86898 h 403949"/>
                <a:gd name="connsiteX97" fmla="*/ 592691 w 607822"/>
                <a:gd name="connsiteY97" fmla="*/ 97206 h 403949"/>
                <a:gd name="connsiteX98" fmla="*/ 598983 w 607822"/>
                <a:gd name="connsiteY98" fmla="*/ 107352 h 403949"/>
                <a:gd name="connsiteX99" fmla="*/ 607534 w 607822"/>
                <a:gd name="connsiteY99" fmla="*/ 144233 h 403949"/>
                <a:gd name="connsiteX100" fmla="*/ 600596 w 607822"/>
                <a:gd name="connsiteY100" fmla="*/ 154541 h 403949"/>
                <a:gd name="connsiteX101" fmla="*/ 594788 w 607822"/>
                <a:gd name="connsiteY101" fmla="*/ 155990 h 403949"/>
                <a:gd name="connsiteX102" fmla="*/ 588335 w 607822"/>
                <a:gd name="connsiteY102" fmla="*/ 154219 h 403949"/>
                <a:gd name="connsiteX103" fmla="*/ 549131 w 607822"/>
                <a:gd name="connsiteY103" fmla="*/ 131671 h 403949"/>
                <a:gd name="connsiteX104" fmla="*/ 490406 w 607822"/>
                <a:gd name="connsiteY104" fmla="*/ 131671 h 403949"/>
                <a:gd name="connsiteX105" fmla="*/ 511541 w 607822"/>
                <a:gd name="connsiteY105" fmla="*/ 160016 h 403949"/>
                <a:gd name="connsiteX106" fmla="*/ 511541 w 607822"/>
                <a:gd name="connsiteY106" fmla="*/ 175155 h 403949"/>
                <a:gd name="connsiteX107" fmla="*/ 500893 w 607822"/>
                <a:gd name="connsiteY107" fmla="*/ 189972 h 403949"/>
                <a:gd name="connsiteX108" fmla="*/ 490406 w 607822"/>
                <a:gd name="connsiteY108" fmla="*/ 195287 h 403949"/>
                <a:gd name="connsiteX109" fmla="*/ 483953 w 607822"/>
                <a:gd name="connsiteY109" fmla="*/ 193677 h 403949"/>
                <a:gd name="connsiteX110" fmla="*/ 377635 w 607822"/>
                <a:gd name="connsiteY110" fmla="*/ 132315 h 403949"/>
                <a:gd name="connsiteX111" fmla="*/ 376667 w 607822"/>
                <a:gd name="connsiteY111" fmla="*/ 131671 h 403949"/>
                <a:gd name="connsiteX112" fmla="*/ 278093 w 607822"/>
                <a:gd name="connsiteY112" fmla="*/ 131671 h 403949"/>
                <a:gd name="connsiteX113" fmla="*/ 253087 w 607822"/>
                <a:gd name="connsiteY113" fmla="*/ 121042 h 403949"/>
                <a:gd name="connsiteX114" fmla="*/ 243568 w 607822"/>
                <a:gd name="connsiteY114" fmla="*/ 95434 h 403949"/>
                <a:gd name="connsiteX115" fmla="*/ 278739 w 607822"/>
                <a:gd name="connsiteY115" fmla="*/ 62579 h 403949"/>
                <a:gd name="connsiteX116" fmla="*/ 378281 w 607822"/>
                <a:gd name="connsiteY116" fmla="*/ 62579 h 4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7822" h="403949">
                  <a:moveTo>
                    <a:pt x="148875" y="341283"/>
                  </a:moveTo>
                  <a:lnTo>
                    <a:pt x="126934" y="370602"/>
                  </a:lnTo>
                  <a:lnTo>
                    <a:pt x="177915" y="341283"/>
                  </a:lnTo>
                  <a:close/>
                  <a:moveTo>
                    <a:pt x="33523" y="287316"/>
                  </a:moveTo>
                  <a:lnTo>
                    <a:pt x="41267" y="300043"/>
                  </a:lnTo>
                  <a:cubicBezTo>
                    <a:pt x="43687" y="304070"/>
                    <a:pt x="43687" y="309225"/>
                    <a:pt x="41267" y="313414"/>
                  </a:cubicBezTo>
                  <a:lnTo>
                    <a:pt x="33523" y="325979"/>
                  </a:lnTo>
                  <a:lnTo>
                    <a:pt x="48688" y="317119"/>
                  </a:lnTo>
                  <a:cubicBezTo>
                    <a:pt x="50785" y="315991"/>
                    <a:pt x="52883" y="315508"/>
                    <a:pt x="55141" y="315508"/>
                  </a:cubicBezTo>
                  <a:lnTo>
                    <a:pt x="329084" y="315508"/>
                  </a:lnTo>
                  <a:cubicBezTo>
                    <a:pt x="333924" y="315508"/>
                    <a:pt x="338280" y="311803"/>
                    <a:pt x="338441" y="307131"/>
                  </a:cubicBezTo>
                  <a:cubicBezTo>
                    <a:pt x="338602" y="304715"/>
                    <a:pt x="337634" y="302459"/>
                    <a:pt x="336021" y="300687"/>
                  </a:cubicBezTo>
                  <a:cubicBezTo>
                    <a:pt x="334408" y="298915"/>
                    <a:pt x="332149" y="297949"/>
                    <a:pt x="329729" y="297949"/>
                  </a:cubicBezTo>
                  <a:lnTo>
                    <a:pt x="55141" y="297949"/>
                  </a:lnTo>
                  <a:cubicBezTo>
                    <a:pt x="52883" y="297949"/>
                    <a:pt x="50785" y="297304"/>
                    <a:pt x="48688" y="296177"/>
                  </a:cubicBezTo>
                  <a:close/>
                  <a:moveTo>
                    <a:pt x="126934" y="241727"/>
                  </a:moveTo>
                  <a:lnTo>
                    <a:pt x="149682" y="272174"/>
                  </a:lnTo>
                  <a:lnTo>
                    <a:pt x="179690" y="272174"/>
                  </a:lnTo>
                  <a:close/>
                  <a:moveTo>
                    <a:pt x="123869" y="210152"/>
                  </a:moveTo>
                  <a:lnTo>
                    <a:pt x="230187" y="271529"/>
                  </a:lnTo>
                  <a:cubicBezTo>
                    <a:pt x="230509" y="271690"/>
                    <a:pt x="230832" y="271851"/>
                    <a:pt x="231155" y="272174"/>
                  </a:cubicBezTo>
                  <a:lnTo>
                    <a:pt x="329729" y="272174"/>
                  </a:lnTo>
                  <a:cubicBezTo>
                    <a:pt x="339086" y="272174"/>
                    <a:pt x="348121" y="276040"/>
                    <a:pt x="354736" y="282806"/>
                  </a:cubicBezTo>
                  <a:cubicBezTo>
                    <a:pt x="361350" y="289733"/>
                    <a:pt x="364738" y="298754"/>
                    <a:pt x="364254" y="308420"/>
                  </a:cubicBezTo>
                  <a:cubicBezTo>
                    <a:pt x="363286" y="326785"/>
                    <a:pt x="347960" y="341283"/>
                    <a:pt x="329084" y="341283"/>
                  </a:cubicBezTo>
                  <a:lnTo>
                    <a:pt x="229541" y="341283"/>
                  </a:lnTo>
                  <a:lnTo>
                    <a:pt x="123869" y="402177"/>
                  </a:lnTo>
                  <a:cubicBezTo>
                    <a:pt x="121772" y="403305"/>
                    <a:pt x="119674" y="403949"/>
                    <a:pt x="117416" y="403949"/>
                  </a:cubicBezTo>
                  <a:cubicBezTo>
                    <a:pt x="113382" y="403949"/>
                    <a:pt x="109510" y="402016"/>
                    <a:pt x="106929" y="398633"/>
                  </a:cubicBezTo>
                  <a:lnTo>
                    <a:pt x="96281" y="383812"/>
                  </a:lnTo>
                  <a:cubicBezTo>
                    <a:pt x="92893" y="379141"/>
                    <a:pt x="92893" y="373019"/>
                    <a:pt x="96281" y="368508"/>
                  </a:cubicBezTo>
                  <a:lnTo>
                    <a:pt x="116609" y="341283"/>
                  </a:lnTo>
                  <a:lnTo>
                    <a:pt x="58691" y="341283"/>
                  </a:lnTo>
                  <a:lnTo>
                    <a:pt x="19487" y="363837"/>
                  </a:lnTo>
                  <a:cubicBezTo>
                    <a:pt x="17551" y="364964"/>
                    <a:pt x="15292" y="365447"/>
                    <a:pt x="13034" y="365447"/>
                  </a:cubicBezTo>
                  <a:cubicBezTo>
                    <a:pt x="11098" y="365447"/>
                    <a:pt x="9000" y="365125"/>
                    <a:pt x="7226" y="364159"/>
                  </a:cubicBezTo>
                  <a:cubicBezTo>
                    <a:pt x="3192" y="362064"/>
                    <a:pt x="611" y="358198"/>
                    <a:pt x="288" y="353849"/>
                  </a:cubicBezTo>
                  <a:cubicBezTo>
                    <a:pt x="-1002" y="341122"/>
                    <a:pt x="2063" y="327912"/>
                    <a:pt x="8839" y="316958"/>
                  </a:cubicBezTo>
                  <a:lnTo>
                    <a:pt x="15131" y="306648"/>
                  </a:lnTo>
                  <a:lnTo>
                    <a:pt x="8839" y="296338"/>
                  </a:lnTo>
                  <a:cubicBezTo>
                    <a:pt x="2063" y="285383"/>
                    <a:pt x="-1002" y="272335"/>
                    <a:pt x="288" y="259447"/>
                  </a:cubicBezTo>
                  <a:cubicBezTo>
                    <a:pt x="611" y="255097"/>
                    <a:pt x="3192" y="251231"/>
                    <a:pt x="7226" y="249298"/>
                  </a:cubicBezTo>
                  <a:cubicBezTo>
                    <a:pt x="11098" y="247204"/>
                    <a:pt x="15776" y="247365"/>
                    <a:pt x="19487" y="249620"/>
                  </a:cubicBezTo>
                  <a:lnTo>
                    <a:pt x="58691" y="272174"/>
                  </a:lnTo>
                  <a:lnTo>
                    <a:pt x="117416" y="272174"/>
                  </a:lnTo>
                  <a:lnTo>
                    <a:pt x="96281" y="243821"/>
                  </a:lnTo>
                  <a:cubicBezTo>
                    <a:pt x="92893" y="239310"/>
                    <a:pt x="92893" y="233189"/>
                    <a:pt x="96281" y="228517"/>
                  </a:cubicBezTo>
                  <a:lnTo>
                    <a:pt x="106929" y="213857"/>
                  </a:lnTo>
                  <a:cubicBezTo>
                    <a:pt x="110801" y="208380"/>
                    <a:pt x="118222" y="206930"/>
                    <a:pt x="123869" y="210152"/>
                  </a:cubicBezTo>
                  <a:close/>
                  <a:moveTo>
                    <a:pt x="555416" y="209965"/>
                  </a:moveTo>
                  <a:cubicBezTo>
                    <a:pt x="562513" y="209965"/>
                    <a:pt x="568320" y="215764"/>
                    <a:pt x="568320" y="222852"/>
                  </a:cubicBezTo>
                  <a:cubicBezTo>
                    <a:pt x="568320" y="249432"/>
                    <a:pt x="559126" y="271501"/>
                    <a:pt x="541221" y="288094"/>
                  </a:cubicBezTo>
                  <a:cubicBezTo>
                    <a:pt x="508800" y="317734"/>
                    <a:pt x="456537" y="321600"/>
                    <a:pt x="431536" y="321600"/>
                  </a:cubicBezTo>
                  <a:cubicBezTo>
                    <a:pt x="423632" y="321600"/>
                    <a:pt x="418470" y="321278"/>
                    <a:pt x="417664" y="321117"/>
                  </a:cubicBezTo>
                  <a:cubicBezTo>
                    <a:pt x="410566" y="320634"/>
                    <a:pt x="405243" y="314351"/>
                    <a:pt x="405888" y="307263"/>
                  </a:cubicBezTo>
                  <a:cubicBezTo>
                    <a:pt x="406372" y="300175"/>
                    <a:pt x="412663" y="294859"/>
                    <a:pt x="419760" y="295504"/>
                  </a:cubicBezTo>
                  <a:cubicBezTo>
                    <a:pt x="420567" y="295504"/>
                    <a:pt x="489443" y="300658"/>
                    <a:pt x="523639" y="269085"/>
                  </a:cubicBezTo>
                  <a:cubicBezTo>
                    <a:pt x="536382" y="257325"/>
                    <a:pt x="542512" y="242183"/>
                    <a:pt x="542512" y="222852"/>
                  </a:cubicBezTo>
                  <a:cubicBezTo>
                    <a:pt x="542512" y="215764"/>
                    <a:pt x="548319" y="209965"/>
                    <a:pt x="555416" y="209965"/>
                  </a:cubicBezTo>
                  <a:close/>
                  <a:moveTo>
                    <a:pt x="428132" y="131671"/>
                  </a:moveTo>
                  <a:lnTo>
                    <a:pt x="480888" y="162110"/>
                  </a:lnTo>
                  <a:lnTo>
                    <a:pt x="458140" y="131671"/>
                  </a:lnTo>
                  <a:close/>
                  <a:moveTo>
                    <a:pt x="170264" y="84774"/>
                  </a:moveTo>
                  <a:cubicBezTo>
                    <a:pt x="178679" y="84764"/>
                    <a:pt x="184162" y="85196"/>
                    <a:pt x="185009" y="85277"/>
                  </a:cubicBezTo>
                  <a:cubicBezTo>
                    <a:pt x="192105" y="85760"/>
                    <a:pt x="197428" y="92042"/>
                    <a:pt x="196783" y="99129"/>
                  </a:cubicBezTo>
                  <a:cubicBezTo>
                    <a:pt x="196137" y="106216"/>
                    <a:pt x="189847" y="111532"/>
                    <a:pt x="182912" y="110887"/>
                  </a:cubicBezTo>
                  <a:cubicBezTo>
                    <a:pt x="182106" y="110887"/>
                    <a:pt x="113077" y="105733"/>
                    <a:pt x="78885" y="137303"/>
                  </a:cubicBezTo>
                  <a:cubicBezTo>
                    <a:pt x="66305" y="149061"/>
                    <a:pt x="60015" y="164041"/>
                    <a:pt x="60015" y="183530"/>
                  </a:cubicBezTo>
                  <a:cubicBezTo>
                    <a:pt x="60015" y="190618"/>
                    <a:pt x="54370" y="196416"/>
                    <a:pt x="47112" y="196416"/>
                  </a:cubicBezTo>
                  <a:cubicBezTo>
                    <a:pt x="40016" y="196416"/>
                    <a:pt x="34210" y="190618"/>
                    <a:pt x="34210" y="183530"/>
                  </a:cubicBezTo>
                  <a:cubicBezTo>
                    <a:pt x="34210" y="156793"/>
                    <a:pt x="43403" y="134887"/>
                    <a:pt x="61467" y="118297"/>
                  </a:cubicBezTo>
                  <a:cubicBezTo>
                    <a:pt x="93401" y="88821"/>
                    <a:pt x="145021" y="84804"/>
                    <a:pt x="170264" y="84774"/>
                  </a:cubicBezTo>
                  <a:close/>
                  <a:moveTo>
                    <a:pt x="574299" y="77879"/>
                  </a:moveTo>
                  <a:lnTo>
                    <a:pt x="558973" y="86576"/>
                  </a:lnTo>
                  <a:cubicBezTo>
                    <a:pt x="557037" y="87704"/>
                    <a:pt x="554778" y="88348"/>
                    <a:pt x="552519" y="88348"/>
                  </a:cubicBezTo>
                  <a:lnTo>
                    <a:pt x="278739" y="88348"/>
                  </a:lnTo>
                  <a:cubicBezTo>
                    <a:pt x="273737" y="88348"/>
                    <a:pt x="269543" y="92052"/>
                    <a:pt x="269381" y="96723"/>
                  </a:cubicBezTo>
                  <a:cubicBezTo>
                    <a:pt x="269220" y="99138"/>
                    <a:pt x="270188" y="101393"/>
                    <a:pt x="271801" y="103165"/>
                  </a:cubicBezTo>
                  <a:cubicBezTo>
                    <a:pt x="273415" y="104936"/>
                    <a:pt x="275673" y="105903"/>
                    <a:pt x="278093" y="105903"/>
                  </a:cubicBezTo>
                  <a:lnTo>
                    <a:pt x="552519" y="105903"/>
                  </a:lnTo>
                  <a:cubicBezTo>
                    <a:pt x="554778" y="105903"/>
                    <a:pt x="557037" y="106547"/>
                    <a:pt x="558973" y="107674"/>
                  </a:cubicBezTo>
                  <a:lnTo>
                    <a:pt x="574299" y="116371"/>
                  </a:lnTo>
                  <a:lnTo>
                    <a:pt x="566555" y="103809"/>
                  </a:lnTo>
                  <a:cubicBezTo>
                    <a:pt x="564135" y="99783"/>
                    <a:pt x="564135" y="94468"/>
                    <a:pt x="566555" y="90442"/>
                  </a:cubicBezTo>
                  <a:close/>
                  <a:moveTo>
                    <a:pt x="480888" y="33268"/>
                  </a:moveTo>
                  <a:lnTo>
                    <a:pt x="429907" y="62579"/>
                  </a:lnTo>
                  <a:lnTo>
                    <a:pt x="458947" y="62579"/>
                  </a:lnTo>
                  <a:close/>
                  <a:moveTo>
                    <a:pt x="483953" y="1701"/>
                  </a:moveTo>
                  <a:cubicBezTo>
                    <a:pt x="489600" y="-1520"/>
                    <a:pt x="496860" y="-70"/>
                    <a:pt x="500893" y="5244"/>
                  </a:cubicBezTo>
                  <a:lnTo>
                    <a:pt x="511541" y="20061"/>
                  </a:lnTo>
                  <a:cubicBezTo>
                    <a:pt x="514929" y="24571"/>
                    <a:pt x="514929" y="30852"/>
                    <a:pt x="511541" y="35361"/>
                  </a:cubicBezTo>
                  <a:lnTo>
                    <a:pt x="491052" y="62579"/>
                  </a:lnTo>
                  <a:lnTo>
                    <a:pt x="549131" y="62579"/>
                  </a:lnTo>
                  <a:lnTo>
                    <a:pt x="588335" y="40032"/>
                  </a:lnTo>
                  <a:cubicBezTo>
                    <a:pt x="592046" y="37938"/>
                    <a:pt x="596724" y="37777"/>
                    <a:pt x="600596" y="39710"/>
                  </a:cubicBezTo>
                  <a:cubicBezTo>
                    <a:pt x="604468" y="41803"/>
                    <a:pt x="607211" y="45669"/>
                    <a:pt x="607534" y="50017"/>
                  </a:cubicBezTo>
                  <a:cubicBezTo>
                    <a:pt x="608824" y="62740"/>
                    <a:pt x="605759" y="75947"/>
                    <a:pt x="598983" y="86898"/>
                  </a:cubicBezTo>
                  <a:lnTo>
                    <a:pt x="592691" y="97206"/>
                  </a:lnTo>
                  <a:lnTo>
                    <a:pt x="598983" y="107352"/>
                  </a:lnTo>
                  <a:cubicBezTo>
                    <a:pt x="605759" y="118465"/>
                    <a:pt x="608824" y="131510"/>
                    <a:pt x="607534" y="144233"/>
                  </a:cubicBezTo>
                  <a:cubicBezTo>
                    <a:pt x="607211" y="148582"/>
                    <a:pt x="604468" y="152447"/>
                    <a:pt x="600596" y="154541"/>
                  </a:cubicBezTo>
                  <a:cubicBezTo>
                    <a:pt x="598822" y="155507"/>
                    <a:pt x="596724" y="155990"/>
                    <a:pt x="594788" y="155990"/>
                  </a:cubicBezTo>
                  <a:cubicBezTo>
                    <a:pt x="592530" y="155990"/>
                    <a:pt x="590271" y="155346"/>
                    <a:pt x="588335" y="154219"/>
                  </a:cubicBezTo>
                  <a:lnTo>
                    <a:pt x="549131" y="131671"/>
                  </a:lnTo>
                  <a:lnTo>
                    <a:pt x="490406" y="131671"/>
                  </a:lnTo>
                  <a:lnTo>
                    <a:pt x="511541" y="160016"/>
                  </a:lnTo>
                  <a:cubicBezTo>
                    <a:pt x="514929" y="164526"/>
                    <a:pt x="514929" y="170646"/>
                    <a:pt x="511541" y="175155"/>
                  </a:cubicBezTo>
                  <a:lnTo>
                    <a:pt x="500893" y="189972"/>
                  </a:lnTo>
                  <a:cubicBezTo>
                    <a:pt x="498312" y="193516"/>
                    <a:pt x="494440" y="195287"/>
                    <a:pt x="490406" y="195287"/>
                  </a:cubicBezTo>
                  <a:cubicBezTo>
                    <a:pt x="488148" y="195287"/>
                    <a:pt x="485889" y="194804"/>
                    <a:pt x="483953" y="193677"/>
                  </a:cubicBezTo>
                  <a:lnTo>
                    <a:pt x="377635" y="132315"/>
                  </a:lnTo>
                  <a:cubicBezTo>
                    <a:pt x="377313" y="132154"/>
                    <a:pt x="376990" y="131993"/>
                    <a:pt x="376667" y="131671"/>
                  </a:cubicBezTo>
                  <a:lnTo>
                    <a:pt x="278093" y="131671"/>
                  </a:lnTo>
                  <a:cubicBezTo>
                    <a:pt x="268736" y="131671"/>
                    <a:pt x="259540" y="127806"/>
                    <a:pt x="253087" y="121042"/>
                  </a:cubicBezTo>
                  <a:cubicBezTo>
                    <a:pt x="246472" y="114116"/>
                    <a:pt x="243084" y="105097"/>
                    <a:pt x="243568" y="95434"/>
                  </a:cubicBezTo>
                  <a:cubicBezTo>
                    <a:pt x="244536" y="77074"/>
                    <a:pt x="259863" y="62579"/>
                    <a:pt x="278739" y="62579"/>
                  </a:cubicBezTo>
                  <a:lnTo>
                    <a:pt x="378281" y="62579"/>
                  </a:lnTo>
                  <a:close/>
                </a:path>
              </a:pathLst>
            </a:custGeom>
            <a:solidFill>
              <a:srgbClr val="2F5EB0"/>
            </a:solidFill>
            <a:ln>
              <a:noFill/>
            </a:ln>
          </p:spPr>
          <p:txBody>
            <a:bodyPr/>
            <a:lstStyle/>
            <a:p>
              <a:endParaRPr lang="zh-CN" altLang="en-US">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3" name="文本框 4"/>
            <p:cNvSpPr txBox="1">
              <a:spLocks noChangeArrowheads="1"/>
            </p:cNvSpPr>
            <p:nvPr/>
          </p:nvSpPr>
          <p:spPr bwMode="auto">
            <a:xfrm>
              <a:off x="8977080" y="5273098"/>
              <a:ext cx="2877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defTabSz="457200" eaLnBrk="0" fontAlgn="base" hangingPunct="0">
                <a:spcBef>
                  <a:spcPct val="0"/>
                </a:spcBef>
                <a:spcAft>
                  <a:spcPct val="0"/>
                </a:spcAft>
                <a:defRPr/>
              </a:pPr>
              <a:r>
                <a:rPr kumimoji="1" lang="en-US" altLang="zh-CN" sz="1600" kern="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14+48+30</a:t>
              </a:r>
              <a:r>
                <a:rPr kumimoji="1" lang="zh-CN" altLang="en-US" sz="1600" kern="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航空客货运通道布局</a:t>
              </a:r>
              <a:endParaRPr kumimoji="1" lang="zh-CN" altLang="en-US" sz="1050" kern="0" dirty="0">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4" name="矩形 33"/>
            <p:cNvSpPr/>
            <p:nvPr/>
          </p:nvSpPr>
          <p:spPr>
            <a:xfrm>
              <a:off x="8977079" y="5492035"/>
              <a:ext cx="2887385" cy="461665"/>
            </a:xfrm>
            <a:prstGeom prst="rect">
              <a:avLst/>
            </a:prstGeom>
          </p:spPr>
          <p:txBody>
            <a:bodyPr wrap="square">
              <a:spAutoFit/>
            </a:bodyPr>
            <a:lstStyle/>
            <a:p>
              <a:r>
                <a:rPr lang="en-US" altLang="zh-CN"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14</a:t>
              </a:r>
              <a:r>
                <a:rPr lang="zh-CN" altLang="en-US" sz="160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条全货运</a:t>
              </a:r>
              <a:r>
                <a:rPr lang="zh-CN" altLang="en-US" sz="160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航线</a:t>
              </a:r>
              <a:endParaRPr lang="zh-CN" altLang="en-US" sz="1600" spc="-150" dirty="0">
                <a:solidFill>
                  <a:srgbClr val="2F5EB0"/>
                </a:solidFill>
                <a:latin typeface="Calibri" panose="020F0502020204030204" pitchFamily="34" charset="0"/>
                <a:ea typeface="微软雅黑" panose="020B0503020204020204" charset="-122"/>
                <a:sym typeface="Times New Roman" panose="02020603050405020304" pitchFamily="18" charset="0"/>
              </a:endParaRPr>
            </a:p>
          </p:txBody>
        </p:sp>
        <p:sp>
          <p:nvSpPr>
            <p:cNvPr id="35" name="矩形 34"/>
            <p:cNvSpPr/>
            <p:nvPr/>
          </p:nvSpPr>
          <p:spPr>
            <a:xfrm>
              <a:off x="8977079" y="6142997"/>
              <a:ext cx="2797977" cy="461665"/>
            </a:xfrm>
            <a:prstGeom prst="rect">
              <a:avLst/>
            </a:prstGeom>
          </p:spPr>
          <p:txBody>
            <a:bodyPr wrap="square">
              <a:spAutoFit/>
            </a:bodyPr>
            <a:lstStyle/>
            <a:p>
              <a:r>
                <a:rPr lang="en-US" altLang="zh-CN"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30</a:t>
              </a:r>
              <a:r>
                <a:rPr lang="zh-CN" altLang="en-US" sz="160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条文旅</a:t>
              </a:r>
              <a:r>
                <a:rPr lang="zh-CN" altLang="en-US" sz="160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航线</a:t>
              </a:r>
              <a:r>
                <a:rPr lang="ja-JP" altLang="en-US" sz="140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　</a:t>
              </a:r>
              <a:endParaRPr lang="zh-CN" altLang="en-US" sz="1400" spc="-150" dirty="0">
                <a:solidFill>
                  <a:srgbClr val="2F5EB0"/>
                </a:solidFill>
                <a:latin typeface="Calibri" panose="020F0502020204030204" pitchFamily="34" charset="0"/>
                <a:ea typeface="微软雅黑" panose="020B0503020204020204" charset="-122"/>
                <a:sym typeface="Times New Roman" panose="02020603050405020304" pitchFamily="18" charset="0"/>
              </a:endParaRPr>
            </a:p>
          </p:txBody>
        </p:sp>
        <p:sp>
          <p:nvSpPr>
            <p:cNvPr id="36" name="矩形 35"/>
            <p:cNvSpPr/>
            <p:nvPr/>
          </p:nvSpPr>
          <p:spPr>
            <a:xfrm>
              <a:off x="8977080" y="5806896"/>
              <a:ext cx="2972519" cy="461665"/>
            </a:xfrm>
            <a:prstGeom prst="rect">
              <a:avLst/>
            </a:prstGeom>
          </p:spPr>
          <p:txBody>
            <a:bodyPr wrap="square">
              <a:spAutoFit/>
            </a:bodyPr>
            <a:lstStyle/>
            <a:p>
              <a:r>
                <a:rPr lang="en-US" altLang="zh-CN" sz="24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48</a:t>
              </a:r>
              <a:r>
                <a:rPr lang="zh-CN" altLang="en-US" sz="1600" dirty="0">
                  <a:solidFill>
                    <a:srgbClr val="2F5EB0"/>
                  </a:solidFill>
                  <a:latin typeface="Times New Roman" panose="02020603050405020304" pitchFamily="18" charset="0"/>
                  <a:ea typeface="微软雅黑" panose="020B0503020204020204" charset="-122"/>
                  <a:sym typeface="Times New Roman" panose="02020603050405020304" pitchFamily="18" charset="0"/>
                </a:rPr>
                <a:t>条精品商务</a:t>
              </a:r>
              <a:r>
                <a:rPr lang="zh-CN" altLang="en-US" sz="1600" dirty="0" smtClean="0">
                  <a:solidFill>
                    <a:srgbClr val="2F5EB0"/>
                  </a:solidFill>
                  <a:latin typeface="Times New Roman" panose="02020603050405020304" pitchFamily="18" charset="0"/>
                  <a:ea typeface="微软雅黑" panose="020B0503020204020204" charset="-122"/>
                  <a:sym typeface="Times New Roman" panose="02020603050405020304" pitchFamily="18" charset="0"/>
                </a:rPr>
                <a:t>航线</a:t>
              </a:r>
              <a:endParaRPr lang="zh-CN" altLang="en-US" sz="1600" spc="-150" dirty="0">
                <a:solidFill>
                  <a:srgbClr val="2F5EB0"/>
                </a:solidFill>
                <a:latin typeface="Calibri" panose="020F0502020204030204" pitchFamily="34" charset="0"/>
                <a:ea typeface="微软雅黑" panose="020B0503020204020204" charset="-122"/>
                <a:sym typeface="Times New Roman" panose="02020603050405020304" pitchFamily="18" charset="0"/>
              </a:endParaRPr>
            </a:p>
          </p:txBody>
        </p:sp>
      </p:grpSp>
      <p:sp>
        <p:nvSpPr>
          <p:cNvPr id="37" name="标题 1">
            <a:extLst>
              <a:ext uri="{FF2B5EF4-FFF2-40B4-BE49-F238E27FC236}">
                <a16:creationId xmlns:a16="http://schemas.microsoft.com/office/drawing/2014/main" xmlns="" id="{F215B8D8-2507-4D71-BA82-2EFC69309A25}"/>
              </a:ext>
            </a:extLst>
          </p:cNvPr>
          <p:cNvSpPr txBox="1"/>
          <p:nvPr/>
        </p:nvSpPr>
        <p:spPr>
          <a:xfrm>
            <a:off x="50799" y="186033"/>
            <a:ext cx="3524127" cy="65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微软雅黑" panose="020B0503020204020204" pitchFamily="34" charset="-122"/>
                <a:ea typeface="微软雅黑" panose="020B0503020204020204" pitchFamily="34" charset="-122"/>
                <a:cs typeface="+mj-cs"/>
              </a:defRPr>
            </a:lvl1pPr>
          </a:lstStyle>
          <a:p>
            <a:pPr>
              <a:lnSpc>
                <a:spcPct val="120000"/>
              </a:lnSpc>
            </a:pPr>
            <a:r>
              <a:rPr lang="zh-CN" altLang="en-US" sz="2600" dirty="0" smtClean="0">
                <a:solidFill>
                  <a:schemeClr val="bg1"/>
                </a:solidFill>
                <a:cs typeface="华文宋体" panose="02010600040101010101" charset="-122"/>
              </a:rPr>
              <a:t>（五）交通便利发达</a:t>
            </a:r>
            <a:endParaRPr lang="en-US" altLang="en-US" sz="2600" dirty="0">
              <a:solidFill>
                <a:schemeClr val="bg1"/>
              </a:solidFill>
              <a:cs typeface="华文宋体" panose="02010600040101010101" charset="-122"/>
            </a:endParaRPr>
          </a:p>
        </p:txBody>
      </p:sp>
      <p:grpSp>
        <p:nvGrpSpPr>
          <p:cNvPr id="119" name="组合 118"/>
          <p:cNvGrpSpPr/>
          <p:nvPr/>
        </p:nvGrpSpPr>
        <p:grpSpPr>
          <a:xfrm>
            <a:off x="334566" y="-350054"/>
            <a:ext cx="11356218" cy="6820755"/>
            <a:chOff x="-142380" y="-224599"/>
            <a:chExt cx="11356218" cy="6820755"/>
          </a:xfrm>
        </p:grpSpPr>
        <p:pic>
          <p:nvPicPr>
            <p:cNvPr id="120" name="图片 119"/>
            <p:cNvPicPr>
              <a:picLocks noChangeAspect="1"/>
            </p:cNvPicPr>
            <p:nvPr/>
          </p:nvPicPr>
          <p:blipFill rotWithShape="1">
            <a:blip r:embed="rId39" cstate="print">
              <a:duotone>
                <a:schemeClr val="accent5">
                  <a:shade val="45000"/>
                  <a:satMod val="135000"/>
                </a:schemeClr>
                <a:prstClr val="white"/>
              </a:duotone>
              <a:extLst>
                <a:ext uri="{28A0092B-C50C-407E-A947-70E740481C1C}">
                  <a14:useLocalDpi xmlns:a14="http://schemas.microsoft.com/office/drawing/2010/main" val="0"/>
                </a:ext>
              </a:extLst>
            </a:blip>
            <a:srcRect l="40496" b="13878"/>
            <a:stretch>
              <a:fillRect/>
            </a:stretch>
          </p:blipFill>
          <p:spPr>
            <a:xfrm>
              <a:off x="-142380" y="-224599"/>
              <a:ext cx="6732773" cy="6820755"/>
            </a:xfrm>
            <a:custGeom>
              <a:avLst/>
              <a:gdLst>
                <a:gd name="connsiteX0" fmla="*/ 0 w 4158793"/>
                <a:gd name="connsiteY0" fmla="*/ 0 h 4213139"/>
                <a:gd name="connsiteX1" fmla="*/ 4158793 w 4158793"/>
                <a:gd name="connsiteY1" fmla="*/ 0 h 4213139"/>
                <a:gd name="connsiteX2" fmla="*/ 4158793 w 4158793"/>
                <a:gd name="connsiteY2" fmla="*/ 4213139 h 4213139"/>
                <a:gd name="connsiteX3" fmla="*/ 0 w 4158793"/>
                <a:gd name="connsiteY3" fmla="*/ 4213139 h 4213139"/>
                <a:gd name="connsiteX4" fmla="*/ 0 w 4158793"/>
                <a:gd name="connsiteY4" fmla="*/ 1576081 h 4213139"/>
                <a:gd name="connsiteX5" fmla="*/ 281637 w 4158793"/>
                <a:gd name="connsiteY5" fmla="*/ 1576081 h 4213139"/>
                <a:gd name="connsiteX6" fmla="*/ 281637 w 4158793"/>
                <a:gd name="connsiteY6" fmla="*/ 590521 h 4213139"/>
                <a:gd name="connsiteX7" fmla="*/ 0 w 4158793"/>
                <a:gd name="connsiteY7" fmla="*/ 590521 h 4213139"/>
                <a:gd name="connsiteX8" fmla="*/ 0 w 4158793"/>
                <a:gd name="connsiteY8" fmla="*/ 0 h 421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793" h="4213139">
                  <a:moveTo>
                    <a:pt x="0" y="0"/>
                  </a:moveTo>
                  <a:lnTo>
                    <a:pt x="4158793" y="0"/>
                  </a:lnTo>
                  <a:lnTo>
                    <a:pt x="4158793" y="4213139"/>
                  </a:lnTo>
                  <a:lnTo>
                    <a:pt x="0" y="4213139"/>
                  </a:lnTo>
                  <a:lnTo>
                    <a:pt x="0" y="1576081"/>
                  </a:lnTo>
                  <a:lnTo>
                    <a:pt x="281637" y="1576081"/>
                  </a:lnTo>
                  <a:lnTo>
                    <a:pt x="281637" y="590521"/>
                  </a:lnTo>
                  <a:lnTo>
                    <a:pt x="0" y="590521"/>
                  </a:lnTo>
                  <a:lnTo>
                    <a:pt x="0" y="0"/>
                  </a:lnTo>
                  <a:close/>
                </a:path>
              </a:pathLst>
            </a:custGeom>
          </p:spPr>
        </p:pic>
        <p:pic>
          <p:nvPicPr>
            <p:cNvPr id="121" name="图片 120"/>
            <p:cNvPicPr>
              <a:picLocks noChangeAspect="1"/>
            </p:cNvPicPr>
            <p:nvPr/>
          </p:nvPicPr>
          <p:blipFill rotWithShape="1">
            <a:blip r:embed="rId39" cstate="print">
              <a:duotone>
                <a:schemeClr val="accent5">
                  <a:shade val="45000"/>
                  <a:satMod val="135000"/>
                </a:schemeClr>
                <a:prstClr val="white"/>
              </a:duotone>
              <a:extLst>
                <a:ext uri="{28A0092B-C50C-407E-A947-70E740481C1C}">
                  <a14:useLocalDpi xmlns:a14="http://schemas.microsoft.com/office/drawing/2010/main" val="0"/>
                </a:ext>
              </a:extLst>
            </a:blip>
            <a:srcRect r="53995" b="13878"/>
            <a:stretch>
              <a:fillRect/>
            </a:stretch>
          </p:blipFill>
          <p:spPr>
            <a:xfrm>
              <a:off x="6441058" y="58856"/>
              <a:ext cx="4772780" cy="6253844"/>
            </a:xfrm>
            <a:custGeom>
              <a:avLst/>
              <a:gdLst>
                <a:gd name="connsiteX0" fmla="*/ 0 w 3215364"/>
                <a:gd name="connsiteY0" fmla="*/ 0 h 4213139"/>
                <a:gd name="connsiteX1" fmla="*/ 3215364 w 3215364"/>
                <a:gd name="connsiteY1" fmla="*/ 0 h 4213139"/>
                <a:gd name="connsiteX2" fmla="*/ 3215364 w 3215364"/>
                <a:gd name="connsiteY2" fmla="*/ 1639872 h 4213139"/>
                <a:gd name="connsiteX3" fmla="*/ 2852507 w 3215364"/>
                <a:gd name="connsiteY3" fmla="*/ 1639872 h 4213139"/>
                <a:gd name="connsiteX4" fmla="*/ 2852507 w 3215364"/>
                <a:gd name="connsiteY4" fmla="*/ 2830043 h 4213139"/>
                <a:gd name="connsiteX5" fmla="*/ 3215364 w 3215364"/>
                <a:gd name="connsiteY5" fmla="*/ 2830043 h 4213139"/>
                <a:gd name="connsiteX6" fmla="*/ 3215364 w 3215364"/>
                <a:gd name="connsiteY6" fmla="*/ 4213139 h 4213139"/>
                <a:gd name="connsiteX7" fmla="*/ 0 w 3215364"/>
                <a:gd name="connsiteY7" fmla="*/ 4213139 h 4213139"/>
                <a:gd name="connsiteX8" fmla="*/ 0 w 3215364"/>
                <a:gd name="connsiteY8" fmla="*/ 0 h 421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5364" h="4213139">
                  <a:moveTo>
                    <a:pt x="0" y="0"/>
                  </a:moveTo>
                  <a:lnTo>
                    <a:pt x="3215364" y="0"/>
                  </a:lnTo>
                  <a:lnTo>
                    <a:pt x="3215364" y="1639872"/>
                  </a:lnTo>
                  <a:lnTo>
                    <a:pt x="2852507" y="1639872"/>
                  </a:lnTo>
                  <a:lnTo>
                    <a:pt x="2852507" y="2830043"/>
                  </a:lnTo>
                  <a:lnTo>
                    <a:pt x="3215364" y="2830043"/>
                  </a:lnTo>
                  <a:lnTo>
                    <a:pt x="3215364" y="4213139"/>
                  </a:lnTo>
                  <a:lnTo>
                    <a:pt x="0" y="4213139"/>
                  </a:lnTo>
                  <a:lnTo>
                    <a:pt x="0" y="0"/>
                  </a:lnTo>
                  <a:close/>
                </a:path>
              </a:pathLst>
            </a:custGeom>
          </p:spPr>
        </p:pic>
      </p:grpSp>
      <p:pic>
        <p:nvPicPr>
          <p:cNvPr id="122" name="PA_图片 7"/>
          <p:cNvPicPr>
            <a:picLocks noChangeAspect="1"/>
          </p:cNvPicPr>
          <p:nvPr>
            <p:custDataLst>
              <p:tags r:id="rId1"/>
            </p:custDataLst>
          </p:nvPr>
        </p:nvPicPr>
        <p:blipFill>
          <a:blip r:embed="rId4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56563" y="2500575"/>
            <a:ext cx="1594175" cy="1320958"/>
          </a:xfrm>
          <a:prstGeom prst="rect">
            <a:avLst/>
          </a:prstGeom>
        </p:spPr>
      </p:pic>
      <p:sp>
        <p:nvSpPr>
          <p:cNvPr id="123" name="PA_任意多边形 122"/>
          <p:cNvSpPr/>
          <p:nvPr>
            <p:custDataLst>
              <p:tags r:id="rId2"/>
            </p:custDataLst>
          </p:nvPr>
        </p:nvSpPr>
        <p:spPr>
          <a:xfrm flipH="1" flipV="1">
            <a:off x="4052640" y="3248193"/>
            <a:ext cx="896723" cy="56057"/>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60111"/>
              <a:gd name="connsiteY0-38" fmla="*/ 44288 h 355953"/>
              <a:gd name="connsiteX1-39" fmla="*/ 760111 w 760111"/>
              <a:gd name="connsiteY1-40" fmla="*/ 355953 h 355953"/>
              <a:gd name="connsiteX0-41" fmla="*/ 0 w 760111"/>
              <a:gd name="connsiteY0-42" fmla="*/ 0 h 311665"/>
              <a:gd name="connsiteX1-43" fmla="*/ 760111 w 760111"/>
              <a:gd name="connsiteY1-44" fmla="*/ 311665 h 311665"/>
              <a:gd name="connsiteX0-45" fmla="*/ 7416177 w 7433175"/>
              <a:gd name="connsiteY0-46" fmla="*/ 0 h 323291"/>
              <a:gd name="connsiteX1-47" fmla="*/ 127 w 7433175"/>
              <a:gd name="connsiteY1-48" fmla="*/ 323291 h 323291"/>
              <a:gd name="connsiteX0-49" fmla="*/ 7282142 w 7299421"/>
              <a:gd name="connsiteY0-50" fmla="*/ 0 h 298377"/>
              <a:gd name="connsiteX1-51" fmla="*/ 127 w 7299421"/>
              <a:gd name="connsiteY1-52" fmla="*/ 298377 h 298377"/>
              <a:gd name="connsiteX0-53" fmla="*/ 7282170 w 7282169"/>
              <a:gd name="connsiteY0-54" fmla="*/ 0 h 298377"/>
              <a:gd name="connsiteX1-55" fmla="*/ 1445260 w 7282169"/>
              <a:gd name="connsiteY1-56" fmla="*/ 128466 h 298377"/>
              <a:gd name="connsiteX2" fmla="*/ 155 w 7282169"/>
              <a:gd name="connsiteY2" fmla="*/ 298377 h 298377"/>
              <a:gd name="connsiteX0-57" fmla="*/ 7282156 w 7282155"/>
              <a:gd name="connsiteY0-58" fmla="*/ 0 h 298377"/>
              <a:gd name="connsiteX1-59" fmla="*/ 2081918 w 7282155"/>
              <a:gd name="connsiteY1-60" fmla="*/ 120161 h 298377"/>
              <a:gd name="connsiteX2-61" fmla="*/ 141 w 7282155"/>
              <a:gd name="connsiteY2-62" fmla="*/ 298377 h 298377"/>
              <a:gd name="connsiteX0-63" fmla="*/ 7282015 w 7282014"/>
              <a:gd name="connsiteY0-64" fmla="*/ 0 h 298377"/>
              <a:gd name="connsiteX1-65" fmla="*/ 0 w 7282014"/>
              <a:gd name="connsiteY1-66" fmla="*/ 298377 h 298377"/>
              <a:gd name="connsiteX0-67" fmla="*/ 7309441 w 7309440"/>
              <a:gd name="connsiteY0-68" fmla="*/ 0 h 298377"/>
              <a:gd name="connsiteX1-69" fmla="*/ 27426 w 7309440"/>
              <a:gd name="connsiteY1-70" fmla="*/ 298377 h 298377"/>
              <a:gd name="connsiteX0-71" fmla="*/ 7309701 w 7309700"/>
              <a:gd name="connsiteY0-72" fmla="*/ 0 h 346300"/>
              <a:gd name="connsiteX1-73" fmla="*/ 27686 w 7309700"/>
              <a:gd name="connsiteY1-74" fmla="*/ 298377 h 346300"/>
              <a:gd name="connsiteX0-75" fmla="*/ 7092315 w 7092314"/>
              <a:gd name="connsiteY0-76" fmla="*/ 0 h 294409"/>
              <a:gd name="connsiteX1-77" fmla="*/ 28805 w 7092314"/>
              <a:gd name="connsiteY1-78" fmla="*/ 142966 h 294409"/>
              <a:gd name="connsiteX0-79" fmla="*/ 6856921 w 6856920"/>
              <a:gd name="connsiteY0-80" fmla="*/ 0 h 365846"/>
              <a:gd name="connsiteX1-81" fmla="*/ 30120 w 6856920"/>
              <a:gd name="connsiteY1-82" fmla="*/ 344995 h 365846"/>
            </a:gdLst>
            <a:ahLst/>
            <a:cxnLst>
              <a:cxn ang="0">
                <a:pos x="connsiteX0-1" y="connsiteY0-2"/>
              </a:cxn>
              <a:cxn ang="0">
                <a:pos x="connsiteX1-3" y="connsiteY1-4"/>
              </a:cxn>
            </a:cxnLst>
            <a:rect l="l" t="t" r="r" b="b"/>
            <a:pathLst>
              <a:path w="6856920" h="365846">
                <a:moveTo>
                  <a:pt x="6856921" y="0"/>
                </a:moveTo>
                <a:cubicBezTo>
                  <a:pt x="4374958" y="643391"/>
                  <a:pt x="-424292" y="213978"/>
                  <a:pt x="30120" y="34499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4" name="PA_任意多边形 123"/>
          <p:cNvSpPr/>
          <p:nvPr>
            <p:custDataLst>
              <p:tags r:id="rId3"/>
            </p:custDataLst>
          </p:nvPr>
        </p:nvSpPr>
        <p:spPr>
          <a:xfrm>
            <a:off x="4002676" y="3134563"/>
            <a:ext cx="716280" cy="163018"/>
          </a:xfrm>
          <a:custGeom>
            <a:avLst/>
            <a:gdLst>
              <a:gd name="connsiteX0" fmla="*/ 0 w 716280"/>
              <a:gd name="connsiteY0" fmla="*/ 113345 h 113345"/>
              <a:gd name="connsiteX1" fmla="*/ 716280 w 716280"/>
              <a:gd name="connsiteY1" fmla="*/ 14285 h 113345"/>
            </a:gdLst>
            <a:ahLst/>
            <a:cxnLst>
              <a:cxn ang="0">
                <a:pos x="connsiteX0" y="connsiteY0"/>
              </a:cxn>
              <a:cxn ang="0">
                <a:pos x="connsiteX1" y="connsiteY1"/>
              </a:cxn>
            </a:cxnLst>
            <a:rect l="l" t="t" r="r" b="b"/>
            <a:pathLst>
              <a:path w="716280" h="113345">
                <a:moveTo>
                  <a:pt x="0" y="113345"/>
                </a:moveTo>
                <a:cubicBezTo>
                  <a:pt x="284480" y="40955"/>
                  <a:pt x="568960" y="-31435"/>
                  <a:pt x="716280" y="1428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5" name="PA_任意多边形 124"/>
          <p:cNvSpPr/>
          <p:nvPr>
            <p:custDataLst>
              <p:tags r:id="rId4"/>
            </p:custDataLst>
          </p:nvPr>
        </p:nvSpPr>
        <p:spPr>
          <a:xfrm flipH="1">
            <a:off x="3807896" y="2563392"/>
            <a:ext cx="232847" cy="737786"/>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7863 w 221429"/>
              <a:gd name="connsiteY0-22" fmla="*/ 512976 h 512976"/>
              <a:gd name="connsiteX1-23" fmla="*/ 221429 w 221429"/>
              <a:gd name="connsiteY1-24" fmla="*/ 0 h 512976"/>
            </a:gdLst>
            <a:ahLst/>
            <a:cxnLst>
              <a:cxn ang="0">
                <a:pos x="connsiteX0-1" y="connsiteY0-2"/>
              </a:cxn>
              <a:cxn ang="0">
                <a:pos x="connsiteX1-3" y="connsiteY1-4"/>
              </a:cxn>
            </a:cxnLst>
            <a:rect l="l" t="t" r="r" b="b"/>
            <a:pathLst>
              <a:path w="221429" h="512976">
                <a:moveTo>
                  <a:pt x="7863" y="512976"/>
                </a:moveTo>
                <a:cubicBezTo>
                  <a:pt x="-45819" y="204378"/>
                  <a:pt x="191863" y="53620"/>
                  <a:pt x="221429" y="0"/>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6" name="PA_任意多边形 125"/>
          <p:cNvSpPr/>
          <p:nvPr>
            <p:custDataLst>
              <p:tags r:id="rId5"/>
            </p:custDataLst>
          </p:nvPr>
        </p:nvSpPr>
        <p:spPr>
          <a:xfrm flipH="1">
            <a:off x="3069031" y="2884322"/>
            <a:ext cx="935779" cy="439335"/>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Lst>
            <a:ahLst/>
            <a:cxnLst>
              <a:cxn ang="0">
                <a:pos x="connsiteX0-1" y="connsiteY0-2"/>
              </a:cxn>
              <a:cxn ang="0">
                <a:pos x="connsiteX1-3" y="connsiteY1-4"/>
              </a:cxn>
            </a:cxnLst>
            <a:rect l="l" t="t" r="r" b="b"/>
            <a:pathLst>
              <a:path w="889890" h="305466">
                <a:moveTo>
                  <a:pt x="0" y="305466"/>
                </a:moveTo>
                <a:cubicBezTo>
                  <a:pt x="190882" y="138151"/>
                  <a:pt x="860324" y="53620"/>
                  <a:pt x="889890" y="0"/>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7" name="PA_任意多边形 126"/>
          <p:cNvSpPr/>
          <p:nvPr>
            <p:custDataLst>
              <p:tags r:id="rId6"/>
            </p:custDataLst>
          </p:nvPr>
        </p:nvSpPr>
        <p:spPr>
          <a:xfrm flipH="1">
            <a:off x="3214584" y="3243250"/>
            <a:ext cx="796079" cy="473070"/>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Lst>
            <a:ahLst/>
            <a:cxnLst>
              <a:cxn ang="0">
                <a:pos x="connsiteX0-1" y="connsiteY0-2"/>
              </a:cxn>
              <a:cxn ang="0">
                <a:pos x="connsiteX1-3" y="connsiteY1-4"/>
              </a:cxn>
            </a:cxnLst>
            <a:rect l="l" t="t" r="r" b="b"/>
            <a:pathLst>
              <a:path w="757041" h="328922">
                <a:moveTo>
                  <a:pt x="0" y="47179"/>
                </a:moveTo>
                <a:cubicBezTo>
                  <a:pt x="190882" y="-120136"/>
                  <a:pt x="721436" y="201523"/>
                  <a:pt x="757041" y="328922"/>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8" name="PA_任意多边形 127"/>
          <p:cNvSpPr/>
          <p:nvPr>
            <p:custDataLst>
              <p:tags r:id="rId7"/>
            </p:custDataLst>
          </p:nvPr>
        </p:nvSpPr>
        <p:spPr>
          <a:xfrm flipH="1">
            <a:off x="2396321" y="3263874"/>
            <a:ext cx="1614342" cy="36537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Lst>
            <a:ahLst/>
            <a:cxnLst>
              <a:cxn ang="0">
                <a:pos x="connsiteX0-1" y="connsiteY0-2"/>
              </a:cxn>
              <a:cxn ang="0">
                <a:pos x="connsiteX1-3" y="connsiteY1-4"/>
              </a:cxn>
            </a:cxnLst>
            <a:rect l="l" t="t" r="r" b="b"/>
            <a:pathLst>
              <a:path w="757041" h="328922">
                <a:moveTo>
                  <a:pt x="0" y="47179"/>
                </a:moveTo>
                <a:cubicBezTo>
                  <a:pt x="190882" y="-120136"/>
                  <a:pt x="721436" y="201523"/>
                  <a:pt x="757041" y="328922"/>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29" name="PA_任意多边形 128"/>
          <p:cNvSpPr/>
          <p:nvPr>
            <p:custDataLst>
              <p:tags r:id="rId8"/>
            </p:custDataLst>
          </p:nvPr>
        </p:nvSpPr>
        <p:spPr>
          <a:xfrm flipH="1">
            <a:off x="3226479" y="3328671"/>
            <a:ext cx="786105" cy="1223589"/>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60111"/>
              <a:gd name="connsiteY0-38" fmla="*/ 44288 h 355953"/>
              <a:gd name="connsiteX1-39" fmla="*/ 760111 w 760111"/>
              <a:gd name="connsiteY1-40" fmla="*/ 355953 h 355953"/>
              <a:gd name="connsiteX0-41" fmla="*/ 0 w 760111"/>
              <a:gd name="connsiteY0-42" fmla="*/ 0 h 311665"/>
              <a:gd name="connsiteX1-43" fmla="*/ 760111 w 760111"/>
              <a:gd name="connsiteY1-44" fmla="*/ 311665 h 311665"/>
            </a:gdLst>
            <a:ahLst/>
            <a:cxnLst>
              <a:cxn ang="0">
                <a:pos x="connsiteX0-1" y="connsiteY0-2"/>
              </a:cxn>
              <a:cxn ang="0">
                <a:pos x="connsiteX1-3" y="connsiteY1-4"/>
              </a:cxn>
            </a:cxnLst>
            <a:rect l="l" t="t" r="r" b="b"/>
            <a:pathLst>
              <a:path w="760111" h="311665">
                <a:moveTo>
                  <a:pt x="0" y="0"/>
                </a:moveTo>
                <a:cubicBezTo>
                  <a:pt x="430343" y="12220"/>
                  <a:pt x="724506" y="184266"/>
                  <a:pt x="760111" y="31166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0" name="PA_任意多边形 129"/>
          <p:cNvSpPr/>
          <p:nvPr>
            <p:custDataLst>
              <p:tags r:id="rId9"/>
            </p:custDataLst>
          </p:nvPr>
        </p:nvSpPr>
        <p:spPr>
          <a:xfrm>
            <a:off x="4009398" y="3297581"/>
            <a:ext cx="239208" cy="1237721"/>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60111"/>
              <a:gd name="connsiteY0-38" fmla="*/ 44288 h 355953"/>
              <a:gd name="connsiteX1-39" fmla="*/ 760111 w 760111"/>
              <a:gd name="connsiteY1-40" fmla="*/ 355953 h 355953"/>
              <a:gd name="connsiteX0-41" fmla="*/ 0 w 760111"/>
              <a:gd name="connsiteY0-42" fmla="*/ 0 h 311665"/>
              <a:gd name="connsiteX1-43" fmla="*/ 760111 w 760111"/>
              <a:gd name="connsiteY1-44" fmla="*/ 311665 h 311665"/>
            </a:gdLst>
            <a:ahLst/>
            <a:cxnLst>
              <a:cxn ang="0">
                <a:pos x="connsiteX0-1" y="connsiteY0-2"/>
              </a:cxn>
              <a:cxn ang="0">
                <a:pos x="connsiteX1-3" y="connsiteY1-4"/>
              </a:cxn>
            </a:cxnLst>
            <a:rect l="l" t="t" r="r" b="b"/>
            <a:pathLst>
              <a:path w="760111" h="311665">
                <a:moveTo>
                  <a:pt x="0" y="0"/>
                </a:moveTo>
                <a:cubicBezTo>
                  <a:pt x="430343" y="12220"/>
                  <a:pt x="724506" y="184266"/>
                  <a:pt x="760111" y="31166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1" name="PA_任意多边形 130"/>
          <p:cNvSpPr/>
          <p:nvPr>
            <p:custDataLst>
              <p:tags r:id="rId10"/>
            </p:custDataLst>
          </p:nvPr>
        </p:nvSpPr>
        <p:spPr>
          <a:xfrm flipH="1">
            <a:off x="3949437" y="3311632"/>
            <a:ext cx="54016" cy="89364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60111"/>
              <a:gd name="connsiteY0-38" fmla="*/ 44288 h 355953"/>
              <a:gd name="connsiteX1-39" fmla="*/ 760111 w 760111"/>
              <a:gd name="connsiteY1-40" fmla="*/ 355953 h 355953"/>
              <a:gd name="connsiteX0-41" fmla="*/ 0 w 760111"/>
              <a:gd name="connsiteY0-42" fmla="*/ 0 h 311665"/>
              <a:gd name="connsiteX1-43" fmla="*/ 760111 w 760111"/>
              <a:gd name="connsiteY1-44" fmla="*/ 311665 h 311665"/>
            </a:gdLst>
            <a:ahLst/>
            <a:cxnLst>
              <a:cxn ang="0">
                <a:pos x="connsiteX0-1" y="connsiteY0-2"/>
              </a:cxn>
              <a:cxn ang="0">
                <a:pos x="connsiteX1-3" y="connsiteY1-4"/>
              </a:cxn>
            </a:cxnLst>
            <a:rect l="l" t="t" r="r" b="b"/>
            <a:pathLst>
              <a:path w="760111" h="311665">
                <a:moveTo>
                  <a:pt x="0" y="0"/>
                </a:moveTo>
                <a:cubicBezTo>
                  <a:pt x="430343" y="12220"/>
                  <a:pt x="724506" y="184266"/>
                  <a:pt x="760111" y="31166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2" name="PA_任意多边形 131"/>
          <p:cNvSpPr/>
          <p:nvPr>
            <p:custDataLst>
              <p:tags r:id="rId11"/>
            </p:custDataLst>
          </p:nvPr>
        </p:nvSpPr>
        <p:spPr>
          <a:xfrm flipH="1">
            <a:off x="4067946" y="3278295"/>
            <a:ext cx="519433" cy="855547"/>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60111"/>
              <a:gd name="connsiteY0-38" fmla="*/ 44288 h 355953"/>
              <a:gd name="connsiteX1-39" fmla="*/ 760111 w 760111"/>
              <a:gd name="connsiteY1-40" fmla="*/ 355953 h 355953"/>
              <a:gd name="connsiteX0-41" fmla="*/ 0 w 760111"/>
              <a:gd name="connsiteY0-42" fmla="*/ 0 h 311665"/>
              <a:gd name="connsiteX1-43" fmla="*/ 760111 w 760111"/>
              <a:gd name="connsiteY1-44" fmla="*/ 311665 h 311665"/>
              <a:gd name="connsiteX0-45" fmla="*/ 7416177 w 7433175"/>
              <a:gd name="connsiteY0-46" fmla="*/ 0 h 323291"/>
              <a:gd name="connsiteX1-47" fmla="*/ 127 w 7433175"/>
              <a:gd name="connsiteY1-48" fmla="*/ 323291 h 323291"/>
              <a:gd name="connsiteX0-49" fmla="*/ 7282142 w 7299421"/>
              <a:gd name="connsiteY0-50" fmla="*/ 0 h 298377"/>
              <a:gd name="connsiteX1-51" fmla="*/ 127 w 7299421"/>
              <a:gd name="connsiteY1-52" fmla="*/ 298377 h 298377"/>
              <a:gd name="connsiteX0-53" fmla="*/ 7282170 w 7282169"/>
              <a:gd name="connsiteY0-54" fmla="*/ 0 h 298377"/>
              <a:gd name="connsiteX1-55" fmla="*/ 1445260 w 7282169"/>
              <a:gd name="connsiteY1-56" fmla="*/ 128466 h 298377"/>
              <a:gd name="connsiteX2" fmla="*/ 155 w 7282169"/>
              <a:gd name="connsiteY2" fmla="*/ 298377 h 298377"/>
              <a:gd name="connsiteX0-57" fmla="*/ 7282156 w 7282155"/>
              <a:gd name="connsiteY0-58" fmla="*/ 0 h 298377"/>
              <a:gd name="connsiteX1-59" fmla="*/ 2081918 w 7282155"/>
              <a:gd name="connsiteY1-60" fmla="*/ 120161 h 298377"/>
              <a:gd name="connsiteX2-61" fmla="*/ 141 w 7282155"/>
              <a:gd name="connsiteY2-62" fmla="*/ 298377 h 298377"/>
              <a:gd name="connsiteX0-63" fmla="*/ 7282015 w 7282014"/>
              <a:gd name="connsiteY0-64" fmla="*/ 0 h 298377"/>
              <a:gd name="connsiteX1-65" fmla="*/ 0 w 7282014"/>
              <a:gd name="connsiteY1-66" fmla="*/ 298377 h 298377"/>
              <a:gd name="connsiteX0-67" fmla="*/ 7309441 w 7309440"/>
              <a:gd name="connsiteY0-68" fmla="*/ 0 h 298377"/>
              <a:gd name="connsiteX1-69" fmla="*/ 27426 w 7309440"/>
              <a:gd name="connsiteY1-70" fmla="*/ 298377 h 298377"/>
            </a:gdLst>
            <a:ahLst/>
            <a:cxnLst>
              <a:cxn ang="0">
                <a:pos x="connsiteX0-1" y="connsiteY0-2"/>
              </a:cxn>
              <a:cxn ang="0">
                <a:pos x="connsiteX1-3" y="connsiteY1-4"/>
              </a:cxn>
            </a:cxnLst>
            <a:rect l="l" t="t" r="r" b="b"/>
            <a:pathLst>
              <a:path w="7309440" h="298377">
                <a:moveTo>
                  <a:pt x="7309441" y="0"/>
                </a:moveTo>
                <a:cubicBezTo>
                  <a:pt x="4882103" y="99459"/>
                  <a:pt x="-426986" y="167360"/>
                  <a:pt x="27426" y="298377"/>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3" name="PA_任意多边形 132"/>
          <p:cNvSpPr/>
          <p:nvPr>
            <p:custDataLst>
              <p:tags r:id="rId12"/>
            </p:custDataLst>
          </p:nvPr>
        </p:nvSpPr>
        <p:spPr>
          <a:xfrm flipH="1">
            <a:off x="2215345" y="2696420"/>
            <a:ext cx="1833418" cy="581351"/>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Lst>
            <a:ahLst/>
            <a:cxnLst>
              <a:cxn ang="0">
                <a:pos x="connsiteX0-1" y="connsiteY0-2"/>
              </a:cxn>
              <a:cxn ang="0">
                <a:pos x="connsiteX1-3" y="connsiteY1-4"/>
              </a:cxn>
            </a:cxnLst>
            <a:rect l="l" t="t" r="r" b="b"/>
            <a:pathLst>
              <a:path w="859776" h="523346">
                <a:moveTo>
                  <a:pt x="0" y="523346"/>
                </a:moveTo>
                <a:cubicBezTo>
                  <a:pt x="190882" y="356031"/>
                  <a:pt x="560635" y="-308393"/>
                  <a:pt x="859776" y="170566"/>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4" name="PA_任意多边形 133"/>
          <p:cNvSpPr/>
          <p:nvPr>
            <p:custDataLst>
              <p:tags r:id="rId13"/>
            </p:custDataLst>
          </p:nvPr>
        </p:nvSpPr>
        <p:spPr>
          <a:xfrm flipH="1">
            <a:off x="1863135" y="2409667"/>
            <a:ext cx="2157269" cy="89781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Lst>
            <a:ahLst/>
            <a:cxnLst>
              <a:cxn ang="0">
                <a:pos x="connsiteX0-1" y="connsiteY0-2"/>
              </a:cxn>
              <a:cxn ang="0">
                <a:pos x="connsiteX1-3" y="connsiteY1-4"/>
              </a:cxn>
            </a:cxnLst>
            <a:rect l="l" t="t" r="r" b="b"/>
            <a:pathLst>
              <a:path w="1011645" h="808237">
                <a:moveTo>
                  <a:pt x="0" y="808237"/>
                </a:moveTo>
                <a:cubicBezTo>
                  <a:pt x="190882" y="640922"/>
                  <a:pt x="712504" y="-349338"/>
                  <a:pt x="1011645" y="129621"/>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5" name="PA_任意多边形 134"/>
          <p:cNvSpPr/>
          <p:nvPr>
            <p:custDataLst>
              <p:tags r:id="rId14"/>
            </p:custDataLst>
          </p:nvPr>
        </p:nvSpPr>
        <p:spPr>
          <a:xfrm flipH="1">
            <a:off x="2587189" y="2266998"/>
            <a:ext cx="1519095" cy="105023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712375"/>
              <a:gd name="connsiteY0-54" fmla="*/ 1044661 h 1044661"/>
              <a:gd name="connsiteX1-55" fmla="*/ 712375 w 712375"/>
              <a:gd name="connsiteY1-56" fmla="*/ 108806 h 1044661"/>
              <a:gd name="connsiteX0-57" fmla="*/ 0 w 712375"/>
              <a:gd name="connsiteY0-58" fmla="*/ 1049518 h 1049518"/>
              <a:gd name="connsiteX1-59" fmla="*/ 712375 w 712375"/>
              <a:gd name="connsiteY1-60" fmla="*/ 113663 h 1049518"/>
              <a:gd name="connsiteX0-61" fmla="*/ 0 w 712375"/>
              <a:gd name="connsiteY0-62" fmla="*/ 945449 h 945449"/>
              <a:gd name="connsiteX1-63" fmla="*/ 712375 w 712375"/>
              <a:gd name="connsiteY1-64" fmla="*/ 9594 h 945449"/>
            </a:gdLst>
            <a:ahLst/>
            <a:cxnLst>
              <a:cxn ang="0">
                <a:pos x="connsiteX0-1" y="connsiteY0-2"/>
              </a:cxn>
              <a:cxn ang="0">
                <a:pos x="connsiteX1-3" y="connsiteY1-4"/>
              </a:cxn>
            </a:cxnLst>
            <a:rect l="l" t="t" r="r" b="b"/>
            <a:pathLst>
              <a:path w="712375" h="945449">
                <a:moveTo>
                  <a:pt x="0" y="945449"/>
                </a:moveTo>
                <a:cubicBezTo>
                  <a:pt x="126114" y="705250"/>
                  <a:pt x="531603" y="-96368"/>
                  <a:pt x="712375" y="9594"/>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6" name="PA_任意多边形 135"/>
          <p:cNvSpPr/>
          <p:nvPr>
            <p:custDataLst>
              <p:tags r:id="rId15"/>
            </p:custDataLst>
          </p:nvPr>
        </p:nvSpPr>
        <p:spPr>
          <a:xfrm flipH="1">
            <a:off x="2947801" y="2242330"/>
            <a:ext cx="1152382" cy="111699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712375"/>
              <a:gd name="connsiteY0-54" fmla="*/ 1044661 h 1044661"/>
              <a:gd name="connsiteX1-55" fmla="*/ 712375 w 712375"/>
              <a:gd name="connsiteY1-56" fmla="*/ 108806 h 1044661"/>
              <a:gd name="connsiteX0-57" fmla="*/ 0 w 712375"/>
              <a:gd name="connsiteY0-58" fmla="*/ 1049518 h 1049518"/>
              <a:gd name="connsiteX1-59" fmla="*/ 712375 w 712375"/>
              <a:gd name="connsiteY1-60" fmla="*/ 113663 h 1049518"/>
              <a:gd name="connsiteX0-61" fmla="*/ 0 w 712375"/>
              <a:gd name="connsiteY0-62" fmla="*/ 945449 h 945449"/>
              <a:gd name="connsiteX1-63" fmla="*/ 712375 w 712375"/>
              <a:gd name="connsiteY1-64" fmla="*/ 9594 h 945449"/>
              <a:gd name="connsiteX0-65" fmla="*/ 0 w 540406"/>
              <a:gd name="connsiteY0-66" fmla="*/ 1004861 h 1004861"/>
              <a:gd name="connsiteX1-67" fmla="*/ 540406 w 540406"/>
              <a:gd name="connsiteY1-68" fmla="*/ 8984 h 1004861"/>
              <a:gd name="connsiteX0-69" fmla="*/ 0 w 540406"/>
              <a:gd name="connsiteY0-70" fmla="*/ 1005548 h 1005548"/>
              <a:gd name="connsiteX1-71" fmla="*/ 540406 w 540406"/>
              <a:gd name="connsiteY1-72" fmla="*/ 9671 h 1005548"/>
            </a:gdLst>
            <a:ahLst/>
            <a:cxnLst>
              <a:cxn ang="0">
                <a:pos x="connsiteX0-1" y="connsiteY0-2"/>
              </a:cxn>
              <a:cxn ang="0">
                <a:pos x="connsiteX1-3" y="connsiteY1-4"/>
              </a:cxn>
            </a:cxnLst>
            <a:rect l="l" t="t" r="r" b="b"/>
            <a:pathLst>
              <a:path w="540406" h="1005548">
                <a:moveTo>
                  <a:pt x="0" y="1005548"/>
                </a:moveTo>
                <a:cubicBezTo>
                  <a:pt x="50180" y="696752"/>
                  <a:pt x="359634" y="-96291"/>
                  <a:pt x="540406" y="9671"/>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7" name="PA_任意多边形 136"/>
          <p:cNvSpPr/>
          <p:nvPr>
            <p:custDataLst>
              <p:tags r:id="rId16"/>
            </p:custDataLst>
          </p:nvPr>
        </p:nvSpPr>
        <p:spPr>
          <a:xfrm flipH="1">
            <a:off x="3646318" y="1925684"/>
            <a:ext cx="443059" cy="1382114"/>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712375"/>
              <a:gd name="connsiteY0-54" fmla="*/ 1044661 h 1044661"/>
              <a:gd name="connsiteX1-55" fmla="*/ 712375 w 712375"/>
              <a:gd name="connsiteY1-56" fmla="*/ 108806 h 1044661"/>
              <a:gd name="connsiteX0-57" fmla="*/ 0 w 712375"/>
              <a:gd name="connsiteY0-58" fmla="*/ 1049518 h 1049518"/>
              <a:gd name="connsiteX1-59" fmla="*/ 712375 w 712375"/>
              <a:gd name="connsiteY1-60" fmla="*/ 113663 h 1049518"/>
              <a:gd name="connsiteX0-61" fmla="*/ 0 w 712375"/>
              <a:gd name="connsiteY0-62" fmla="*/ 945449 h 945449"/>
              <a:gd name="connsiteX1-63" fmla="*/ 712375 w 712375"/>
              <a:gd name="connsiteY1-64" fmla="*/ 9594 h 945449"/>
              <a:gd name="connsiteX0-65" fmla="*/ 0 w 540406"/>
              <a:gd name="connsiteY0-66" fmla="*/ 1004861 h 1004861"/>
              <a:gd name="connsiteX1-67" fmla="*/ 540406 w 540406"/>
              <a:gd name="connsiteY1-68" fmla="*/ 8984 h 1004861"/>
              <a:gd name="connsiteX0-69" fmla="*/ 0 w 540406"/>
              <a:gd name="connsiteY0-70" fmla="*/ 1005548 h 1005548"/>
              <a:gd name="connsiteX1-71" fmla="*/ 540406 w 540406"/>
              <a:gd name="connsiteY1-72" fmla="*/ 9671 h 1005548"/>
              <a:gd name="connsiteX0-73" fmla="*/ 0 w 187535"/>
              <a:gd name="connsiteY0-74" fmla="*/ 1243559 h 1243559"/>
              <a:gd name="connsiteX1-75" fmla="*/ 187535 w 187535"/>
              <a:gd name="connsiteY1-76" fmla="*/ 7592 h 1243559"/>
              <a:gd name="connsiteX0-77" fmla="*/ 20236 w 207771"/>
              <a:gd name="connsiteY0-78" fmla="*/ 1244212 h 1244212"/>
              <a:gd name="connsiteX1-79" fmla="*/ 207771 w 207771"/>
              <a:gd name="connsiteY1-80" fmla="*/ 8245 h 1244212"/>
            </a:gdLst>
            <a:ahLst/>
            <a:cxnLst>
              <a:cxn ang="0">
                <a:pos x="connsiteX0-1" y="connsiteY0-2"/>
              </a:cxn>
              <a:cxn ang="0">
                <a:pos x="connsiteX1-3" y="connsiteY1-4"/>
              </a:cxn>
            </a:cxnLst>
            <a:rect l="l" t="t" r="r" b="b"/>
            <a:pathLst>
              <a:path w="207771" h="1244212">
                <a:moveTo>
                  <a:pt x="20236" y="1244212"/>
                </a:moveTo>
                <a:cubicBezTo>
                  <a:pt x="-36785" y="845382"/>
                  <a:pt x="26999" y="-97717"/>
                  <a:pt x="207771" y="824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8" name="PA_任意多边形 137"/>
          <p:cNvSpPr/>
          <p:nvPr>
            <p:custDataLst>
              <p:tags r:id="rId17"/>
            </p:custDataLst>
          </p:nvPr>
        </p:nvSpPr>
        <p:spPr>
          <a:xfrm flipH="1">
            <a:off x="910441" y="2999520"/>
            <a:ext cx="3062143" cy="304048"/>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Lst>
            <a:ahLst/>
            <a:cxnLst>
              <a:cxn ang="0">
                <a:pos x="connsiteX0-1" y="connsiteY0-2"/>
              </a:cxn>
              <a:cxn ang="0">
                <a:pos x="connsiteX1-3" y="connsiteY1-4"/>
              </a:cxn>
            </a:cxnLst>
            <a:rect l="l" t="t" r="r" b="b"/>
            <a:pathLst>
              <a:path w="1435983" h="273711">
                <a:moveTo>
                  <a:pt x="0" y="273711"/>
                </a:moveTo>
                <a:cubicBezTo>
                  <a:pt x="190882" y="106396"/>
                  <a:pt x="1002841" y="-94998"/>
                  <a:pt x="1435983" y="49550"/>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39" name="PA_任意多边形 138"/>
          <p:cNvSpPr/>
          <p:nvPr>
            <p:custDataLst>
              <p:tags r:id="rId18"/>
            </p:custDataLst>
          </p:nvPr>
        </p:nvSpPr>
        <p:spPr>
          <a:xfrm flipH="1">
            <a:off x="2191990" y="3315874"/>
            <a:ext cx="1804843" cy="815202"/>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Lst>
            <a:ahLst/>
            <a:cxnLst>
              <a:cxn ang="0">
                <a:pos x="connsiteX0-1" y="connsiteY0-2"/>
              </a:cxn>
              <a:cxn ang="0">
                <a:pos x="connsiteX1-3" y="connsiteY1-4"/>
              </a:cxn>
            </a:cxnLst>
            <a:rect l="l" t="t" r="r" b="b"/>
            <a:pathLst>
              <a:path w="846376" h="733863">
                <a:moveTo>
                  <a:pt x="0" y="31965"/>
                </a:moveTo>
                <a:cubicBezTo>
                  <a:pt x="190882" y="-135350"/>
                  <a:pt x="690171" y="392099"/>
                  <a:pt x="846376" y="733863"/>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0" name="PA_任意多边形 139"/>
          <p:cNvSpPr/>
          <p:nvPr>
            <p:custDataLst>
              <p:tags r:id="rId19"/>
            </p:custDataLst>
          </p:nvPr>
        </p:nvSpPr>
        <p:spPr>
          <a:xfrm flipH="1">
            <a:off x="2445754" y="3338054"/>
            <a:ext cx="1487342" cy="1776644"/>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Lst>
            <a:ahLst/>
            <a:cxnLst>
              <a:cxn ang="0">
                <a:pos x="connsiteX0-1" y="connsiteY0-2"/>
              </a:cxn>
              <a:cxn ang="0">
                <a:pos x="connsiteX1-3" y="connsiteY1-4"/>
              </a:cxn>
            </a:cxnLst>
            <a:rect l="l" t="t" r="r" b="b"/>
            <a:pathLst>
              <a:path w="697485" h="1599375">
                <a:moveTo>
                  <a:pt x="0" y="0"/>
                </a:moveTo>
                <a:cubicBezTo>
                  <a:pt x="378485" y="375744"/>
                  <a:pt x="541280" y="1257611"/>
                  <a:pt x="697485" y="159937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1" name="PA_任意多边形 140"/>
          <p:cNvSpPr/>
          <p:nvPr>
            <p:custDataLst>
              <p:tags r:id="rId20"/>
            </p:custDataLst>
          </p:nvPr>
        </p:nvSpPr>
        <p:spPr>
          <a:xfrm>
            <a:off x="4138424" y="3402401"/>
            <a:ext cx="1234429" cy="1920647"/>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Lst>
            <a:ahLst/>
            <a:cxnLst>
              <a:cxn ang="0">
                <a:pos x="connsiteX0-1" y="connsiteY0-2"/>
              </a:cxn>
              <a:cxn ang="0">
                <a:pos x="connsiteX1-3" y="connsiteY1-4"/>
              </a:cxn>
            </a:cxnLst>
            <a:rect l="l" t="t" r="r" b="b"/>
            <a:pathLst>
              <a:path w="697485" h="1599375">
                <a:moveTo>
                  <a:pt x="0" y="0"/>
                </a:moveTo>
                <a:cubicBezTo>
                  <a:pt x="378485" y="375744"/>
                  <a:pt x="541280" y="1257611"/>
                  <a:pt x="697485" y="159937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2" name="PA_任意多边形 141"/>
          <p:cNvSpPr/>
          <p:nvPr>
            <p:custDataLst>
              <p:tags r:id="rId21"/>
            </p:custDataLst>
          </p:nvPr>
        </p:nvSpPr>
        <p:spPr>
          <a:xfrm>
            <a:off x="4087995" y="3285073"/>
            <a:ext cx="2161529" cy="2200047"/>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Lst>
            <a:ahLst/>
            <a:cxnLst>
              <a:cxn ang="0">
                <a:pos x="connsiteX0-1" y="connsiteY0-2"/>
              </a:cxn>
              <a:cxn ang="0">
                <a:pos x="connsiteX1-3" y="connsiteY1-4"/>
              </a:cxn>
            </a:cxnLst>
            <a:rect l="l" t="t" r="r" b="b"/>
            <a:pathLst>
              <a:path w="1221321" h="1832039">
                <a:moveTo>
                  <a:pt x="0" y="0"/>
                </a:moveTo>
                <a:cubicBezTo>
                  <a:pt x="378485" y="375744"/>
                  <a:pt x="1079468" y="929767"/>
                  <a:pt x="1221321" y="1832039"/>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3" name="PA_任意多边形 142"/>
          <p:cNvSpPr/>
          <p:nvPr>
            <p:custDataLst>
              <p:tags r:id="rId22"/>
            </p:custDataLst>
          </p:nvPr>
        </p:nvSpPr>
        <p:spPr>
          <a:xfrm>
            <a:off x="4190816" y="2385834"/>
            <a:ext cx="3837928" cy="962253"/>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Lst>
            <a:ahLst/>
            <a:cxnLst>
              <a:cxn ang="0">
                <a:pos x="connsiteX0-1" y="connsiteY0-2"/>
              </a:cxn>
              <a:cxn ang="0">
                <a:pos x="connsiteX1-3" y="connsiteY1-4"/>
              </a:cxn>
            </a:cxnLst>
            <a:rect l="l" t="t" r="r" b="b"/>
            <a:pathLst>
              <a:path w="2168531" h="801294">
                <a:moveTo>
                  <a:pt x="0" y="801294"/>
                </a:moveTo>
                <a:cubicBezTo>
                  <a:pt x="292375" y="383865"/>
                  <a:pt x="699149" y="60111"/>
                  <a:pt x="2168531" y="0"/>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4" name="PA_任意多边形 143"/>
          <p:cNvSpPr/>
          <p:nvPr>
            <p:custDataLst>
              <p:tags r:id="rId23"/>
            </p:custDataLst>
          </p:nvPr>
        </p:nvSpPr>
        <p:spPr>
          <a:xfrm>
            <a:off x="4152715" y="2935072"/>
            <a:ext cx="4819004" cy="537056"/>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 name="connsiteX0-101" fmla="*/ 0 w 2190059"/>
              <a:gd name="connsiteY0-102" fmla="*/ 178543 h 178543"/>
              <a:gd name="connsiteX1-103" fmla="*/ 2190059 w 2190059"/>
              <a:gd name="connsiteY1-104" fmla="*/ 154558 h 178543"/>
              <a:gd name="connsiteX0-105" fmla="*/ 0 w 2722865"/>
              <a:gd name="connsiteY0-106" fmla="*/ 152134 h 259473"/>
              <a:gd name="connsiteX1-107" fmla="*/ 2722865 w 2722865"/>
              <a:gd name="connsiteY1-108" fmla="*/ 255056 h 259473"/>
              <a:gd name="connsiteX0-109" fmla="*/ 0 w 2722865"/>
              <a:gd name="connsiteY0-110" fmla="*/ 344298 h 447220"/>
              <a:gd name="connsiteX1-111" fmla="*/ 2722865 w 2722865"/>
              <a:gd name="connsiteY1-112" fmla="*/ 447220 h 447220"/>
            </a:gdLst>
            <a:ahLst/>
            <a:cxnLst>
              <a:cxn ang="0">
                <a:pos x="connsiteX0-1" y="connsiteY0-2"/>
              </a:cxn>
              <a:cxn ang="0">
                <a:pos x="connsiteX1-3" y="connsiteY1-4"/>
              </a:cxn>
            </a:cxnLst>
            <a:rect l="l" t="t" r="r" b="b"/>
            <a:pathLst>
              <a:path w="2722865" h="447220">
                <a:moveTo>
                  <a:pt x="0" y="344298"/>
                </a:moveTo>
                <a:cubicBezTo>
                  <a:pt x="292375" y="-73131"/>
                  <a:pt x="2055383" y="-190659"/>
                  <a:pt x="2722865" y="447220"/>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5" name="PA_任意多边形 144"/>
          <p:cNvSpPr/>
          <p:nvPr>
            <p:custDataLst>
              <p:tags r:id="rId24"/>
            </p:custDataLst>
          </p:nvPr>
        </p:nvSpPr>
        <p:spPr>
          <a:xfrm>
            <a:off x="4209865" y="3134623"/>
            <a:ext cx="5152379" cy="728143"/>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 name="connsiteX0-101" fmla="*/ 0 w 2190059"/>
              <a:gd name="connsiteY0-102" fmla="*/ 178543 h 178543"/>
              <a:gd name="connsiteX1-103" fmla="*/ 2190059 w 2190059"/>
              <a:gd name="connsiteY1-104" fmla="*/ 154558 h 178543"/>
              <a:gd name="connsiteX0-105" fmla="*/ 0 w 2722865"/>
              <a:gd name="connsiteY0-106" fmla="*/ 152134 h 259473"/>
              <a:gd name="connsiteX1-107" fmla="*/ 2722865 w 2722865"/>
              <a:gd name="connsiteY1-108" fmla="*/ 255056 h 259473"/>
              <a:gd name="connsiteX0-109" fmla="*/ 0 w 2722865"/>
              <a:gd name="connsiteY0-110" fmla="*/ 344298 h 447220"/>
              <a:gd name="connsiteX1-111" fmla="*/ 2722865 w 2722865"/>
              <a:gd name="connsiteY1-112" fmla="*/ 447220 h 447220"/>
              <a:gd name="connsiteX0-113" fmla="*/ 0 w 2943522"/>
              <a:gd name="connsiteY0-114" fmla="*/ 336375 h 455160"/>
              <a:gd name="connsiteX1-115" fmla="*/ 2943522 w 2943522"/>
              <a:gd name="connsiteY1-116" fmla="*/ 455160 h 455160"/>
              <a:gd name="connsiteX0-117" fmla="*/ 0 w 2911231"/>
              <a:gd name="connsiteY0-118" fmla="*/ 233744 h 606343"/>
              <a:gd name="connsiteX1-119" fmla="*/ 2911231 w 2911231"/>
              <a:gd name="connsiteY1-120" fmla="*/ 606343 h 606343"/>
            </a:gdLst>
            <a:ahLst/>
            <a:cxnLst>
              <a:cxn ang="0">
                <a:pos x="connsiteX0-1" y="connsiteY0-2"/>
              </a:cxn>
              <a:cxn ang="0">
                <a:pos x="connsiteX1-3" y="connsiteY1-4"/>
              </a:cxn>
            </a:cxnLst>
            <a:rect l="l" t="t" r="r" b="b"/>
            <a:pathLst>
              <a:path w="2911231" h="606343">
                <a:moveTo>
                  <a:pt x="0" y="233744"/>
                </a:moveTo>
                <a:cubicBezTo>
                  <a:pt x="292375" y="-183685"/>
                  <a:pt x="2243749" y="-31536"/>
                  <a:pt x="2911231" y="606343"/>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6" name="PA_任意多边形 145"/>
          <p:cNvSpPr/>
          <p:nvPr>
            <p:custDataLst>
              <p:tags r:id="rId25"/>
            </p:custDataLst>
          </p:nvPr>
        </p:nvSpPr>
        <p:spPr>
          <a:xfrm>
            <a:off x="4171764" y="2615179"/>
            <a:ext cx="5114280" cy="769970"/>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 name="connsiteX0-101" fmla="*/ 0 w 2190059"/>
              <a:gd name="connsiteY0-102" fmla="*/ 178543 h 178543"/>
              <a:gd name="connsiteX1-103" fmla="*/ 2190059 w 2190059"/>
              <a:gd name="connsiteY1-104" fmla="*/ 154558 h 178543"/>
              <a:gd name="connsiteX0-105" fmla="*/ 0 w 2722865"/>
              <a:gd name="connsiteY0-106" fmla="*/ 152134 h 259473"/>
              <a:gd name="connsiteX1-107" fmla="*/ 2722865 w 2722865"/>
              <a:gd name="connsiteY1-108" fmla="*/ 255056 h 259473"/>
              <a:gd name="connsiteX0-109" fmla="*/ 0 w 2722865"/>
              <a:gd name="connsiteY0-110" fmla="*/ 344298 h 447220"/>
              <a:gd name="connsiteX1-111" fmla="*/ 2722865 w 2722865"/>
              <a:gd name="connsiteY1-112" fmla="*/ 447220 h 447220"/>
              <a:gd name="connsiteX0-113" fmla="*/ 0 w 2943522"/>
              <a:gd name="connsiteY0-114" fmla="*/ 336375 h 455160"/>
              <a:gd name="connsiteX1-115" fmla="*/ 2943522 w 2943522"/>
              <a:gd name="connsiteY1-116" fmla="*/ 455160 h 455160"/>
              <a:gd name="connsiteX0-117" fmla="*/ 0 w 2911231"/>
              <a:gd name="connsiteY0-118" fmla="*/ 233744 h 606343"/>
              <a:gd name="connsiteX1-119" fmla="*/ 2911231 w 2911231"/>
              <a:gd name="connsiteY1-120" fmla="*/ 606343 h 606343"/>
              <a:gd name="connsiteX0-121" fmla="*/ 0 w 2868176"/>
              <a:gd name="connsiteY0-122" fmla="*/ 344298 h 447219"/>
              <a:gd name="connsiteX1-123" fmla="*/ 2868176 w 2868176"/>
              <a:gd name="connsiteY1-124" fmla="*/ 447219 h 447219"/>
              <a:gd name="connsiteX0-125" fmla="*/ 0 w 2889704"/>
              <a:gd name="connsiteY0-126" fmla="*/ 641173 h 641173"/>
              <a:gd name="connsiteX1-127" fmla="*/ 2889704 w 2889704"/>
              <a:gd name="connsiteY1-128" fmla="*/ 284055 h 641173"/>
            </a:gdLst>
            <a:ahLst/>
            <a:cxnLst>
              <a:cxn ang="0">
                <a:pos x="connsiteX0-1" y="connsiteY0-2"/>
              </a:cxn>
              <a:cxn ang="0">
                <a:pos x="connsiteX1-3" y="connsiteY1-4"/>
              </a:cxn>
            </a:cxnLst>
            <a:rect l="l" t="t" r="r" b="b"/>
            <a:pathLst>
              <a:path w="2889704" h="641173">
                <a:moveTo>
                  <a:pt x="0" y="641173"/>
                </a:moveTo>
                <a:cubicBezTo>
                  <a:pt x="292375" y="223744"/>
                  <a:pt x="2222222" y="-353824"/>
                  <a:pt x="2889704" y="284055"/>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7" name="PA_任意多边形 146"/>
          <p:cNvSpPr/>
          <p:nvPr>
            <p:custDataLst>
              <p:tags r:id="rId26"/>
            </p:custDataLst>
          </p:nvPr>
        </p:nvSpPr>
        <p:spPr>
          <a:xfrm>
            <a:off x="4124544" y="2889391"/>
            <a:ext cx="5371453" cy="505930"/>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 name="connsiteX0-101" fmla="*/ 0 w 2190059"/>
              <a:gd name="connsiteY0-102" fmla="*/ 178543 h 178543"/>
              <a:gd name="connsiteX1-103" fmla="*/ 2190059 w 2190059"/>
              <a:gd name="connsiteY1-104" fmla="*/ 154558 h 178543"/>
              <a:gd name="connsiteX0-105" fmla="*/ 0 w 2722865"/>
              <a:gd name="connsiteY0-106" fmla="*/ 152134 h 259473"/>
              <a:gd name="connsiteX1-107" fmla="*/ 2722865 w 2722865"/>
              <a:gd name="connsiteY1-108" fmla="*/ 255056 h 259473"/>
              <a:gd name="connsiteX0-109" fmla="*/ 0 w 2722865"/>
              <a:gd name="connsiteY0-110" fmla="*/ 344298 h 447220"/>
              <a:gd name="connsiteX1-111" fmla="*/ 2722865 w 2722865"/>
              <a:gd name="connsiteY1-112" fmla="*/ 447220 h 447220"/>
              <a:gd name="connsiteX0-113" fmla="*/ 0 w 2943522"/>
              <a:gd name="connsiteY0-114" fmla="*/ 336375 h 455160"/>
              <a:gd name="connsiteX1-115" fmla="*/ 2943522 w 2943522"/>
              <a:gd name="connsiteY1-116" fmla="*/ 455160 h 455160"/>
              <a:gd name="connsiteX0-117" fmla="*/ 0 w 2911231"/>
              <a:gd name="connsiteY0-118" fmla="*/ 233744 h 606343"/>
              <a:gd name="connsiteX1-119" fmla="*/ 2911231 w 2911231"/>
              <a:gd name="connsiteY1-120" fmla="*/ 606343 h 606343"/>
              <a:gd name="connsiteX0-121" fmla="*/ 0 w 2868176"/>
              <a:gd name="connsiteY0-122" fmla="*/ 344298 h 447219"/>
              <a:gd name="connsiteX1-123" fmla="*/ 2868176 w 2868176"/>
              <a:gd name="connsiteY1-124" fmla="*/ 447219 h 447219"/>
              <a:gd name="connsiteX0-125" fmla="*/ 0 w 2889704"/>
              <a:gd name="connsiteY0-126" fmla="*/ 641173 h 641173"/>
              <a:gd name="connsiteX1-127" fmla="*/ 2889704 w 2889704"/>
              <a:gd name="connsiteY1-128" fmla="*/ 284055 h 641173"/>
              <a:gd name="connsiteX0-129" fmla="*/ 0 w 3185707"/>
              <a:gd name="connsiteY0-130" fmla="*/ 526104 h 526104"/>
              <a:gd name="connsiteX1-131" fmla="*/ 3185707 w 3185707"/>
              <a:gd name="connsiteY1-132" fmla="*/ 327620 h 526104"/>
              <a:gd name="connsiteX0-133" fmla="*/ 0 w 3035014"/>
              <a:gd name="connsiteY0-134" fmla="*/ 598527 h 598527"/>
              <a:gd name="connsiteX1-135" fmla="*/ 3035014 w 3035014"/>
              <a:gd name="connsiteY1-136" fmla="*/ 298517 h 598527"/>
              <a:gd name="connsiteX0-137" fmla="*/ 0 w 3035014"/>
              <a:gd name="connsiteY0-138" fmla="*/ 421301 h 421301"/>
              <a:gd name="connsiteX1-139" fmla="*/ 3035014 w 3035014"/>
              <a:gd name="connsiteY1-140" fmla="*/ 121291 h 421301"/>
            </a:gdLst>
            <a:ahLst/>
            <a:cxnLst>
              <a:cxn ang="0">
                <a:pos x="connsiteX0-1" y="connsiteY0-2"/>
              </a:cxn>
              <a:cxn ang="0">
                <a:pos x="connsiteX1-3" y="connsiteY1-4"/>
              </a:cxn>
            </a:cxnLst>
            <a:rect l="l" t="t" r="r" b="b"/>
            <a:pathLst>
              <a:path w="3035014" h="421301">
                <a:moveTo>
                  <a:pt x="0" y="421301"/>
                </a:moveTo>
                <a:cubicBezTo>
                  <a:pt x="292375" y="3872"/>
                  <a:pt x="2490547" y="-117736"/>
                  <a:pt x="3035014" y="121291"/>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48" name="PA_任意多边形 147"/>
          <p:cNvSpPr/>
          <p:nvPr>
            <p:custDataLst>
              <p:tags r:id="rId27"/>
            </p:custDataLst>
          </p:nvPr>
        </p:nvSpPr>
        <p:spPr>
          <a:xfrm>
            <a:off x="4143594" y="3051765"/>
            <a:ext cx="5400027" cy="345534"/>
          </a:xfrm>
          <a:custGeom>
            <a:avLst/>
            <a:gdLst>
              <a:gd name="connsiteX0" fmla="*/ 0 w 716280"/>
              <a:gd name="connsiteY0" fmla="*/ 113345 h 113345"/>
              <a:gd name="connsiteX1" fmla="*/ 716280 w 716280"/>
              <a:gd name="connsiteY1" fmla="*/ 14285 h 113345"/>
              <a:gd name="connsiteX0-1" fmla="*/ 0 w 213566"/>
              <a:gd name="connsiteY0-2" fmla="*/ 516002 h 516002"/>
              <a:gd name="connsiteX1-3" fmla="*/ 213566 w 213566"/>
              <a:gd name="connsiteY1-4" fmla="*/ 3026 h 516002"/>
              <a:gd name="connsiteX0-5" fmla="*/ 0 w 213566"/>
              <a:gd name="connsiteY0-6" fmla="*/ 512976 h 512976"/>
              <a:gd name="connsiteX1-7" fmla="*/ 213566 w 213566"/>
              <a:gd name="connsiteY1-8" fmla="*/ 0 h 512976"/>
              <a:gd name="connsiteX0-9" fmla="*/ 86204 w 299770"/>
              <a:gd name="connsiteY0-10" fmla="*/ 512976 h 512976"/>
              <a:gd name="connsiteX1-11" fmla="*/ 299770 w 299770"/>
              <a:gd name="connsiteY1-12" fmla="*/ 0 h 512976"/>
              <a:gd name="connsiteX0-13" fmla="*/ 0 w 213566"/>
              <a:gd name="connsiteY0-14" fmla="*/ 512976 h 512976"/>
              <a:gd name="connsiteX1-15" fmla="*/ 213566 w 213566"/>
              <a:gd name="connsiteY1-16" fmla="*/ 0 h 512976"/>
              <a:gd name="connsiteX0-17" fmla="*/ 0 w 243141"/>
              <a:gd name="connsiteY0-18" fmla="*/ 512976 h 512976"/>
              <a:gd name="connsiteX1-19" fmla="*/ 213566 w 243141"/>
              <a:gd name="connsiteY1-20" fmla="*/ 0 h 512976"/>
              <a:gd name="connsiteX0-21" fmla="*/ 0 w 889890"/>
              <a:gd name="connsiteY0-22" fmla="*/ 305466 h 305466"/>
              <a:gd name="connsiteX1-23" fmla="*/ 889890 w 889890"/>
              <a:gd name="connsiteY1-24" fmla="*/ 0 h 305466"/>
              <a:gd name="connsiteX0-25" fmla="*/ 0 w 889890"/>
              <a:gd name="connsiteY0-26" fmla="*/ 305466 h 305466"/>
              <a:gd name="connsiteX1-27" fmla="*/ 889890 w 889890"/>
              <a:gd name="connsiteY1-28" fmla="*/ 0 h 305466"/>
              <a:gd name="connsiteX0-29" fmla="*/ 0 w 757041"/>
              <a:gd name="connsiteY0-30" fmla="*/ 34263 h 320031"/>
              <a:gd name="connsiteX1-31" fmla="*/ 757041 w 757041"/>
              <a:gd name="connsiteY1-32" fmla="*/ 316006 h 320031"/>
              <a:gd name="connsiteX0-33" fmla="*/ 0 w 757041"/>
              <a:gd name="connsiteY0-34" fmla="*/ 47179 h 328922"/>
              <a:gd name="connsiteX1-35" fmla="*/ 757041 w 757041"/>
              <a:gd name="connsiteY1-36" fmla="*/ 328922 h 328922"/>
              <a:gd name="connsiteX0-37" fmla="*/ 0 w 774908"/>
              <a:gd name="connsiteY0-38" fmla="*/ 545368 h 545368"/>
              <a:gd name="connsiteX1-39" fmla="*/ 774908 w 774908"/>
              <a:gd name="connsiteY1-40" fmla="*/ 21096 h 545368"/>
              <a:gd name="connsiteX0-41" fmla="*/ 0 w 859776"/>
              <a:gd name="connsiteY0-42" fmla="*/ 382524 h 382524"/>
              <a:gd name="connsiteX1-43" fmla="*/ 859776 w 859776"/>
              <a:gd name="connsiteY1-44" fmla="*/ 29744 h 382524"/>
              <a:gd name="connsiteX0-45" fmla="*/ 0 w 859776"/>
              <a:gd name="connsiteY0-46" fmla="*/ 523346 h 523346"/>
              <a:gd name="connsiteX1-47" fmla="*/ 859776 w 859776"/>
              <a:gd name="connsiteY1-48" fmla="*/ 170566 h 523346"/>
              <a:gd name="connsiteX0-49" fmla="*/ 0 w 1011645"/>
              <a:gd name="connsiteY0-50" fmla="*/ 808237 h 808237"/>
              <a:gd name="connsiteX1-51" fmla="*/ 1011645 w 1011645"/>
              <a:gd name="connsiteY1-52" fmla="*/ 129621 h 808237"/>
              <a:gd name="connsiteX0-53" fmla="*/ 0 w 1435983"/>
              <a:gd name="connsiteY0-54" fmla="*/ 418622 h 418622"/>
              <a:gd name="connsiteX1-55" fmla="*/ 1435983 w 1435983"/>
              <a:gd name="connsiteY1-56" fmla="*/ 194461 h 418622"/>
              <a:gd name="connsiteX0-57" fmla="*/ 0 w 1435983"/>
              <a:gd name="connsiteY0-58" fmla="*/ 273711 h 273711"/>
              <a:gd name="connsiteX1-59" fmla="*/ 1435983 w 1435983"/>
              <a:gd name="connsiteY1-60" fmla="*/ 49550 h 273711"/>
              <a:gd name="connsiteX0-61" fmla="*/ 0 w 846376"/>
              <a:gd name="connsiteY0-62" fmla="*/ 24920 h 726818"/>
              <a:gd name="connsiteX1-63" fmla="*/ 846376 w 846376"/>
              <a:gd name="connsiteY1-64" fmla="*/ 726818 h 726818"/>
              <a:gd name="connsiteX0-65" fmla="*/ 0 w 846376"/>
              <a:gd name="connsiteY0-66" fmla="*/ 31965 h 733863"/>
              <a:gd name="connsiteX1-67" fmla="*/ 846376 w 846376"/>
              <a:gd name="connsiteY1-68" fmla="*/ 733863 h 733863"/>
              <a:gd name="connsiteX0-69" fmla="*/ 0 w 697485"/>
              <a:gd name="connsiteY0-70" fmla="*/ 13602 h 1612977"/>
              <a:gd name="connsiteX1-71" fmla="*/ 697485 w 697485"/>
              <a:gd name="connsiteY1-72" fmla="*/ 1612977 h 1612977"/>
              <a:gd name="connsiteX0-73" fmla="*/ 0 w 697485"/>
              <a:gd name="connsiteY0-74" fmla="*/ 0 h 1599375"/>
              <a:gd name="connsiteX1-75" fmla="*/ 697485 w 697485"/>
              <a:gd name="connsiteY1-76" fmla="*/ 1599375 h 1599375"/>
              <a:gd name="connsiteX0-77" fmla="*/ 0 w 1221321"/>
              <a:gd name="connsiteY0-78" fmla="*/ 0 h 1832039"/>
              <a:gd name="connsiteX1-79" fmla="*/ 1221321 w 1221321"/>
              <a:gd name="connsiteY1-80" fmla="*/ 1832039 h 1832039"/>
              <a:gd name="connsiteX0-81" fmla="*/ 0 w 1221321"/>
              <a:gd name="connsiteY0-82" fmla="*/ 0 h 1832039"/>
              <a:gd name="connsiteX1-83" fmla="*/ 1221321 w 1221321"/>
              <a:gd name="connsiteY1-84" fmla="*/ 1832039 h 1832039"/>
              <a:gd name="connsiteX0-85" fmla="*/ 0 w 2247465"/>
              <a:gd name="connsiteY0-86" fmla="*/ 0 h 1768585"/>
              <a:gd name="connsiteX1-87" fmla="*/ 2247465 w 2247465"/>
              <a:gd name="connsiteY1-88" fmla="*/ 1768585 h 1768585"/>
              <a:gd name="connsiteX0-89" fmla="*/ 0 w 2168531"/>
              <a:gd name="connsiteY0-90" fmla="*/ 1030427 h 1076370"/>
              <a:gd name="connsiteX1-91" fmla="*/ 2168531 w 2168531"/>
              <a:gd name="connsiteY1-92" fmla="*/ 229133 h 1076370"/>
              <a:gd name="connsiteX0-93" fmla="*/ 0 w 2168531"/>
              <a:gd name="connsiteY0-94" fmla="*/ 801294 h 878372"/>
              <a:gd name="connsiteX1-95" fmla="*/ 2168531 w 2168531"/>
              <a:gd name="connsiteY1-96" fmla="*/ 0 h 878372"/>
              <a:gd name="connsiteX0-97" fmla="*/ 0 w 2168531"/>
              <a:gd name="connsiteY0-98" fmla="*/ 801294 h 801294"/>
              <a:gd name="connsiteX1-99" fmla="*/ 2168531 w 2168531"/>
              <a:gd name="connsiteY1-100" fmla="*/ 0 h 801294"/>
              <a:gd name="connsiteX0-101" fmla="*/ 0 w 2190059"/>
              <a:gd name="connsiteY0-102" fmla="*/ 178543 h 178543"/>
              <a:gd name="connsiteX1-103" fmla="*/ 2190059 w 2190059"/>
              <a:gd name="connsiteY1-104" fmla="*/ 154558 h 178543"/>
              <a:gd name="connsiteX0-105" fmla="*/ 0 w 2722865"/>
              <a:gd name="connsiteY0-106" fmla="*/ 152134 h 259473"/>
              <a:gd name="connsiteX1-107" fmla="*/ 2722865 w 2722865"/>
              <a:gd name="connsiteY1-108" fmla="*/ 255056 h 259473"/>
              <a:gd name="connsiteX0-109" fmla="*/ 0 w 2722865"/>
              <a:gd name="connsiteY0-110" fmla="*/ 344298 h 447220"/>
              <a:gd name="connsiteX1-111" fmla="*/ 2722865 w 2722865"/>
              <a:gd name="connsiteY1-112" fmla="*/ 447220 h 447220"/>
              <a:gd name="connsiteX0-113" fmla="*/ 0 w 2943522"/>
              <a:gd name="connsiteY0-114" fmla="*/ 336375 h 455160"/>
              <a:gd name="connsiteX1-115" fmla="*/ 2943522 w 2943522"/>
              <a:gd name="connsiteY1-116" fmla="*/ 455160 h 455160"/>
              <a:gd name="connsiteX0-117" fmla="*/ 0 w 2911231"/>
              <a:gd name="connsiteY0-118" fmla="*/ 233744 h 606343"/>
              <a:gd name="connsiteX1-119" fmla="*/ 2911231 w 2911231"/>
              <a:gd name="connsiteY1-120" fmla="*/ 606343 h 606343"/>
              <a:gd name="connsiteX0-121" fmla="*/ 0 w 2868176"/>
              <a:gd name="connsiteY0-122" fmla="*/ 344298 h 447219"/>
              <a:gd name="connsiteX1-123" fmla="*/ 2868176 w 2868176"/>
              <a:gd name="connsiteY1-124" fmla="*/ 447219 h 447219"/>
              <a:gd name="connsiteX0-125" fmla="*/ 0 w 2889704"/>
              <a:gd name="connsiteY0-126" fmla="*/ 641173 h 641173"/>
              <a:gd name="connsiteX1-127" fmla="*/ 2889704 w 2889704"/>
              <a:gd name="connsiteY1-128" fmla="*/ 284055 h 641173"/>
              <a:gd name="connsiteX0-129" fmla="*/ 0 w 3185707"/>
              <a:gd name="connsiteY0-130" fmla="*/ 526104 h 526104"/>
              <a:gd name="connsiteX1-131" fmla="*/ 3185707 w 3185707"/>
              <a:gd name="connsiteY1-132" fmla="*/ 327620 h 526104"/>
              <a:gd name="connsiteX0-133" fmla="*/ 0 w 3035014"/>
              <a:gd name="connsiteY0-134" fmla="*/ 598527 h 598527"/>
              <a:gd name="connsiteX1-135" fmla="*/ 3035014 w 3035014"/>
              <a:gd name="connsiteY1-136" fmla="*/ 298517 h 598527"/>
              <a:gd name="connsiteX0-137" fmla="*/ 0 w 3035014"/>
              <a:gd name="connsiteY0-138" fmla="*/ 421301 h 421301"/>
              <a:gd name="connsiteX1-139" fmla="*/ 3035014 w 3035014"/>
              <a:gd name="connsiteY1-140" fmla="*/ 121291 h 421301"/>
              <a:gd name="connsiteX0-141" fmla="*/ 0 w 3061923"/>
              <a:gd name="connsiteY0-142" fmla="*/ 607645 h 607645"/>
              <a:gd name="connsiteX1-143" fmla="*/ 3061923 w 3061923"/>
              <a:gd name="connsiteY1-144" fmla="*/ 77615 h 607645"/>
              <a:gd name="connsiteX0-145" fmla="*/ 0 w 3051159"/>
              <a:gd name="connsiteY0-146" fmla="*/ 314021 h 314022"/>
              <a:gd name="connsiteX1-147" fmla="*/ 3051159 w 3051159"/>
              <a:gd name="connsiteY1-148" fmla="*/ 180577 h 314022"/>
              <a:gd name="connsiteX0-149" fmla="*/ 0 w 3051159"/>
              <a:gd name="connsiteY0-150" fmla="*/ 287735 h 287735"/>
              <a:gd name="connsiteX1-151" fmla="*/ 3051159 w 3051159"/>
              <a:gd name="connsiteY1-152" fmla="*/ 154291 h 287735"/>
            </a:gdLst>
            <a:ahLst/>
            <a:cxnLst>
              <a:cxn ang="0">
                <a:pos x="connsiteX0-1" y="connsiteY0-2"/>
              </a:cxn>
              <a:cxn ang="0">
                <a:pos x="connsiteX1-3" y="connsiteY1-4"/>
              </a:cxn>
            </a:cxnLst>
            <a:rect l="l" t="t" r="r" b="b"/>
            <a:pathLst>
              <a:path w="3051159" h="287735">
                <a:moveTo>
                  <a:pt x="0" y="287735"/>
                </a:moveTo>
                <a:cubicBezTo>
                  <a:pt x="383867" y="-50377"/>
                  <a:pt x="2506692" y="-84736"/>
                  <a:pt x="3051159" y="154291"/>
                </a:cubicBezTo>
              </a:path>
            </a:pathLst>
          </a:custGeom>
          <a:noFill/>
          <a:ln w="3175">
            <a:solidFill>
              <a:schemeClr val="bg1"/>
            </a:solidFill>
          </a:ln>
          <a:effectLst>
            <a:glow rad="25400">
              <a:srgbClr val="00B0F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149" name="PA_组合 5"/>
          <p:cNvGrpSpPr/>
          <p:nvPr>
            <p:custDataLst>
              <p:tags r:id="rId28"/>
            </p:custDataLst>
          </p:nvPr>
        </p:nvGrpSpPr>
        <p:grpSpPr>
          <a:xfrm>
            <a:off x="880743" y="1892712"/>
            <a:ext cx="8726646" cy="3701394"/>
            <a:chOff x="436607" y="1979863"/>
            <a:chExt cx="8726646" cy="3701394"/>
          </a:xfrm>
        </p:grpSpPr>
        <p:sp>
          <p:nvSpPr>
            <p:cNvPr id="150" name="椭圆 149"/>
            <p:cNvSpPr/>
            <p:nvPr/>
          </p:nvSpPr>
          <p:spPr>
            <a:xfrm>
              <a:off x="4897304" y="5384502"/>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1" name="椭圆 150"/>
            <p:cNvSpPr/>
            <p:nvPr/>
          </p:nvSpPr>
          <p:spPr>
            <a:xfrm>
              <a:off x="5731838" y="5579049"/>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2" name="椭圆 151"/>
            <p:cNvSpPr/>
            <p:nvPr/>
          </p:nvSpPr>
          <p:spPr>
            <a:xfrm>
              <a:off x="1719307" y="4178278"/>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3" name="椭圆 152"/>
            <p:cNvSpPr/>
            <p:nvPr/>
          </p:nvSpPr>
          <p:spPr>
            <a:xfrm>
              <a:off x="1905766" y="3653667"/>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4" name="椭圆 153"/>
            <p:cNvSpPr/>
            <p:nvPr/>
          </p:nvSpPr>
          <p:spPr>
            <a:xfrm>
              <a:off x="436607" y="3111478"/>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5" name="椭圆 154"/>
            <p:cNvSpPr/>
            <p:nvPr/>
          </p:nvSpPr>
          <p:spPr>
            <a:xfrm>
              <a:off x="9085679" y="3321521"/>
              <a:ext cx="77574" cy="76504"/>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6" name="椭圆 155"/>
            <p:cNvSpPr/>
            <p:nvPr/>
          </p:nvSpPr>
          <p:spPr>
            <a:xfrm>
              <a:off x="1372366" y="2556119"/>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7" name="椭圆 156"/>
            <p:cNvSpPr/>
            <p:nvPr/>
          </p:nvSpPr>
          <p:spPr>
            <a:xfrm>
              <a:off x="1765131" y="2899019"/>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8" name="椭圆 157"/>
            <p:cNvSpPr/>
            <p:nvPr/>
          </p:nvSpPr>
          <p:spPr>
            <a:xfrm>
              <a:off x="2732915" y="3755875"/>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59" name="椭圆 158"/>
            <p:cNvSpPr/>
            <p:nvPr/>
          </p:nvSpPr>
          <p:spPr>
            <a:xfrm>
              <a:off x="1970225" y="515132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0" name="椭圆 159"/>
            <p:cNvSpPr/>
            <p:nvPr/>
          </p:nvSpPr>
          <p:spPr>
            <a:xfrm>
              <a:off x="2703116" y="4588811"/>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1" name="椭圆 160"/>
            <p:cNvSpPr/>
            <p:nvPr/>
          </p:nvSpPr>
          <p:spPr>
            <a:xfrm>
              <a:off x="3766152" y="4586907"/>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2" name="椭圆 161"/>
            <p:cNvSpPr/>
            <p:nvPr/>
          </p:nvSpPr>
          <p:spPr>
            <a:xfrm>
              <a:off x="3452521" y="4240355"/>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3" name="椭圆 162"/>
            <p:cNvSpPr/>
            <p:nvPr/>
          </p:nvSpPr>
          <p:spPr>
            <a:xfrm>
              <a:off x="4086018" y="4138147"/>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4" name="椭圆 163"/>
            <p:cNvSpPr/>
            <p:nvPr/>
          </p:nvSpPr>
          <p:spPr>
            <a:xfrm>
              <a:off x="4510716" y="328919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5" name="椭圆 164"/>
            <p:cNvSpPr/>
            <p:nvPr/>
          </p:nvSpPr>
          <p:spPr>
            <a:xfrm>
              <a:off x="3176718" y="197986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6" name="椭圆 165"/>
            <p:cNvSpPr/>
            <p:nvPr/>
          </p:nvSpPr>
          <p:spPr>
            <a:xfrm>
              <a:off x="2444686" y="2302128"/>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7" name="椭圆 166"/>
            <p:cNvSpPr/>
            <p:nvPr/>
          </p:nvSpPr>
          <p:spPr>
            <a:xfrm>
              <a:off x="2094160" y="2341490"/>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8" name="椭圆 167"/>
            <p:cNvSpPr/>
            <p:nvPr/>
          </p:nvSpPr>
          <p:spPr>
            <a:xfrm>
              <a:off x="7540732" y="2396934"/>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69" name="椭圆 168"/>
            <p:cNvSpPr/>
            <p:nvPr/>
          </p:nvSpPr>
          <p:spPr>
            <a:xfrm>
              <a:off x="8748590" y="2976186"/>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0" name="椭圆 169"/>
            <p:cNvSpPr/>
            <p:nvPr/>
          </p:nvSpPr>
          <p:spPr>
            <a:xfrm>
              <a:off x="9007366" y="3074246"/>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1" name="椭圆 170"/>
            <p:cNvSpPr/>
            <p:nvPr/>
          </p:nvSpPr>
          <p:spPr>
            <a:xfrm>
              <a:off x="8498809" y="3524860"/>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2" name="椭圆 171"/>
            <p:cNvSpPr/>
            <p:nvPr/>
          </p:nvSpPr>
          <p:spPr>
            <a:xfrm>
              <a:off x="8799694" y="385808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3" name="椭圆 172"/>
            <p:cNvSpPr/>
            <p:nvPr/>
          </p:nvSpPr>
          <p:spPr>
            <a:xfrm>
              <a:off x="4212905" y="322171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4" name="椭圆 173"/>
            <p:cNvSpPr/>
            <p:nvPr/>
          </p:nvSpPr>
          <p:spPr>
            <a:xfrm>
              <a:off x="3328072" y="2607223"/>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75" name="椭圆 174"/>
            <p:cNvSpPr/>
            <p:nvPr/>
          </p:nvSpPr>
          <p:spPr>
            <a:xfrm>
              <a:off x="2562167" y="2935648"/>
              <a:ext cx="102208" cy="102208"/>
            </a:xfrm>
            <a:prstGeom prst="ellipse">
              <a:avLst/>
            </a:prstGeom>
            <a:solidFill>
              <a:srgbClr val="00B0F0"/>
            </a:solidFill>
            <a:ln w="12700">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grpSp>
      <p:grpSp>
        <p:nvGrpSpPr>
          <p:cNvPr id="176" name="PA_组合 82"/>
          <p:cNvGrpSpPr/>
          <p:nvPr>
            <p:custDataLst>
              <p:tags r:id="rId29"/>
            </p:custDataLst>
          </p:nvPr>
        </p:nvGrpSpPr>
        <p:grpSpPr>
          <a:xfrm>
            <a:off x="3728250" y="3091982"/>
            <a:ext cx="595035" cy="479285"/>
            <a:chOff x="3284114" y="2903362"/>
            <a:chExt cx="595035" cy="479285"/>
          </a:xfrm>
        </p:grpSpPr>
        <p:grpSp>
          <p:nvGrpSpPr>
            <p:cNvPr id="177" name="组合 176"/>
            <p:cNvGrpSpPr/>
            <p:nvPr/>
          </p:nvGrpSpPr>
          <p:grpSpPr>
            <a:xfrm>
              <a:off x="3284114" y="3044093"/>
              <a:ext cx="595035" cy="338554"/>
              <a:chOff x="3416299" y="3140231"/>
              <a:chExt cx="707031" cy="402276"/>
            </a:xfrm>
          </p:grpSpPr>
          <p:sp>
            <p:nvSpPr>
              <p:cNvPr id="179" name="圆角矩形 30"/>
              <p:cNvSpPr/>
              <p:nvPr/>
            </p:nvSpPr>
            <p:spPr>
              <a:xfrm>
                <a:off x="3497246" y="3204884"/>
                <a:ext cx="552543" cy="273901"/>
              </a:xfrm>
              <a:prstGeom prst="roundRect">
                <a:avLst/>
              </a:prstGeom>
              <a:solidFill>
                <a:srgbClr val="FF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0" name="矩形 179"/>
              <p:cNvSpPr/>
              <p:nvPr/>
            </p:nvSpPr>
            <p:spPr>
              <a:xfrm>
                <a:off x="3416299" y="3140231"/>
                <a:ext cx="707031" cy="402276"/>
              </a:xfrm>
              <a:prstGeom prst="rect">
                <a:avLst/>
              </a:prstGeom>
            </p:spPr>
            <p:txBody>
              <a:bodyPr wrap="none">
                <a:spAutoFit/>
              </a:bodyPr>
              <a:lstStyle/>
              <a:p>
                <a:r>
                  <a:rPr lang="zh-CN" altLang="zh-CN" sz="1600" b="1" kern="100" dirty="0">
                    <a:solidFill>
                      <a:srgbClr val="FFFFFF"/>
                    </a:solidFill>
                    <a:latin typeface="Times New Roman" panose="02020603050405020304" pitchFamily="18" charset="0"/>
                    <a:ea typeface="微软雅黑" panose="020B0503020204020204" charset="-122"/>
                    <a:cs typeface="+mn-ea"/>
                    <a:sym typeface="Times New Roman" panose="02020603050405020304" pitchFamily="18" charset="0"/>
                  </a:rPr>
                  <a:t>成都</a:t>
                </a:r>
                <a:endParaRPr lang="zh-CN" altLang="en-US" sz="1600" b="1" dirty="0">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grpSp>
        <p:pic>
          <p:nvPicPr>
            <p:cNvPr id="178" name="图片 17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452521" y="2903362"/>
              <a:ext cx="227761" cy="231675"/>
            </a:xfrm>
            <a:prstGeom prst="rect">
              <a:avLst/>
            </a:prstGeom>
          </p:spPr>
        </p:pic>
      </p:grpSp>
      <p:sp>
        <p:nvSpPr>
          <p:cNvPr id="181" name="PA_任意多边形 20"/>
          <p:cNvSpPr/>
          <p:nvPr>
            <p:custDataLst>
              <p:tags r:id="rId30"/>
            </p:custDataLst>
          </p:nvPr>
        </p:nvSpPr>
        <p:spPr bwMode="auto">
          <a:xfrm rot="13311978">
            <a:off x="1089729" y="2909419"/>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2" name="PA_任意多边形 20"/>
          <p:cNvSpPr/>
          <p:nvPr>
            <p:custDataLst>
              <p:tags r:id="rId31"/>
            </p:custDataLst>
          </p:nvPr>
        </p:nvSpPr>
        <p:spPr bwMode="auto">
          <a:xfrm rot="10435711">
            <a:off x="2464425" y="4757518"/>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3" name="PA_任意多边形 20"/>
          <p:cNvSpPr/>
          <p:nvPr>
            <p:custDataLst>
              <p:tags r:id="rId32"/>
            </p:custDataLst>
          </p:nvPr>
        </p:nvSpPr>
        <p:spPr bwMode="auto">
          <a:xfrm rot="6353082">
            <a:off x="5695902" y="4391927"/>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4" name="PA_任意多边形 20"/>
          <p:cNvSpPr/>
          <p:nvPr>
            <p:custDataLst>
              <p:tags r:id="rId33"/>
            </p:custDataLst>
          </p:nvPr>
        </p:nvSpPr>
        <p:spPr bwMode="auto">
          <a:xfrm rot="2490100">
            <a:off x="6536248" y="2277027"/>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5" name="PA_任意多边形 20"/>
          <p:cNvSpPr/>
          <p:nvPr>
            <p:custDataLst>
              <p:tags r:id="rId34"/>
            </p:custDataLst>
          </p:nvPr>
        </p:nvSpPr>
        <p:spPr bwMode="auto">
          <a:xfrm rot="4321751">
            <a:off x="7502540" y="3306243"/>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6" name="PA_任意多边形 20"/>
          <p:cNvSpPr/>
          <p:nvPr>
            <p:custDataLst>
              <p:tags r:id="rId35"/>
            </p:custDataLst>
          </p:nvPr>
        </p:nvSpPr>
        <p:spPr bwMode="auto">
          <a:xfrm rot="6353082">
            <a:off x="4794851" y="4052742"/>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7" name="PA_任意多边形 20"/>
          <p:cNvSpPr/>
          <p:nvPr>
            <p:custDataLst>
              <p:tags r:id="rId36"/>
            </p:custDataLst>
          </p:nvPr>
        </p:nvSpPr>
        <p:spPr bwMode="auto">
          <a:xfrm rot="17957007">
            <a:off x="3975645" y="2043382"/>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188" name="PA_任意多边形 20"/>
          <p:cNvSpPr/>
          <p:nvPr>
            <p:custDataLst>
              <p:tags r:id="rId37"/>
            </p:custDataLst>
          </p:nvPr>
        </p:nvSpPr>
        <p:spPr bwMode="auto">
          <a:xfrm rot="10800000">
            <a:off x="2273098" y="3821533"/>
            <a:ext cx="246445" cy="245945"/>
          </a:xfrm>
          <a:custGeom>
            <a:avLst/>
            <a:gdLst>
              <a:gd name="T0" fmla="*/ 80 w 263"/>
              <a:gd name="T1" fmla="*/ 263 h 263"/>
              <a:gd name="T2" fmla="*/ 52 w 263"/>
              <a:gd name="T3" fmla="*/ 217 h 263"/>
              <a:gd name="T4" fmla="*/ 42 w 263"/>
              <a:gd name="T5" fmla="*/ 221 h 263"/>
              <a:gd name="T6" fmla="*/ 46 w 263"/>
              <a:gd name="T7" fmla="*/ 211 h 263"/>
              <a:gd name="T8" fmla="*/ 0 w 263"/>
              <a:gd name="T9" fmla="*/ 183 h 263"/>
              <a:gd name="T10" fmla="*/ 18 w 263"/>
              <a:gd name="T11" fmla="*/ 177 h 263"/>
              <a:gd name="T12" fmla="*/ 67 w 263"/>
              <a:gd name="T13" fmla="*/ 181 h 263"/>
              <a:gd name="T14" fmla="*/ 127 w 263"/>
              <a:gd name="T15" fmla="*/ 100 h 263"/>
              <a:gd name="T16" fmla="*/ 129 w 263"/>
              <a:gd name="T17" fmla="*/ 98 h 263"/>
              <a:gd name="T18" fmla="*/ 19 w 263"/>
              <a:gd name="T19" fmla="*/ 11 h 263"/>
              <a:gd name="T20" fmla="*/ 52 w 263"/>
              <a:gd name="T21" fmla="*/ 13 h 263"/>
              <a:gd name="T22" fmla="*/ 85 w 263"/>
              <a:gd name="T23" fmla="*/ 27 h 263"/>
              <a:gd name="T24" fmla="*/ 100 w 263"/>
              <a:gd name="T25" fmla="*/ 21 h 263"/>
              <a:gd name="T26" fmla="*/ 98 w 263"/>
              <a:gd name="T27" fmla="*/ 33 h 263"/>
              <a:gd name="T28" fmla="*/ 124 w 263"/>
              <a:gd name="T29" fmla="*/ 45 h 263"/>
              <a:gd name="T30" fmla="*/ 140 w 263"/>
              <a:gd name="T31" fmla="*/ 38 h 263"/>
              <a:gd name="T32" fmla="*/ 137 w 263"/>
              <a:gd name="T33" fmla="*/ 50 h 263"/>
              <a:gd name="T34" fmla="*/ 162 w 263"/>
              <a:gd name="T35" fmla="*/ 61 h 263"/>
              <a:gd name="T36" fmla="*/ 250 w 263"/>
              <a:gd name="T37" fmla="*/ 13 h 263"/>
              <a:gd name="T38" fmla="*/ 202 w 263"/>
              <a:gd name="T39" fmla="*/ 101 h 263"/>
              <a:gd name="T40" fmla="*/ 213 w 263"/>
              <a:gd name="T41" fmla="*/ 126 h 263"/>
              <a:gd name="T42" fmla="*/ 225 w 263"/>
              <a:gd name="T43" fmla="*/ 123 h 263"/>
              <a:gd name="T44" fmla="*/ 218 w 263"/>
              <a:gd name="T45" fmla="*/ 139 h 263"/>
              <a:gd name="T46" fmla="*/ 230 w 263"/>
              <a:gd name="T47" fmla="*/ 165 h 263"/>
              <a:gd name="T48" fmla="*/ 242 w 263"/>
              <a:gd name="T49" fmla="*/ 163 h 263"/>
              <a:gd name="T50" fmla="*/ 236 w 263"/>
              <a:gd name="T51" fmla="*/ 178 h 263"/>
              <a:gd name="T52" fmla="*/ 250 w 263"/>
              <a:gd name="T53" fmla="*/ 212 h 263"/>
              <a:gd name="T54" fmla="*/ 252 w 263"/>
              <a:gd name="T55" fmla="*/ 244 h 263"/>
              <a:gd name="T56" fmla="*/ 165 w 263"/>
              <a:gd name="T57" fmla="*/ 134 h 263"/>
              <a:gd name="T58" fmla="*/ 163 w 263"/>
              <a:gd name="T59" fmla="*/ 136 h 263"/>
              <a:gd name="T60" fmla="*/ 82 w 263"/>
              <a:gd name="T61" fmla="*/ 196 h 263"/>
              <a:gd name="T62" fmla="*/ 86 w 263"/>
              <a:gd name="T63" fmla="*/ 245 h 263"/>
              <a:gd name="T64" fmla="*/ 80 w 263"/>
              <a:gd name="T6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63">
                <a:moveTo>
                  <a:pt x="80" y="263"/>
                </a:moveTo>
                <a:cubicBezTo>
                  <a:pt x="52" y="217"/>
                  <a:pt x="52" y="217"/>
                  <a:pt x="52" y="217"/>
                </a:cubicBezTo>
                <a:cubicBezTo>
                  <a:pt x="46" y="220"/>
                  <a:pt x="42" y="222"/>
                  <a:pt x="42" y="221"/>
                </a:cubicBezTo>
                <a:cubicBezTo>
                  <a:pt x="41" y="221"/>
                  <a:pt x="43" y="217"/>
                  <a:pt x="46" y="211"/>
                </a:cubicBezTo>
                <a:cubicBezTo>
                  <a:pt x="0" y="183"/>
                  <a:pt x="0" y="183"/>
                  <a:pt x="0" y="183"/>
                </a:cubicBezTo>
                <a:cubicBezTo>
                  <a:pt x="18" y="177"/>
                  <a:pt x="18" y="177"/>
                  <a:pt x="18" y="177"/>
                </a:cubicBezTo>
                <a:cubicBezTo>
                  <a:pt x="67" y="181"/>
                  <a:pt x="67" y="181"/>
                  <a:pt x="67" y="181"/>
                </a:cubicBezTo>
                <a:cubicBezTo>
                  <a:pt x="82" y="159"/>
                  <a:pt x="103" y="131"/>
                  <a:pt x="127" y="100"/>
                </a:cubicBezTo>
                <a:cubicBezTo>
                  <a:pt x="128" y="99"/>
                  <a:pt x="129" y="99"/>
                  <a:pt x="129" y="98"/>
                </a:cubicBezTo>
                <a:cubicBezTo>
                  <a:pt x="19" y="11"/>
                  <a:pt x="19" y="11"/>
                  <a:pt x="19" y="11"/>
                </a:cubicBezTo>
                <a:cubicBezTo>
                  <a:pt x="52" y="13"/>
                  <a:pt x="52" y="13"/>
                  <a:pt x="52" y="13"/>
                </a:cubicBezTo>
                <a:cubicBezTo>
                  <a:pt x="85" y="27"/>
                  <a:pt x="85" y="27"/>
                  <a:pt x="85" y="27"/>
                </a:cubicBezTo>
                <a:cubicBezTo>
                  <a:pt x="90" y="20"/>
                  <a:pt x="97" y="17"/>
                  <a:pt x="100" y="21"/>
                </a:cubicBezTo>
                <a:cubicBezTo>
                  <a:pt x="103" y="24"/>
                  <a:pt x="102" y="29"/>
                  <a:pt x="98" y="33"/>
                </a:cubicBezTo>
                <a:cubicBezTo>
                  <a:pt x="124" y="45"/>
                  <a:pt x="124" y="45"/>
                  <a:pt x="124" y="45"/>
                </a:cubicBezTo>
                <a:cubicBezTo>
                  <a:pt x="129" y="37"/>
                  <a:pt x="136" y="34"/>
                  <a:pt x="140" y="38"/>
                </a:cubicBezTo>
                <a:cubicBezTo>
                  <a:pt x="143" y="41"/>
                  <a:pt x="142" y="46"/>
                  <a:pt x="137" y="50"/>
                </a:cubicBezTo>
                <a:cubicBezTo>
                  <a:pt x="162" y="61"/>
                  <a:pt x="162" y="61"/>
                  <a:pt x="162" y="61"/>
                </a:cubicBezTo>
                <a:cubicBezTo>
                  <a:pt x="201" y="21"/>
                  <a:pt x="237" y="0"/>
                  <a:pt x="250" y="13"/>
                </a:cubicBezTo>
                <a:cubicBezTo>
                  <a:pt x="263" y="26"/>
                  <a:pt x="242" y="62"/>
                  <a:pt x="202" y="101"/>
                </a:cubicBezTo>
                <a:cubicBezTo>
                  <a:pt x="213" y="126"/>
                  <a:pt x="213" y="126"/>
                  <a:pt x="213" y="126"/>
                </a:cubicBezTo>
                <a:cubicBezTo>
                  <a:pt x="217" y="121"/>
                  <a:pt x="222" y="120"/>
                  <a:pt x="225" y="123"/>
                </a:cubicBezTo>
                <a:cubicBezTo>
                  <a:pt x="229" y="127"/>
                  <a:pt x="226" y="134"/>
                  <a:pt x="218" y="139"/>
                </a:cubicBezTo>
                <a:cubicBezTo>
                  <a:pt x="230" y="165"/>
                  <a:pt x="230" y="165"/>
                  <a:pt x="230" y="165"/>
                </a:cubicBezTo>
                <a:cubicBezTo>
                  <a:pt x="234" y="161"/>
                  <a:pt x="239" y="160"/>
                  <a:pt x="242" y="163"/>
                </a:cubicBezTo>
                <a:cubicBezTo>
                  <a:pt x="246" y="166"/>
                  <a:pt x="243" y="173"/>
                  <a:pt x="236" y="178"/>
                </a:cubicBezTo>
                <a:cubicBezTo>
                  <a:pt x="250" y="212"/>
                  <a:pt x="250" y="212"/>
                  <a:pt x="250" y="212"/>
                </a:cubicBezTo>
                <a:cubicBezTo>
                  <a:pt x="252" y="244"/>
                  <a:pt x="252" y="244"/>
                  <a:pt x="252" y="244"/>
                </a:cubicBezTo>
                <a:cubicBezTo>
                  <a:pt x="165" y="134"/>
                  <a:pt x="165" y="134"/>
                  <a:pt x="165" y="134"/>
                </a:cubicBezTo>
                <a:cubicBezTo>
                  <a:pt x="164" y="134"/>
                  <a:pt x="164" y="135"/>
                  <a:pt x="163" y="136"/>
                </a:cubicBezTo>
                <a:cubicBezTo>
                  <a:pt x="132" y="160"/>
                  <a:pt x="104" y="181"/>
                  <a:pt x="82" y="196"/>
                </a:cubicBezTo>
                <a:cubicBezTo>
                  <a:pt x="86" y="245"/>
                  <a:pt x="86" y="245"/>
                  <a:pt x="86" y="245"/>
                </a:cubicBezTo>
                <a:lnTo>
                  <a:pt x="80" y="263"/>
                </a:lnTo>
                <a:close/>
              </a:path>
            </a:pathLst>
          </a:custGeom>
          <a:solidFill>
            <a:srgbClr val="00B0F0"/>
          </a:solidFill>
          <a:ln>
            <a:noFill/>
          </a:ln>
        </p:spPr>
        <p:txBody>
          <a:bodyPr vert="horz" wrap="square" lIns="91440" tIns="45720" rIns="91440" bIns="45720" numCol="1" anchor="t" anchorCtr="0" compatLnSpc="1"/>
          <a:lstStyle/>
          <a:p>
            <a:endParaRPr lang="en-US">
              <a:solidFill>
                <a:prstClr val="black"/>
              </a:solidFill>
              <a:latin typeface="Times New Roman" panose="02020603050405020304" pitchFamily="18" charset="0"/>
              <a:ea typeface="微软雅黑" panose="020B0503020204020204" charset="-122"/>
              <a:sym typeface="Times New Roman" panose="02020603050405020304" pitchFamily="18" charset="0"/>
            </a:endParaRPr>
          </a:p>
        </p:txBody>
      </p:sp>
      <p:grpSp>
        <p:nvGrpSpPr>
          <p:cNvPr id="189" name="组合 188"/>
          <p:cNvGrpSpPr/>
          <p:nvPr/>
        </p:nvGrpSpPr>
        <p:grpSpPr>
          <a:xfrm>
            <a:off x="9263840" y="1069755"/>
            <a:ext cx="1996216" cy="1991783"/>
            <a:chOff x="9237725" y="329240"/>
            <a:chExt cx="2538406" cy="2532770"/>
          </a:xfrm>
        </p:grpSpPr>
        <p:grpSp>
          <p:nvGrpSpPr>
            <p:cNvPr id="190" name="组合 189"/>
            <p:cNvGrpSpPr/>
            <p:nvPr/>
          </p:nvGrpSpPr>
          <p:grpSpPr>
            <a:xfrm>
              <a:off x="9237725" y="329240"/>
              <a:ext cx="2538406" cy="2532770"/>
              <a:chOff x="7945405" y="190499"/>
              <a:chExt cx="2576950" cy="2571228"/>
            </a:xfrm>
          </p:grpSpPr>
          <p:pic>
            <p:nvPicPr>
              <p:cNvPr id="192" name="图片 191"/>
              <p:cNvPicPr>
                <a:picLocks noChangeAspect="1"/>
              </p:cNvPicPr>
              <p:nvPr/>
            </p:nvPicPr>
            <p:blipFill>
              <a:blip r:embed="rId42" cstate="print">
                <a:extLst>
                  <a:ext uri="{28A0092B-C50C-407E-A947-70E740481C1C}">
                    <a14:useLocalDpi xmlns:a14="http://schemas.microsoft.com/office/drawing/2010/main" val="0"/>
                  </a:ext>
                </a:extLst>
              </a:blip>
              <a:srcRect l="2499" r="4885" b="1440"/>
              <a:stretch>
                <a:fillRect/>
              </a:stretch>
            </p:blipFill>
            <p:spPr>
              <a:xfrm>
                <a:off x="7945405" y="200204"/>
                <a:ext cx="2570064" cy="2561523"/>
              </a:xfrm>
              <a:custGeom>
                <a:avLst/>
                <a:gdLst>
                  <a:gd name="connsiteX0" fmla="*/ 1133555 w 2570064"/>
                  <a:gd name="connsiteY0" fmla="*/ 0 h 2561523"/>
                  <a:gd name="connsiteX1" fmla="*/ 1436509 w 2570064"/>
                  <a:gd name="connsiteY1" fmla="*/ 0 h 2561523"/>
                  <a:gd name="connsiteX2" fmla="*/ 1544011 w 2570064"/>
                  <a:gd name="connsiteY2" fmla="*/ 16414 h 2561523"/>
                  <a:gd name="connsiteX3" fmla="*/ 2570064 w 2570064"/>
                  <a:gd name="connsiteY3" fmla="*/ 1275909 h 2561523"/>
                  <a:gd name="connsiteX4" fmla="*/ 1285032 w 2570064"/>
                  <a:gd name="connsiteY4" fmla="*/ 2561523 h 2561523"/>
                  <a:gd name="connsiteX5" fmla="*/ 0 w 2570064"/>
                  <a:gd name="connsiteY5" fmla="*/ 1275909 h 2561523"/>
                  <a:gd name="connsiteX6" fmla="*/ 1026053 w 2570064"/>
                  <a:gd name="connsiteY6" fmla="*/ 16414 h 25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064" h="2561523">
                    <a:moveTo>
                      <a:pt x="1133555" y="0"/>
                    </a:moveTo>
                    <a:lnTo>
                      <a:pt x="1436509" y="0"/>
                    </a:lnTo>
                    <a:lnTo>
                      <a:pt x="1544011" y="16414"/>
                    </a:lnTo>
                    <a:cubicBezTo>
                      <a:pt x="2129579" y="136293"/>
                      <a:pt x="2570064" y="654637"/>
                      <a:pt x="2570064" y="1275909"/>
                    </a:cubicBezTo>
                    <a:cubicBezTo>
                      <a:pt x="2570064" y="1985934"/>
                      <a:pt x="1994736" y="2561523"/>
                      <a:pt x="1285032" y="2561523"/>
                    </a:cubicBezTo>
                    <a:cubicBezTo>
                      <a:pt x="575328" y="2561523"/>
                      <a:pt x="0" y="1985934"/>
                      <a:pt x="0" y="1275909"/>
                    </a:cubicBezTo>
                    <a:cubicBezTo>
                      <a:pt x="0" y="654637"/>
                      <a:pt x="440486" y="136293"/>
                      <a:pt x="1026053" y="16414"/>
                    </a:cubicBezTo>
                    <a:close/>
                  </a:path>
                </a:pathLst>
              </a:custGeom>
            </p:spPr>
          </p:pic>
          <p:sp>
            <p:nvSpPr>
              <p:cNvPr id="193" name="Oval 60"/>
              <p:cNvSpPr>
                <a:spLocks noChangeArrowheads="1"/>
              </p:cNvSpPr>
              <p:nvPr/>
            </p:nvSpPr>
            <p:spPr bwMode="auto">
              <a:xfrm>
                <a:off x="7952291" y="190499"/>
                <a:ext cx="2570064" cy="2571228"/>
              </a:xfrm>
              <a:prstGeom prst="ellipse">
                <a:avLst/>
              </a:prstGeom>
              <a:gradFill flip="none" rotWithShape="1">
                <a:gsLst>
                  <a:gs pos="60370">
                    <a:srgbClr val="3C96C7">
                      <a:alpha val="27000"/>
                    </a:srgbClr>
                  </a:gs>
                  <a:gs pos="28000">
                    <a:srgbClr val="3C96C7">
                      <a:alpha val="0"/>
                    </a:srgbClr>
                  </a:gs>
                  <a:gs pos="97000">
                    <a:srgbClr val="3C96C7"/>
                  </a:gs>
                </a:gsLst>
                <a:path path="circle">
                  <a:fillToRect l="50000" t="50000" r="50000" b="50000"/>
                </a:path>
                <a:tileRect/>
              </a:gradFill>
              <a:ln w="6350">
                <a:solidFill>
                  <a:srgbClr val="35C6D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191" name="矩形 190"/>
            <p:cNvSpPr/>
            <p:nvPr/>
          </p:nvSpPr>
          <p:spPr>
            <a:xfrm>
              <a:off x="9725682" y="635496"/>
              <a:ext cx="1604623" cy="363975"/>
            </a:xfrm>
            <a:prstGeom prst="rect">
              <a:avLst/>
            </a:prstGeom>
          </p:spPr>
          <p:txBody>
            <a:bodyPr wrap="none">
              <a:spAutoFit/>
            </a:bodyPr>
            <a:lstStyle/>
            <a:p>
              <a:pPr algn="r">
                <a:lnSpc>
                  <a:spcPct val="90000"/>
                </a:lnSpc>
                <a:defRPr/>
              </a:pPr>
              <a:r>
                <a:rPr lang="zh-CN" altLang="en-US" sz="1400" b="1" dirty="0">
                  <a:solidFill>
                    <a:schemeClr val="bg1"/>
                  </a:solidFill>
                  <a:latin typeface="Times New Roman" panose="02020603050405020304" pitchFamily="18" charset="0"/>
                  <a:ea typeface="微软雅黑" panose="020B0503020204020204" charset="-122"/>
                  <a:sym typeface="Times New Roman" panose="02020603050405020304" pitchFamily="18" charset="0"/>
                </a:rPr>
                <a:t>双流国际机场</a:t>
              </a:r>
            </a:p>
          </p:txBody>
        </p:sp>
      </p:grpSp>
      <p:grpSp>
        <p:nvGrpSpPr>
          <p:cNvPr id="194" name="组合 193"/>
          <p:cNvGrpSpPr/>
          <p:nvPr/>
        </p:nvGrpSpPr>
        <p:grpSpPr>
          <a:xfrm>
            <a:off x="9625695" y="3198108"/>
            <a:ext cx="2098978" cy="2099243"/>
            <a:chOff x="9486632" y="2656983"/>
            <a:chExt cx="2578221" cy="2578548"/>
          </a:xfrm>
        </p:grpSpPr>
        <p:grpSp>
          <p:nvGrpSpPr>
            <p:cNvPr id="195" name="组合 194"/>
            <p:cNvGrpSpPr/>
            <p:nvPr/>
          </p:nvGrpSpPr>
          <p:grpSpPr>
            <a:xfrm>
              <a:off x="9486632" y="2656983"/>
              <a:ext cx="2578221" cy="2578548"/>
              <a:chOff x="9486632" y="2656983"/>
              <a:chExt cx="2578221" cy="2578548"/>
            </a:xfrm>
          </p:grpSpPr>
          <p:pic>
            <p:nvPicPr>
              <p:cNvPr id="197" name="图片 196"/>
              <p:cNvPicPr>
                <a:picLocks noChangeAspect="1"/>
              </p:cNvPicPr>
              <p:nvPr/>
            </p:nvPicPr>
            <p:blipFill>
              <a:blip r:embed="rId43" cstate="print">
                <a:extLst>
                  <a:ext uri="{28A0092B-C50C-407E-A947-70E740481C1C}">
                    <a14:useLocalDpi xmlns:a14="http://schemas.microsoft.com/office/drawing/2010/main" val="0"/>
                  </a:ext>
                </a:extLst>
              </a:blip>
              <a:srcRect l="19185" t="7577" r="22781" b="2050"/>
              <a:stretch>
                <a:fillRect/>
              </a:stretch>
            </p:blipFill>
            <p:spPr>
              <a:xfrm>
                <a:off x="9494789" y="2656983"/>
                <a:ext cx="2570064" cy="2571228"/>
              </a:xfrm>
              <a:custGeom>
                <a:avLst/>
                <a:gdLst>
                  <a:gd name="connsiteX0" fmla="*/ 1285032 w 2570064"/>
                  <a:gd name="connsiteY0" fmla="*/ 0 h 2571228"/>
                  <a:gd name="connsiteX1" fmla="*/ 2570064 w 2570064"/>
                  <a:gd name="connsiteY1" fmla="*/ 1285614 h 2571228"/>
                  <a:gd name="connsiteX2" fmla="*/ 1285032 w 2570064"/>
                  <a:gd name="connsiteY2" fmla="*/ 2571228 h 2571228"/>
                  <a:gd name="connsiteX3" fmla="*/ 0 w 2570064"/>
                  <a:gd name="connsiteY3" fmla="*/ 1285614 h 2571228"/>
                  <a:gd name="connsiteX4" fmla="*/ 1285032 w 2570064"/>
                  <a:gd name="connsiteY4" fmla="*/ 0 h 2571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064" h="2571228">
                    <a:moveTo>
                      <a:pt x="1285032" y="0"/>
                    </a:moveTo>
                    <a:cubicBezTo>
                      <a:pt x="1994736" y="0"/>
                      <a:pt x="2570064" y="575589"/>
                      <a:pt x="2570064" y="1285614"/>
                    </a:cubicBezTo>
                    <a:cubicBezTo>
                      <a:pt x="2570064" y="1995639"/>
                      <a:pt x="1994736" y="2571228"/>
                      <a:pt x="1285032" y="2571228"/>
                    </a:cubicBezTo>
                    <a:cubicBezTo>
                      <a:pt x="575328" y="2571228"/>
                      <a:pt x="0" y="1995639"/>
                      <a:pt x="0" y="1285614"/>
                    </a:cubicBezTo>
                    <a:cubicBezTo>
                      <a:pt x="0" y="575589"/>
                      <a:pt x="575328" y="0"/>
                      <a:pt x="1285032" y="0"/>
                    </a:cubicBezTo>
                    <a:close/>
                  </a:path>
                </a:pathLst>
              </a:custGeom>
            </p:spPr>
          </p:pic>
          <p:sp>
            <p:nvSpPr>
              <p:cNvPr id="198" name="Oval 60"/>
              <p:cNvSpPr>
                <a:spLocks noChangeArrowheads="1"/>
              </p:cNvSpPr>
              <p:nvPr/>
            </p:nvSpPr>
            <p:spPr bwMode="auto">
              <a:xfrm>
                <a:off x="9486632" y="2664303"/>
                <a:ext cx="2570064" cy="2571228"/>
              </a:xfrm>
              <a:prstGeom prst="ellipse">
                <a:avLst/>
              </a:prstGeom>
              <a:gradFill flip="none" rotWithShape="1">
                <a:gsLst>
                  <a:gs pos="60370">
                    <a:srgbClr val="3C96C7">
                      <a:alpha val="27000"/>
                    </a:srgbClr>
                  </a:gs>
                  <a:gs pos="28000">
                    <a:srgbClr val="3C96C7">
                      <a:alpha val="0"/>
                    </a:srgbClr>
                  </a:gs>
                  <a:gs pos="97000">
                    <a:srgbClr val="3C96C7"/>
                  </a:gs>
                </a:gsLst>
                <a:path path="circle">
                  <a:fillToRect l="50000" t="50000" r="50000" b="50000"/>
                </a:path>
                <a:tileRect/>
              </a:gradFill>
              <a:ln w="6350">
                <a:solidFill>
                  <a:srgbClr val="35C6D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Times New Roman" panose="02020603050405020304" pitchFamily="18" charset="0"/>
                  <a:ea typeface="微软雅黑" panose="020B0503020204020204" charset="-122"/>
                  <a:sym typeface="Times New Roman" panose="02020603050405020304" pitchFamily="18" charset="0"/>
                </a:endParaRPr>
              </a:p>
            </p:txBody>
          </p:sp>
        </p:grpSp>
        <p:sp>
          <p:nvSpPr>
            <p:cNvPr id="196" name="矩形 195"/>
            <p:cNvSpPr/>
            <p:nvPr/>
          </p:nvSpPr>
          <p:spPr>
            <a:xfrm>
              <a:off x="10027391" y="2949456"/>
              <a:ext cx="1550000" cy="351585"/>
            </a:xfrm>
            <a:prstGeom prst="rect">
              <a:avLst/>
            </a:prstGeom>
          </p:spPr>
          <p:txBody>
            <a:bodyPr wrap="none">
              <a:spAutoFit/>
            </a:bodyPr>
            <a:lstStyle/>
            <a:p>
              <a:pPr algn="r">
                <a:lnSpc>
                  <a:spcPct val="90000"/>
                </a:lnSpc>
                <a:defRPr/>
              </a:pPr>
              <a:r>
                <a:rPr lang="zh-CN" altLang="en-US" sz="1400" b="1" dirty="0">
                  <a:solidFill>
                    <a:schemeClr val="bg1"/>
                  </a:solidFill>
                  <a:latin typeface="Times New Roman" panose="02020603050405020304" pitchFamily="18" charset="0"/>
                  <a:ea typeface="微软雅黑" panose="020B0503020204020204" charset="-122"/>
                  <a:sym typeface="Times New Roman" panose="02020603050405020304" pitchFamily="18" charset="0"/>
                </a:rPr>
                <a:t>天府国际机场</a:t>
              </a:r>
            </a:p>
          </p:txBody>
        </p:sp>
      </p:grpSp>
      <p:grpSp>
        <p:nvGrpSpPr>
          <p:cNvPr id="199" name="组合 198"/>
          <p:cNvGrpSpPr/>
          <p:nvPr/>
        </p:nvGrpSpPr>
        <p:grpSpPr>
          <a:xfrm>
            <a:off x="440862" y="4989586"/>
            <a:ext cx="5300931" cy="565747"/>
            <a:chOff x="830851" y="4928432"/>
            <a:chExt cx="5300931" cy="565747"/>
          </a:xfrm>
        </p:grpSpPr>
        <p:sp>
          <p:nvSpPr>
            <p:cNvPr id="200" name="aeroplane-flight_84964"/>
            <p:cNvSpPr>
              <a:spLocks noChangeAspect="1"/>
            </p:cNvSpPr>
            <p:nvPr/>
          </p:nvSpPr>
          <p:spPr bwMode="auto">
            <a:xfrm>
              <a:off x="830851" y="4928432"/>
              <a:ext cx="625781" cy="502658"/>
            </a:xfrm>
            <a:custGeom>
              <a:avLst/>
              <a:gdLst>
                <a:gd name="connsiteX0" fmla="*/ 360943 w 600541"/>
                <a:gd name="connsiteY0" fmla="*/ 344430 h 482385"/>
                <a:gd name="connsiteX1" fmla="*/ 415206 w 600541"/>
                <a:gd name="connsiteY1" fmla="*/ 369480 h 482385"/>
                <a:gd name="connsiteX2" fmla="*/ 334409 w 600541"/>
                <a:gd name="connsiteY2" fmla="*/ 431508 h 482385"/>
                <a:gd name="connsiteX3" fmla="*/ 360943 w 600541"/>
                <a:gd name="connsiteY3" fmla="*/ 344430 h 482385"/>
                <a:gd name="connsiteX4" fmla="*/ 158230 w 600541"/>
                <a:gd name="connsiteY4" fmla="*/ 344430 h 482385"/>
                <a:gd name="connsiteX5" fmla="*/ 184529 w 600541"/>
                <a:gd name="connsiteY5" fmla="*/ 431014 h 482385"/>
                <a:gd name="connsiteX6" fmla="*/ 104437 w 600541"/>
                <a:gd name="connsiteY6" fmla="*/ 369236 h 482385"/>
                <a:gd name="connsiteX7" fmla="*/ 158230 w 600541"/>
                <a:gd name="connsiteY7" fmla="*/ 344430 h 482385"/>
                <a:gd name="connsiteX8" fmla="*/ 272241 w 600541"/>
                <a:gd name="connsiteY8" fmla="*/ 331516 h 482385"/>
                <a:gd name="connsiteX9" fmla="*/ 343018 w 600541"/>
                <a:gd name="connsiteY9" fmla="*/ 339630 h 482385"/>
                <a:gd name="connsiteX10" fmla="*/ 308586 w 600541"/>
                <a:gd name="connsiteY10" fmla="*/ 440343 h 482385"/>
                <a:gd name="connsiteX11" fmla="*/ 272241 w 600541"/>
                <a:gd name="connsiteY11" fmla="*/ 445832 h 482385"/>
                <a:gd name="connsiteX12" fmla="*/ 253118 w 600541"/>
                <a:gd name="connsiteY12" fmla="*/ 331516 h 482385"/>
                <a:gd name="connsiteX13" fmla="*/ 253118 w 600541"/>
                <a:gd name="connsiteY13" fmla="*/ 446044 h 482385"/>
                <a:gd name="connsiteX14" fmla="*/ 212245 w 600541"/>
                <a:gd name="connsiteY14" fmla="*/ 440079 h 482385"/>
                <a:gd name="connsiteX15" fmla="*/ 177825 w 600541"/>
                <a:gd name="connsiteY15" fmla="*/ 339867 h 482385"/>
                <a:gd name="connsiteX16" fmla="*/ 253118 w 600541"/>
                <a:gd name="connsiteY16" fmla="*/ 331516 h 482385"/>
                <a:gd name="connsiteX17" fmla="*/ 368784 w 600541"/>
                <a:gd name="connsiteY17" fmla="*/ 260175 h 482385"/>
                <a:gd name="connsiteX18" fmla="*/ 454583 w 600541"/>
                <a:gd name="connsiteY18" fmla="*/ 260175 h 482385"/>
                <a:gd name="connsiteX19" fmla="*/ 425904 w 600541"/>
                <a:gd name="connsiteY19" fmla="*/ 353251 h 482385"/>
                <a:gd name="connsiteX20" fmla="*/ 363765 w 600541"/>
                <a:gd name="connsiteY20" fmla="*/ 325090 h 482385"/>
                <a:gd name="connsiteX21" fmla="*/ 368784 w 600541"/>
                <a:gd name="connsiteY21" fmla="*/ 260175 h 482385"/>
                <a:gd name="connsiteX22" fmla="*/ 272241 w 600541"/>
                <a:gd name="connsiteY22" fmla="*/ 260175 h 482385"/>
                <a:gd name="connsiteX23" fmla="*/ 349440 w 600541"/>
                <a:gd name="connsiteY23" fmla="*/ 260175 h 482385"/>
                <a:gd name="connsiteX24" fmla="*/ 345616 w 600541"/>
                <a:gd name="connsiteY24" fmla="*/ 320297 h 482385"/>
                <a:gd name="connsiteX25" fmla="*/ 272241 w 600541"/>
                <a:gd name="connsiteY25" fmla="*/ 312185 h 482385"/>
                <a:gd name="connsiteX26" fmla="*/ 169710 w 600541"/>
                <a:gd name="connsiteY26" fmla="*/ 260175 h 482385"/>
                <a:gd name="connsiteX27" fmla="*/ 253118 w 600541"/>
                <a:gd name="connsiteY27" fmla="*/ 260175 h 482385"/>
                <a:gd name="connsiteX28" fmla="*/ 253118 w 600541"/>
                <a:gd name="connsiteY28" fmla="*/ 312185 h 482385"/>
                <a:gd name="connsiteX29" fmla="*/ 174729 w 600541"/>
                <a:gd name="connsiteY29" fmla="*/ 320297 h 482385"/>
                <a:gd name="connsiteX30" fmla="*/ 169710 w 600541"/>
                <a:gd name="connsiteY30" fmla="*/ 260175 h 482385"/>
                <a:gd name="connsiteX31" fmla="*/ 65273 w 600541"/>
                <a:gd name="connsiteY31" fmla="*/ 260175 h 482385"/>
                <a:gd name="connsiteX32" fmla="*/ 150605 w 600541"/>
                <a:gd name="connsiteY32" fmla="*/ 260175 h 482385"/>
                <a:gd name="connsiteX33" fmla="*/ 155385 w 600541"/>
                <a:gd name="connsiteY33" fmla="*/ 325078 h 482385"/>
                <a:gd name="connsiteX34" fmla="*/ 93717 w 600541"/>
                <a:gd name="connsiteY34" fmla="*/ 352757 h 482385"/>
                <a:gd name="connsiteX35" fmla="*/ 65273 w 600541"/>
                <a:gd name="connsiteY35" fmla="*/ 260175 h 482385"/>
                <a:gd name="connsiteX36" fmla="*/ 346333 w 600541"/>
                <a:gd name="connsiteY36" fmla="*/ 186645 h 482385"/>
                <a:gd name="connsiteX37" fmla="*/ 349440 w 600541"/>
                <a:gd name="connsiteY37" fmla="*/ 244367 h 482385"/>
                <a:gd name="connsiteX38" fmla="*/ 272241 w 600541"/>
                <a:gd name="connsiteY38" fmla="*/ 244367 h 482385"/>
                <a:gd name="connsiteX39" fmla="*/ 272241 w 600541"/>
                <a:gd name="connsiteY39" fmla="*/ 193801 h 482385"/>
                <a:gd name="connsiteX40" fmla="*/ 346333 w 600541"/>
                <a:gd name="connsiteY40" fmla="*/ 186645 h 482385"/>
                <a:gd name="connsiteX41" fmla="*/ 174251 w 600541"/>
                <a:gd name="connsiteY41" fmla="*/ 186645 h 482385"/>
                <a:gd name="connsiteX42" fmla="*/ 253118 w 600541"/>
                <a:gd name="connsiteY42" fmla="*/ 193801 h 482385"/>
                <a:gd name="connsiteX43" fmla="*/ 253118 w 600541"/>
                <a:gd name="connsiteY43" fmla="*/ 244367 h 482385"/>
                <a:gd name="connsiteX44" fmla="*/ 169710 w 600541"/>
                <a:gd name="connsiteY44" fmla="*/ 244367 h 482385"/>
                <a:gd name="connsiteX45" fmla="*/ 174251 w 600541"/>
                <a:gd name="connsiteY45" fmla="*/ 186645 h 482385"/>
                <a:gd name="connsiteX46" fmla="*/ 92525 w 600541"/>
                <a:gd name="connsiteY46" fmla="*/ 153974 h 482385"/>
                <a:gd name="connsiteX47" fmla="*/ 154679 w 600541"/>
                <a:gd name="connsiteY47" fmla="*/ 181879 h 482385"/>
                <a:gd name="connsiteX48" fmla="*/ 150376 w 600541"/>
                <a:gd name="connsiteY48" fmla="*/ 244368 h 482385"/>
                <a:gd name="connsiteX49" fmla="*/ 65273 w 600541"/>
                <a:gd name="connsiteY49" fmla="*/ 244368 h 482385"/>
                <a:gd name="connsiteX50" fmla="*/ 92525 w 600541"/>
                <a:gd name="connsiteY50" fmla="*/ 153974 h 482385"/>
                <a:gd name="connsiteX51" fmla="*/ 426413 w 600541"/>
                <a:gd name="connsiteY51" fmla="*/ 153197 h 482385"/>
                <a:gd name="connsiteX52" fmla="*/ 429044 w 600541"/>
                <a:gd name="connsiteY52" fmla="*/ 156061 h 482385"/>
                <a:gd name="connsiteX53" fmla="*/ 444350 w 600541"/>
                <a:gd name="connsiteY53" fmla="*/ 188758 h 482385"/>
                <a:gd name="connsiteX54" fmla="*/ 404410 w 600541"/>
                <a:gd name="connsiteY54" fmla="*/ 212863 h 482385"/>
                <a:gd name="connsiteX55" fmla="*/ 392930 w 600541"/>
                <a:gd name="connsiteY55" fmla="*/ 231002 h 482385"/>
                <a:gd name="connsiteX56" fmla="*/ 394844 w 600541"/>
                <a:gd name="connsiteY56" fmla="*/ 244367 h 482385"/>
                <a:gd name="connsiteX57" fmla="*/ 368775 w 600541"/>
                <a:gd name="connsiteY57" fmla="*/ 244367 h 482385"/>
                <a:gd name="connsiteX58" fmla="*/ 364470 w 600541"/>
                <a:gd name="connsiteY58" fmla="*/ 181837 h 482385"/>
                <a:gd name="connsiteX59" fmla="*/ 426413 w 600541"/>
                <a:gd name="connsiteY59" fmla="*/ 153197 h 482385"/>
                <a:gd name="connsiteX60" fmla="*/ 182835 w 600541"/>
                <a:gd name="connsiteY60" fmla="*/ 72541 h 482385"/>
                <a:gd name="connsiteX61" fmla="*/ 157498 w 600541"/>
                <a:gd name="connsiteY61" fmla="*/ 161101 h 482385"/>
                <a:gd name="connsiteX62" fmla="*/ 103237 w 600541"/>
                <a:gd name="connsiteY62" fmla="*/ 135798 h 482385"/>
                <a:gd name="connsiteX63" fmla="*/ 182835 w 600541"/>
                <a:gd name="connsiteY63" fmla="*/ 72541 h 482385"/>
                <a:gd name="connsiteX64" fmla="*/ 336032 w 600541"/>
                <a:gd name="connsiteY64" fmla="*/ 72330 h 482385"/>
                <a:gd name="connsiteX65" fmla="*/ 374284 w 600541"/>
                <a:gd name="connsiteY65" fmla="*/ 93807 h 482385"/>
                <a:gd name="connsiteX66" fmla="*/ 373806 w 600541"/>
                <a:gd name="connsiteY66" fmla="*/ 94284 h 482385"/>
                <a:gd name="connsiteX67" fmla="*/ 361852 w 600541"/>
                <a:gd name="connsiteY67" fmla="*/ 111943 h 482385"/>
                <a:gd name="connsiteX68" fmla="*/ 368785 w 600541"/>
                <a:gd name="connsiteY68" fmla="*/ 131988 h 482385"/>
                <a:gd name="connsiteX69" fmla="*/ 370220 w 600541"/>
                <a:gd name="connsiteY69" fmla="*/ 133420 h 482385"/>
                <a:gd name="connsiteX70" fmla="*/ 393649 w 600541"/>
                <a:gd name="connsiteY70" fmla="*/ 142726 h 482385"/>
                <a:gd name="connsiteX71" fmla="*/ 396279 w 600541"/>
                <a:gd name="connsiteY71" fmla="*/ 142726 h 482385"/>
                <a:gd name="connsiteX72" fmla="*/ 407515 w 600541"/>
                <a:gd name="connsiteY72" fmla="*/ 141533 h 482385"/>
                <a:gd name="connsiteX73" fmla="*/ 361613 w 600541"/>
                <a:gd name="connsiteY73" fmla="*/ 161101 h 482385"/>
                <a:gd name="connsiteX74" fmla="*/ 336032 w 600541"/>
                <a:gd name="connsiteY74" fmla="*/ 72330 h 482385"/>
                <a:gd name="connsiteX75" fmla="*/ 272241 w 600541"/>
                <a:gd name="connsiteY75" fmla="*/ 57299 h 482385"/>
                <a:gd name="connsiteX76" fmla="*/ 310732 w 600541"/>
                <a:gd name="connsiteY76" fmla="*/ 63263 h 482385"/>
                <a:gd name="connsiteX77" fmla="*/ 343724 w 600541"/>
                <a:gd name="connsiteY77" fmla="*/ 165849 h 482385"/>
                <a:gd name="connsiteX78" fmla="*/ 272241 w 600541"/>
                <a:gd name="connsiteY78" fmla="*/ 174438 h 482385"/>
                <a:gd name="connsiteX79" fmla="*/ 253118 w 600541"/>
                <a:gd name="connsiteY79" fmla="*/ 57017 h 482385"/>
                <a:gd name="connsiteX80" fmla="*/ 253118 w 600541"/>
                <a:gd name="connsiteY80" fmla="*/ 174438 h 482385"/>
                <a:gd name="connsiteX81" fmla="*/ 177119 w 600541"/>
                <a:gd name="connsiteY81" fmla="*/ 165846 h 482385"/>
                <a:gd name="connsiteX82" fmla="*/ 209861 w 600541"/>
                <a:gd name="connsiteY82" fmla="*/ 63461 h 482385"/>
                <a:gd name="connsiteX83" fmla="*/ 253118 w 600541"/>
                <a:gd name="connsiteY83" fmla="*/ 57017 h 482385"/>
                <a:gd name="connsiteX84" fmla="*/ 253128 w 600541"/>
                <a:gd name="connsiteY84" fmla="*/ 0 h 482385"/>
                <a:gd name="connsiteX85" fmla="*/ 424509 w 600541"/>
                <a:gd name="connsiteY85" fmla="*/ 66832 h 482385"/>
                <a:gd name="connsiteX86" fmla="*/ 436699 w 600541"/>
                <a:gd name="connsiteY86" fmla="*/ 45350 h 482385"/>
                <a:gd name="connsiteX87" fmla="*/ 445782 w 600541"/>
                <a:gd name="connsiteY87" fmla="*/ 40099 h 482385"/>
                <a:gd name="connsiteX88" fmla="*/ 453192 w 600541"/>
                <a:gd name="connsiteY88" fmla="*/ 43202 h 482385"/>
                <a:gd name="connsiteX89" fmla="*/ 459168 w 600541"/>
                <a:gd name="connsiteY89" fmla="*/ 48931 h 482385"/>
                <a:gd name="connsiteX90" fmla="*/ 463231 w 600541"/>
                <a:gd name="connsiteY90" fmla="*/ 60865 h 482385"/>
                <a:gd name="connsiteX91" fmla="*/ 461080 w 600541"/>
                <a:gd name="connsiteY91" fmla="*/ 82585 h 482385"/>
                <a:gd name="connsiteX92" fmla="*/ 517251 w 600541"/>
                <a:gd name="connsiteY92" fmla="*/ 138677 h 482385"/>
                <a:gd name="connsiteX93" fmla="*/ 553582 w 600541"/>
                <a:gd name="connsiteY93" fmla="*/ 79005 h 482385"/>
                <a:gd name="connsiteX94" fmla="*/ 564578 w 600541"/>
                <a:gd name="connsiteY94" fmla="*/ 72561 h 482385"/>
                <a:gd name="connsiteX95" fmla="*/ 573900 w 600541"/>
                <a:gd name="connsiteY95" fmla="*/ 76618 h 482385"/>
                <a:gd name="connsiteX96" fmla="*/ 578441 w 600541"/>
                <a:gd name="connsiteY96" fmla="*/ 80915 h 482385"/>
                <a:gd name="connsiteX97" fmla="*/ 582983 w 600541"/>
                <a:gd name="connsiteY97" fmla="*/ 99532 h 482385"/>
                <a:gd name="connsiteX98" fmla="*/ 558841 w 600541"/>
                <a:gd name="connsiteY98" fmla="*/ 180208 h 482385"/>
                <a:gd name="connsiteX99" fmla="*/ 592544 w 600541"/>
                <a:gd name="connsiteY99" fmla="*/ 214102 h 482385"/>
                <a:gd name="connsiteX100" fmla="*/ 589914 w 600541"/>
                <a:gd name="connsiteY100" fmla="*/ 258020 h 482385"/>
                <a:gd name="connsiteX101" fmla="*/ 589675 w 600541"/>
                <a:gd name="connsiteY101" fmla="*/ 258497 h 482385"/>
                <a:gd name="connsiteX102" fmla="*/ 568402 w 600541"/>
                <a:gd name="connsiteY102" fmla="*/ 267567 h 482385"/>
                <a:gd name="connsiteX103" fmla="*/ 547846 w 600541"/>
                <a:gd name="connsiteY103" fmla="*/ 258736 h 482385"/>
                <a:gd name="connsiteX104" fmla="*/ 515338 w 600541"/>
                <a:gd name="connsiteY104" fmla="*/ 226275 h 482385"/>
                <a:gd name="connsiteX105" fmla="*/ 430724 w 600541"/>
                <a:gd name="connsiteY105" fmla="*/ 251575 h 482385"/>
                <a:gd name="connsiteX106" fmla="*/ 425943 w 600541"/>
                <a:gd name="connsiteY106" fmla="*/ 252291 h 482385"/>
                <a:gd name="connsiteX107" fmla="*/ 412319 w 600541"/>
                <a:gd name="connsiteY107" fmla="*/ 246802 h 482385"/>
                <a:gd name="connsiteX108" fmla="*/ 407777 w 600541"/>
                <a:gd name="connsiteY108" fmla="*/ 242267 h 482385"/>
                <a:gd name="connsiteX109" fmla="*/ 403953 w 600541"/>
                <a:gd name="connsiteY109" fmla="*/ 231526 h 482385"/>
                <a:gd name="connsiteX110" fmla="*/ 410167 w 600541"/>
                <a:gd name="connsiteY110" fmla="*/ 222217 h 482385"/>
                <a:gd name="connsiteX111" fmla="*/ 473031 w 600541"/>
                <a:gd name="connsiteY111" fmla="*/ 184027 h 482385"/>
                <a:gd name="connsiteX112" fmla="*/ 418294 w 600541"/>
                <a:gd name="connsiteY112" fmla="*/ 129368 h 482385"/>
                <a:gd name="connsiteX113" fmla="*/ 392001 w 600541"/>
                <a:gd name="connsiteY113" fmla="*/ 131994 h 482385"/>
                <a:gd name="connsiteX114" fmla="*/ 390806 w 600541"/>
                <a:gd name="connsiteY114" fmla="*/ 131994 h 482385"/>
                <a:gd name="connsiteX115" fmla="*/ 380289 w 600541"/>
                <a:gd name="connsiteY115" fmla="*/ 127697 h 482385"/>
                <a:gd name="connsiteX116" fmla="*/ 374314 w 600541"/>
                <a:gd name="connsiteY116" fmla="*/ 121730 h 482385"/>
                <a:gd name="connsiteX117" fmla="*/ 371445 w 600541"/>
                <a:gd name="connsiteY117" fmla="*/ 113137 h 482385"/>
                <a:gd name="connsiteX118" fmla="*/ 376465 w 600541"/>
                <a:gd name="connsiteY118" fmla="*/ 105499 h 482385"/>
                <a:gd name="connsiteX119" fmla="*/ 402997 w 600541"/>
                <a:gd name="connsiteY119" fmla="*/ 90462 h 482385"/>
                <a:gd name="connsiteX120" fmla="*/ 253128 w 600541"/>
                <a:gd name="connsiteY120" fmla="*/ 31745 h 482385"/>
                <a:gd name="connsiteX121" fmla="*/ 31790 w 600541"/>
                <a:gd name="connsiteY121" fmla="*/ 252769 h 482385"/>
                <a:gd name="connsiteX122" fmla="*/ 157518 w 600541"/>
                <a:gd name="connsiteY122" fmla="*/ 452072 h 482385"/>
                <a:gd name="connsiteX123" fmla="*/ 164927 w 600541"/>
                <a:gd name="connsiteY123" fmla="*/ 473315 h 482385"/>
                <a:gd name="connsiteX124" fmla="*/ 150586 w 600541"/>
                <a:gd name="connsiteY124" fmla="*/ 482385 h 482385"/>
                <a:gd name="connsiteX125" fmla="*/ 143654 w 600541"/>
                <a:gd name="connsiteY125" fmla="*/ 480714 h 482385"/>
                <a:gd name="connsiteX126" fmla="*/ 0 w 600541"/>
                <a:gd name="connsiteY126" fmla="*/ 252769 h 482385"/>
                <a:gd name="connsiteX127" fmla="*/ 253128 w 600541"/>
                <a:gd name="connsiteY127" fmla="*/ 0 h 48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0541" h="482385">
                  <a:moveTo>
                    <a:pt x="360943" y="344430"/>
                  </a:moveTo>
                  <a:cubicBezTo>
                    <a:pt x="383891" y="351110"/>
                    <a:pt x="402537" y="359937"/>
                    <a:pt x="415206" y="369480"/>
                  </a:cubicBezTo>
                  <a:cubicBezTo>
                    <a:pt x="394409" y="396677"/>
                    <a:pt x="366680" y="418148"/>
                    <a:pt x="334409" y="431508"/>
                  </a:cubicBezTo>
                  <a:cubicBezTo>
                    <a:pt x="345883" y="407412"/>
                    <a:pt x="354967" y="377830"/>
                    <a:pt x="360943" y="344430"/>
                  </a:cubicBezTo>
                  <a:close/>
                  <a:moveTo>
                    <a:pt x="158230" y="344430"/>
                  </a:moveTo>
                  <a:cubicBezTo>
                    <a:pt x="164207" y="377823"/>
                    <a:pt x="173292" y="407162"/>
                    <a:pt x="184529" y="431014"/>
                  </a:cubicBezTo>
                  <a:cubicBezTo>
                    <a:pt x="152731" y="417895"/>
                    <a:pt x="125237" y="396190"/>
                    <a:pt x="104437" y="369236"/>
                  </a:cubicBezTo>
                  <a:cubicBezTo>
                    <a:pt x="117108" y="359696"/>
                    <a:pt x="135517" y="351109"/>
                    <a:pt x="158230" y="344430"/>
                  </a:cubicBezTo>
                  <a:close/>
                  <a:moveTo>
                    <a:pt x="272241" y="331516"/>
                  </a:moveTo>
                  <a:cubicBezTo>
                    <a:pt x="297826" y="332232"/>
                    <a:pt x="321976" y="335096"/>
                    <a:pt x="343018" y="339630"/>
                  </a:cubicBezTo>
                  <a:cubicBezTo>
                    <a:pt x="335606" y="382111"/>
                    <a:pt x="323172" y="416477"/>
                    <a:pt x="308586" y="440343"/>
                  </a:cubicBezTo>
                  <a:cubicBezTo>
                    <a:pt x="296630" y="443207"/>
                    <a:pt x="281805" y="445116"/>
                    <a:pt x="272241" y="445832"/>
                  </a:cubicBezTo>
                  <a:close/>
                  <a:moveTo>
                    <a:pt x="253118" y="331516"/>
                  </a:moveTo>
                  <a:lnTo>
                    <a:pt x="253118" y="446044"/>
                  </a:lnTo>
                  <a:cubicBezTo>
                    <a:pt x="237342" y="445328"/>
                    <a:pt x="225152" y="443419"/>
                    <a:pt x="212245" y="440079"/>
                  </a:cubicBezTo>
                  <a:cubicBezTo>
                    <a:pt x="197664" y="416219"/>
                    <a:pt x="184996" y="381861"/>
                    <a:pt x="177825" y="339867"/>
                  </a:cubicBezTo>
                  <a:cubicBezTo>
                    <a:pt x="199815" y="334856"/>
                    <a:pt x="221328" y="331993"/>
                    <a:pt x="253118" y="331516"/>
                  </a:cubicBezTo>
                  <a:close/>
                  <a:moveTo>
                    <a:pt x="368784" y="260175"/>
                  </a:moveTo>
                  <a:lnTo>
                    <a:pt x="454583" y="260175"/>
                  </a:lnTo>
                  <a:cubicBezTo>
                    <a:pt x="453149" y="298360"/>
                    <a:pt x="442872" y="326044"/>
                    <a:pt x="425904" y="353251"/>
                  </a:cubicBezTo>
                  <a:cubicBezTo>
                    <a:pt x="410608" y="341796"/>
                    <a:pt x="389337" y="332249"/>
                    <a:pt x="363765" y="325090"/>
                  </a:cubicBezTo>
                  <a:cubicBezTo>
                    <a:pt x="366633" y="304565"/>
                    <a:pt x="368306" y="282609"/>
                    <a:pt x="368784" y="260175"/>
                  </a:cubicBezTo>
                  <a:close/>
                  <a:moveTo>
                    <a:pt x="272241" y="260175"/>
                  </a:moveTo>
                  <a:lnTo>
                    <a:pt x="349440" y="260175"/>
                  </a:lnTo>
                  <a:cubicBezTo>
                    <a:pt x="348962" y="282601"/>
                    <a:pt x="348006" y="301688"/>
                    <a:pt x="345616" y="320297"/>
                  </a:cubicBezTo>
                  <a:cubicBezTo>
                    <a:pt x="323149" y="315525"/>
                    <a:pt x="297815" y="312901"/>
                    <a:pt x="272241" y="312185"/>
                  </a:cubicBezTo>
                  <a:close/>
                  <a:moveTo>
                    <a:pt x="169710" y="260175"/>
                  </a:moveTo>
                  <a:lnTo>
                    <a:pt x="253118" y="260175"/>
                  </a:lnTo>
                  <a:lnTo>
                    <a:pt x="253118" y="312185"/>
                  </a:lnTo>
                  <a:cubicBezTo>
                    <a:pt x="221332" y="312662"/>
                    <a:pt x="198389" y="315287"/>
                    <a:pt x="174729" y="320297"/>
                  </a:cubicBezTo>
                  <a:cubicBezTo>
                    <a:pt x="172339" y="301688"/>
                    <a:pt x="170188" y="282601"/>
                    <a:pt x="169710" y="260175"/>
                  </a:cubicBezTo>
                  <a:close/>
                  <a:moveTo>
                    <a:pt x="65273" y="260175"/>
                  </a:moveTo>
                  <a:lnTo>
                    <a:pt x="150605" y="260175"/>
                  </a:lnTo>
                  <a:cubicBezTo>
                    <a:pt x="150844" y="282605"/>
                    <a:pt x="152517" y="304557"/>
                    <a:pt x="155385" y="325078"/>
                  </a:cubicBezTo>
                  <a:cubicBezTo>
                    <a:pt x="130048" y="331998"/>
                    <a:pt x="109014" y="341542"/>
                    <a:pt x="93717" y="352757"/>
                  </a:cubicBezTo>
                  <a:cubicBezTo>
                    <a:pt x="76985" y="325794"/>
                    <a:pt x="66707" y="298353"/>
                    <a:pt x="65273" y="260175"/>
                  </a:cubicBezTo>
                  <a:close/>
                  <a:moveTo>
                    <a:pt x="346333" y="186645"/>
                  </a:moveTo>
                  <a:cubicBezTo>
                    <a:pt x="348484" y="204296"/>
                    <a:pt x="349201" y="221946"/>
                    <a:pt x="349440" y="244367"/>
                  </a:cubicBezTo>
                  <a:lnTo>
                    <a:pt x="272241" y="244367"/>
                  </a:lnTo>
                  <a:lnTo>
                    <a:pt x="272241" y="193801"/>
                  </a:lnTo>
                  <a:cubicBezTo>
                    <a:pt x="297815" y="193085"/>
                    <a:pt x="323627" y="191415"/>
                    <a:pt x="346333" y="186645"/>
                  </a:cubicBezTo>
                  <a:close/>
                  <a:moveTo>
                    <a:pt x="174251" y="186645"/>
                  </a:moveTo>
                  <a:cubicBezTo>
                    <a:pt x="197911" y="191654"/>
                    <a:pt x="221332" y="193324"/>
                    <a:pt x="253118" y="193801"/>
                  </a:cubicBezTo>
                  <a:lnTo>
                    <a:pt x="253118" y="244367"/>
                  </a:lnTo>
                  <a:lnTo>
                    <a:pt x="169710" y="244367"/>
                  </a:lnTo>
                  <a:cubicBezTo>
                    <a:pt x="170188" y="221946"/>
                    <a:pt x="172100" y="204296"/>
                    <a:pt x="174251" y="186645"/>
                  </a:cubicBezTo>
                  <a:close/>
                  <a:moveTo>
                    <a:pt x="92525" y="153974"/>
                  </a:moveTo>
                  <a:cubicBezTo>
                    <a:pt x="107825" y="165661"/>
                    <a:pt x="129100" y="174724"/>
                    <a:pt x="154679" y="181879"/>
                  </a:cubicBezTo>
                  <a:cubicBezTo>
                    <a:pt x="152288" y="201198"/>
                    <a:pt x="150854" y="221948"/>
                    <a:pt x="150376" y="244368"/>
                  </a:cubicBezTo>
                  <a:lnTo>
                    <a:pt x="65273" y="244368"/>
                  </a:lnTo>
                  <a:cubicBezTo>
                    <a:pt x="66946" y="209308"/>
                    <a:pt x="76748" y="180448"/>
                    <a:pt x="92525" y="153974"/>
                  </a:cubicBezTo>
                  <a:close/>
                  <a:moveTo>
                    <a:pt x="426413" y="153197"/>
                  </a:moveTo>
                  <a:lnTo>
                    <a:pt x="429044" y="156061"/>
                  </a:lnTo>
                  <a:cubicBezTo>
                    <a:pt x="435262" y="166324"/>
                    <a:pt x="440284" y="177302"/>
                    <a:pt x="444350" y="188758"/>
                  </a:cubicBezTo>
                  <a:lnTo>
                    <a:pt x="404410" y="212863"/>
                  </a:lnTo>
                  <a:cubicBezTo>
                    <a:pt x="397953" y="216921"/>
                    <a:pt x="393648" y="223603"/>
                    <a:pt x="392930" y="231002"/>
                  </a:cubicBezTo>
                  <a:cubicBezTo>
                    <a:pt x="392213" y="235298"/>
                    <a:pt x="392930" y="237923"/>
                    <a:pt x="394844" y="244367"/>
                  </a:cubicBezTo>
                  <a:lnTo>
                    <a:pt x="368775" y="244367"/>
                  </a:lnTo>
                  <a:cubicBezTo>
                    <a:pt x="368297" y="221933"/>
                    <a:pt x="366862" y="201169"/>
                    <a:pt x="364470" y="181837"/>
                  </a:cubicBezTo>
                  <a:cubicBezTo>
                    <a:pt x="389821" y="174677"/>
                    <a:pt x="411107" y="164653"/>
                    <a:pt x="426413" y="153197"/>
                  </a:cubicBezTo>
                  <a:close/>
                  <a:moveTo>
                    <a:pt x="182835" y="72541"/>
                  </a:moveTo>
                  <a:cubicBezTo>
                    <a:pt x="171839" y="97128"/>
                    <a:pt x="162995" y="127205"/>
                    <a:pt x="157498" y="161101"/>
                  </a:cubicBezTo>
                  <a:cubicBezTo>
                    <a:pt x="134072" y="154179"/>
                    <a:pt x="115667" y="145346"/>
                    <a:pt x="103237" y="135798"/>
                  </a:cubicBezTo>
                  <a:cubicBezTo>
                    <a:pt x="123555" y="108108"/>
                    <a:pt x="151044" y="86386"/>
                    <a:pt x="182835" y="72541"/>
                  </a:cubicBezTo>
                  <a:close/>
                  <a:moveTo>
                    <a:pt x="336032" y="72330"/>
                  </a:moveTo>
                  <a:cubicBezTo>
                    <a:pt x="349659" y="78057"/>
                    <a:pt x="362569" y="85216"/>
                    <a:pt x="374284" y="93807"/>
                  </a:cubicBezTo>
                  <a:lnTo>
                    <a:pt x="373806" y="94284"/>
                  </a:lnTo>
                  <a:cubicBezTo>
                    <a:pt x="367112" y="98102"/>
                    <a:pt x="362808" y="104545"/>
                    <a:pt x="361852" y="111943"/>
                  </a:cubicBezTo>
                  <a:cubicBezTo>
                    <a:pt x="360657" y="119102"/>
                    <a:pt x="363286" y="126499"/>
                    <a:pt x="368785" y="131988"/>
                  </a:cubicBezTo>
                  <a:lnTo>
                    <a:pt x="370220" y="133420"/>
                  </a:lnTo>
                  <a:cubicBezTo>
                    <a:pt x="375957" y="139147"/>
                    <a:pt x="385042" y="142726"/>
                    <a:pt x="393649" y="142726"/>
                  </a:cubicBezTo>
                  <a:cubicBezTo>
                    <a:pt x="394605" y="142726"/>
                    <a:pt x="395561" y="142726"/>
                    <a:pt x="396279" y="142726"/>
                  </a:cubicBezTo>
                  <a:lnTo>
                    <a:pt x="407515" y="141533"/>
                  </a:lnTo>
                  <a:cubicBezTo>
                    <a:pt x="395561" y="148931"/>
                    <a:pt x="380261" y="155612"/>
                    <a:pt x="361613" y="161101"/>
                  </a:cubicBezTo>
                  <a:cubicBezTo>
                    <a:pt x="356114" y="127215"/>
                    <a:pt x="347268" y="96909"/>
                    <a:pt x="336032" y="72330"/>
                  </a:cubicBezTo>
                  <a:close/>
                  <a:moveTo>
                    <a:pt x="272241" y="57299"/>
                  </a:moveTo>
                  <a:cubicBezTo>
                    <a:pt x="285151" y="58015"/>
                    <a:pt x="298300" y="59923"/>
                    <a:pt x="310732" y="63263"/>
                  </a:cubicBezTo>
                  <a:cubicBezTo>
                    <a:pt x="325076" y="88075"/>
                    <a:pt x="336791" y="123145"/>
                    <a:pt x="343724" y="165849"/>
                  </a:cubicBezTo>
                  <a:cubicBezTo>
                    <a:pt x="322446" y="170621"/>
                    <a:pt x="297822" y="173722"/>
                    <a:pt x="272241" y="174438"/>
                  </a:cubicBezTo>
                  <a:close/>
                  <a:moveTo>
                    <a:pt x="253118" y="57017"/>
                  </a:moveTo>
                  <a:lnTo>
                    <a:pt x="253118" y="174438"/>
                  </a:lnTo>
                  <a:cubicBezTo>
                    <a:pt x="221332" y="173961"/>
                    <a:pt x="199345" y="170858"/>
                    <a:pt x="177119" y="165846"/>
                  </a:cubicBezTo>
                  <a:cubicBezTo>
                    <a:pt x="184050" y="123126"/>
                    <a:pt x="195521" y="88282"/>
                    <a:pt x="209861" y="63461"/>
                  </a:cubicBezTo>
                  <a:cubicBezTo>
                    <a:pt x="223483" y="59881"/>
                    <a:pt x="237345" y="57494"/>
                    <a:pt x="253118" y="57017"/>
                  </a:cubicBezTo>
                  <a:close/>
                  <a:moveTo>
                    <a:pt x="253128" y="0"/>
                  </a:moveTo>
                  <a:cubicBezTo>
                    <a:pt x="316708" y="0"/>
                    <a:pt x="377899" y="24107"/>
                    <a:pt x="424509" y="66832"/>
                  </a:cubicBezTo>
                  <a:lnTo>
                    <a:pt x="436699" y="45350"/>
                  </a:lnTo>
                  <a:cubicBezTo>
                    <a:pt x="438611" y="42009"/>
                    <a:pt x="441958" y="40099"/>
                    <a:pt x="445782" y="40099"/>
                  </a:cubicBezTo>
                  <a:cubicBezTo>
                    <a:pt x="448411" y="40099"/>
                    <a:pt x="451041" y="41054"/>
                    <a:pt x="453192" y="43202"/>
                  </a:cubicBezTo>
                  <a:lnTo>
                    <a:pt x="459168" y="48931"/>
                  </a:lnTo>
                  <a:cubicBezTo>
                    <a:pt x="462036" y="52034"/>
                    <a:pt x="463709" y="56807"/>
                    <a:pt x="463231" y="60865"/>
                  </a:cubicBezTo>
                  <a:lnTo>
                    <a:pt x="461080" y="82585"/>
                  </a:lnTo>
                  <a:lnTo>
                    <a:pt x="517251" y="138677"/>
                  </a:lnTo>
                  <a:lnTo>
                    <a:pt x="553582" y="79005"/>
                  </a:lnTo>
                  <a:cubicBezTo>
                    <a:pt x="555973" y="74948"/>
                    <a:pt x="560036" y="72561"/>
                    <a:pt x="564578" y="72561"/>
                  </a:cubicBezTo>
                  <a:cubicBezTo>
                    <a:pt x="567924" y="72561"/>
                    <a:pt x="571270" y="73993"/>
                    <a:pt x="573900" y="76618"/>
                  </a:cubicBezTo>
                  <a:lnTo>
                    <a:pt x="578441" y="80915"/>
                  </a:lnTo>
                  <a:cubicBezTo>
                    <a:pt x="582983" y="85450"/>
                    <a:pt x="584895" y="93326"/>
                    <a:pt x="582983" y="99532"/>
                  </a:cubicBezTo>
                  <a:lnTo>
                    <a:pt x="558841" y="180208"/>
                  </a:lnTo>
                  <a:lnTo>
                    <a:pt x="592544" y="214102"/>
                  </a:lnTo>
                  <a:cubicBezTo>
                    <a:pt x="605451" y="226752"/>
                    <a:pt x="601388" y="246324"/>
                    <a:pt x="589914" y="258020"/>
                  </a:cubicBezTo>
                  <a:lnTo>
                    <a:pt x="589675" y="258497"/>
                  </a:lnTo>
                  <a:cubicBezTo>
                    <a:pt x="583461" y="264464"/>
                    <a:pt x="575812" y="267567"/>
                    <a:pt x="568402" y="267567"/>
                  </a:cubicBezTo>
                  <a:cubicBezTo>
                    <a:pt x="560753" y="267567"/>
                    <a:pt x="553582" y="264464"/>
                    <a:pt x="547846" y="258736"/>
                  </a:cubicBezTo>
                  <a:lnTo>
                    <a:pt x="515338" y="226275"/>
                  </a:lnTo>
                  <a:lnTo>
                    <a:pt x="430724" y="251575"/>
                  </a:lnTo>
                  <a:cubicBezTo>
                    <a:pt x="429289" y="252053"/>
                    <a:pt x="427616" y="252291"/>
                    <a:pt x="425943" y="252291"/>
                  </a:cubicBezTo>
                  <a:cubicBezTo>
                    <a:pt x="420924" y="252291"/>
                    <a:pt x="415665" y="250143"/>
                    <a:pt x="412319" y="246802"/>
                  </a:cubicBezTo>
                  <a:lnTo>
                    <a:pt x="407777" y="242267"/>
                  </a:lnTo>
                  <a:cubicBezTo>
                    <a:pt x="404909" y="239402"/>
                    <a:pt x="403475" y="235583"/>
                    <a:pt x="403953" y="231526"/>
                  </a:cubicBezTo>
                  <a:cubicBezTo>
                    <a:pt x="404431" y="227707"/>
                    <a:pt x="406821" y="224365"/>
                    <a:pt x="410167" y="222217"/>
                  </a:cubicBezTo>
                  <a:lnTo>
                    <a:pt x="473031" y="184027"/>
                  </a:lnTo>
                  <a:lnTo>
                    <a:pt x="418294" y="129368"/>
                  </a:lnTo>
                  <a:lnTo>
                    <a:pt x="392001" y="131994"/>
                  </a:lnTo>
                  <a:cubicBezTo>
                    <a:pt x="391762" y="131994"/>
                    <a:pt x="391284" y="131994"/>
                    <a:pt x="390806" y="131994"/>
                  </a:cubicBezTo>
                  <a:cubicBezTo>
                    <a:pt x="386982" y="131994"/>
                    <a:pt x="382918" y="130323"/>
                    <a:pt x="380289" y="127697"/>
                  </a:cubicBezTo>
                  <a:lnTo>
                    <a:pt x="374314" y="121730"/>
                  </a:lnTo>
                  <a:cubicBezTo>
                    <a:pt x="371923" y="119582"/>
                    <a:pt x="370967" y="116240"/>
                    <a:pt x="371445" y="113137"/>
                  </a:cubicBezTo>
                  <a:cubicBezTo>
                    <a:pt x="371684" y="110034"/>
                    <a:pt x="373596" y="107170"/>
                    <a:pt x="376465" y="105499"/>
                  </a:cubicBezTo>
                  <a:lnTo>
                    <a:pt x="402997" y="90462"/>
                  </a:lnTo>
                  <a:cubicBezTo>
                    <a:pt x="362362" y="52988"/>
                    <a:pt x="308582" y="31745"/>
                    <a:pt x="253128" y="31745"/>
                  </a:cubicBezTo>
                  <a:cubicBezTo>
                    <a:pt x="131225" y="31745"/>
                    <a:pt x="31790" y="130800"/>
                    <a:pt x="31790" y="252769"/>
                  </a:cubicBezTo>
                  <a:cubicBezTo>
                    <a:pt x="31790" y="337264"/>
                    <a:pt x="81269" y="415553"/>
                    <a:pt x="157518" y="452072"/>
                  </a:cubicBezTo>
                  <a:cubicBezTo>
                    <a:pt x="165405" y="455891"/>
                    <a:pt x="168752" y="465438"/>
                    <a:pt x="164927" y="473315"/>
                  </a:cubicBezTo>
                  <a:cubicBezTo>
                    <a:pt x="162298" y="479043"/>
                    <a:pt x="156562" y="482385"/>
                    <a:pt x="150586" y="482385"/>
                  </a:cubicBezTo>
                  <a:cubicBezTo>
                    <a:pt x="148196" y="482385"/>
                    <a:pt x="145805" y="481669"/>
                    <a:pt x="143654" y="480714"/>
                  </a:cubicBezTo>
                  <a:cubicBezTo>
                    <a:pt x="56410" y="438944"/>
                    <a:pt x="0" y="349437"/>
                    <a:pt x="0" y="252769"/>
                  </a:cubicBezTo>
                  <a:cubicBezTo>
                    <a:pt x="0" y="113376"/>
                    <a:pt x="113537" y="0"/>
                    <a:pt x="253128" y="0"/>
                  </a:cubicBezTo>
                  <a:close/>
                </a:path>
              </a:pathLst>
            </a:custGeom>
            <a:solidFill>
              <a:srgbClr val="2F5EB0"/>
            </a:solidFill>
            <a:ln>
              <a:noFill/>
            </a:ln>
          </p:spPr>
          <p:txBody>
            <a:bodyPr/>
            <a:lstStyle/>
            <a:p>
              <a:endParaRPr lang="zh-CN" altLang="en-US">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01" name="任意多边形: 形状 151"/>
            <p:cNvSpPr/>
            <p:nvPr/>
          </p:nvSpPr>
          <p:spPr>
            <a:xfrm>
              <a:off x="1206063" y="5422179"/>
              <a:ext cx="4860000" cy="72000"/>
            </a:xfrm>
            <a:custGeom>
              <a:avLst/>
              <a:gdLst>
                <a:gd name="connsiteX0" fmla="*/ 0 w 10947400"/>
                <a:gd name="connsiteY0" fmla="*/ 0 h 0"/>
                <a:gd name="connsiteX1" fmla="*/ 10947400 w 10947400"/>
                <a:gd name="connsiteY1" fmla="*/ 0 h 0"/>
              </a:gdLst>
              <a:ahLst/>
              <a:cxnLst>
                <a:cxn ang="0">
                  <a:pos x="connsiteX0" y="connsiteY0"/>
                </a:cxn>
                <a:cxn ang="0">
                  <a:pos x="connsiteX1" y="connsiteY1"/>
                </a:cxn>
              </a:cxnLst>
              <a:rect l="l" t="t" r="r" b="b"/>
              <a:pathLst>
                <a:path w="10947400">
                  <a:moveTo>
                    <a:pt x="0" y="0"/>
                  </a:moveTo>
                  <a:lnTo>
                    <a:pt x="10947400" y="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EB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202" name="矩形 201"/>
            <p:cNvSpPr/>
            <p:nvPr/>
          </p:nvSpPr>
          <p:spPr>
            <a:xfrm>
              <a:off x="1476681" y="4987727"/>
              <a:ext cx="1390124" cy="400110"/>
            </a:xfrm>
            <a:prstGeom prst="rect">
              <a:avLst/>
            </a:prstGeom>
          </p:spPr>
          <p:txBody>
            <a:bodyPr wrap="none">
              <a:spAutoFit/>
            </a:bodyPr>
            <a:lstStyle/>
            <a:p>
              <a:r>
                <a:rPr lang="zh-CN" altLang="en-US" sz="1400" dirty="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国内航空第</a:t>
              </a:r>
              <a:r>
                <a:rPr lang="en-US" altLang="zh-CN" sz="20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4</a:t>
              </a:r>
              <a:r>
                <a:rPr lang="zh-CN" altLang="en-US"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城</a:t>
              </a:r>
              <a:endParaRPr lang="en-US" altLang="zh-CN"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endParaRPr>
            </a:p>
          </p:txBody>
        </p:sp>
        <p:sp>
          <p:nvSpPr>
            <p:cNvPr id="203" name="矩形 202"/>
            <p:cNvSpPr/>
            <p:nvPr/>
          </p:nvSpPr>
          <p:spPr>
            <a:xfrm>
              <a:off x="3011054" y="4987727"/>
              <a:ext cx="1338828" cy="400110"/>
            </a:xfrm>
            <a:prstGeom prst="rect">
              <a:avLst/>
            </a:prstGeom>
          </p:spPr>
          <p:txBody>
            <a:bodyPr wrap="none">
              <a:spAutoFit/>
            </a:bodyPr>
            <a:lstStyle/>
            <a:p>
              <a:r>
                <a:rPr lang="zh-CN" altLang="en-US" sz="1400" dirty="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世界机场</a:t>
              </a:r>
              <a:r>
                <a:rPr lang="en-US" altLang="zh-CN" sz="20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26</a:t>
              </a:r>
              <a:r>
                <a:rPr lang="zh-CN" altLang="en-US"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强</a:t>
              </a:r>
              <a:endParaRPr lang="en-US" altLang="zh-CN"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endParaRPr>
            </a:p>
          </p:txBody>
        </p:sp>
        <p:sp>
          <p:nvSpPr>
            <p:cNvPr id="204" name="矩形 203"/>
            <p:cNvSpPr/>
            <p:nvPr/>
          </p:nvSpPr>
          <p:spPr>
            <a:xfrm>
              <a:off x="4547694" y="4987727"/>
              <a:ext cx="1584088" cy="400110"/>
            </a:xfrm>
            <a:prstGeom prst="rect">
              <a:avLst/>
            </a:prstGeom>
          </p:spPr>
          <p:txBody>
            <a:bodyPr wrap="square">
              <a:spAutoFit/>
            </a:bodyPr>
            <a:lstStyle/>
            <a:p>
              <a:r>
                <a:rPr lang="zh-CN" altLang="en-US" sz="1400" dirty="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国际航线</a:t>
              </a:r>
              <a:r>
                <a:rPr lang="en-US" altLang="zh-CN" sz="2000" b="1" dirty="0">
                  <a:solidFill>
                    <a:srgbClr val="2F5EB0"/>
                  </a:solidFill>
                  <a:latin typeface="Times New Roman" panose="02020603050405020304" pitchFamily="18" charset="0"/>
                  <a:ea typeface="微软雅黑" panose="020B0503020204020204" charset="-122"/>
                  <a:sym typeface="Times New Roman" panose="02020603050405020304" pitchFamily="18" charset="0"/>
                </a:rPr>
                <a:t>114</a:t>
              </a:r>
              <a:r>
                <a:rPr lang="zh-CN" altLang="en-US"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rPr>
                <a:t>条</a:t>
              </a:r>
              <a:endParaRPr lang="en-US" altLang="zh-CN" sz="1400" dirty="0" smtClean="0">
                <a:solidFill>
                  <a:srgbClr val="2F5EB0"/>
                </a:solidFill>
                <a:latin typeface="Times New Roman" panose="02020603050405020304" pitchFamily="18" charset="0"/>
                <a:ea typeface="微软雅黑" panose="020B0503020204020204" charset="-122"/>
                <a:cs typeface="方正小标宋简体" panose="02010601030101010101" charset="-122"/>
                <a:sym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47"/>
                                  </p:stCondLst>
                                  <p:childTnLst>
                                    <p:set>
                                      <p:cBhvr>
                                        <p:cTn id="6" dur="1" fill="hold">
                                          <p:stCondLst>
                                            <p:cond delay="0"/>
                                          </p:stCondLst>
                                        </p:cTn>
                                        <p:tgtEl>
                                          <p:spTgt spid="149"/>
                                        </p:tgtEl>
                                        <p:attrNameLst>
                                          <p:attrName>style.visibility</p:attrName>
                                        </p:attrNameLst>
                                      </p:cBhvr>
                                      <p:to>
                                        <p:strVal val="visible"/>
                                      </p:to>
                                    </p:set>
                                    <p:animEffect transition="in" filter="circle(in)">
                                      <p:cBhvr>
                                        <p:cTn id="7" dur="2000"/>
                                        <p:tgtEl>
                                          <p:spTgt spid="149"/>
                                        </p:tgtEl>
                                      </p:cBhvr>
                                    </p:animEffect>
                                  </p:childTnLst>
                                </p:cTn>
                              </p:par>
                              <p:par>
                                <p:cTn id="8" presetID="22" presetClass="entr" presetSubtype="4" repeatCount="3000" fill="hold" grpId="0" nodeType="withEffect">
                                  <p:stCondLst>
                                    <p:cond delay="1"/>
                                  </p:stCondLst>
                                  <p:childTnLst>
                                    <p:set>
                                      <p:cBhvr>
                                        <p:cTn id="9" dur="1" fill="hold">
                                          <p:stCondLst>
                                            <p:cond delay="0"/>
                                          </p:stCondLst>
                                        </p:cTn>
                                        <p:tgtEl>
                                          <p:spTgt spid="124"/>
                                        </p:tgtEl>
                                        <p:attrNameLst>
                                          <p:attrName>style.visibility</p:attrName>
                                        </p:attrNameLst>
                                      </p:cBhvr>
                                      <p:to>
                                        <p:strVal val="visible"/>
                                      </p:to>
                                    </p:set>
                                    <p:animEffect transition="in" filter="wipe(down)">
                                      <p:cBhvr>
                                        <p:cTn id="10" dur="1000"/>
                                        <p:tgtEl>
                                          <p:spTgt spid="124"/>
                                        </p:tgtEl>
                                      </p:cBhvr>
                                    </p:animEffect>
                                  </p:childTnLst>
                                </p:cTn>
                              </p:par>
                              <p:par>
                                <p:cTn id="11" presetID="22" presetClass="entr" presetSubtype="2" repeatCount="3000" fill="hold" grpId="0" nodeType="withEffect">
                                  <p:stCondLst>
                                    <p:cond delay="148"/>
                                  </p:stCondLst>
                                  <p:childTnLst>
                                    <p:set>
                                      <p:cBhvr>
                                        <p:cTn id="12" dur="1" fill="hold">
                                          <p:stCondLst>
                                            <p:cond delay="0"/>
                                          </p:stCondLst>
                                        </p:cTn>
                                        <p:tgtEl>
                                          <p:spTgt spid="125"/>
                                        </p:tgtEl>
                                        <p:attrNameLst>
                                          <p:attrName>style.visibility</p:attrName>
                                        </p:attrNameLst>
                                      </p:cBhvr>
                                      <p:to>
                                        <p:strVal val="visible"/>
                                      </p:to>
                                    </p:set>
                                    <p:animEffect transition="in" filter="wipe(right)">
                                      <p:cBhvr>
                                        <p:cTn id="13" dur="1000"/>
                                        <p:tgtEl>
                                          <p:spTgt spid="125"/>
                                        </p:tgtEl>
                                      </p:cBhvr>
                                    </p:animEffect>
                                  </p:childTnLst>
                                </p:cTn>
                              </p:par>
                              <p:par>
                                <p:cTn id="14" presetID="22" presetClass="entr" presetSubtype="2" repeatCount="3000" fill="hold" grpId="0" nodeType="withEffect">
                                  <p:stCondLst>
                                    <p:cond delay="193"/>
                                  </p:stCondLst>
                                  <p:childTnLst>
                                    <p:set>
                                      <p:cBhvr>
                                        <p:cTn id="15" dur="1" fill="hold">
                                          <p:stCondLst>
                                            <p:cond delay="0"/>
                                          </p:stCondLst>
                                        </p:cTn>
                                        <p:tgtEl>
                                          <p:spTgt spid="126"/>
                                        </p:tgtEl>
                                        <p:attrNameLst>
                                          <p:attrName>style.visibility</p:attrName>
                                        </p:attrNameLst>
                                      </p:cBhvr>
                                      <p:to>
                                        <p:strVal val="visible"/>
                                      </p:to>
                                    </p:set>
                                    <p:animEffect transition="in" filter="wipe(right)">
                                      <p:cBhvr>
                                        <p:cTn id="16" dur="1000"/>
                                        <p:tgtEl>
                                          <p:spTgt spid="126"/>
                                        </p:tgtEl>
                                      </p:cBhvr>
                                    </p:animEffect>
                                  </p:childTnLst>
                                </p:cTn>
                              </p:par>
                              <p:par>
                                <p:cTn id="17" presetID="22" presetClass="entr" presetSubtype="2" repeatCount="3000" fill="hold" grpId="0" nodeType="withEffect">
                                  <p:stCondLst>
                                    <p:cond delay="394"/>
                                  </p:stCondLst>
                                  <p:childTnLst>
                                    <p:set>
                                      <p:cBhvr>
                                        <p:cTn id="18" dur="1" fill="hold">
                                          <p:stCondLst>
                                            <p:cond delay="0"/>
                                          </p:stCondLst>
                                        </p:cTn>
                                        <p:tgtEl>
                                          <p:spTgt spid="127"/>
                                        </p:tgtEl>
                                        <p:attrNameLst>
                                          <p:attrName>style.visibility</p:attrName>
                                        </p:attrNameLst>
                                      </p:cBhvr>
                                      <p:to>
                                        <p:strVal val="visible"/>
                                      </p:to>
                                    </p:set>
                                    <p:animEffect transition="in" filter="wipe(right)">
                                      <p:cBhvr>
                                        <p:cTn id="19" dur="1000"/>
                                        <p:tgtEl>
                                          <p:spTgt spid="127"/>
                                        </p:tgtEl>
                                      </p:cBhvr>
                                    </p:animEffect>
                                  </p:childTnLst>
                                </p:cTn>
                              </p:par>
                              <p:par>
                                <p:cTn id="20" presetID="22" presetClass="entr" presetSubtype="2" repeatCount="3000" fill="hold" grpId="0" nodeType="withEffect">
                                  <p:stCondLst>
                                    <p:cond delay="338"/>
                                  </p:stCondLst>
                                  <p:childTnLst>
                                    <p:set>
                                      <p:cBhvr>
                                        <p:cTn id="21" dur="1" fill="hold">
                                          <p:stCondLst>
                                            <p:cond delay="0"/>
                                          </p:stCondLst>
                                        </p:cTn>
                                        <p:tgtEl>
                                          <p:spTgt spid="128"/>
                                        </p:tgtEl>
                                        <p:attrNameLst>
                                          <p:attrName>style.visibility</p:attrName>
                                        </p:attrNameLst>
                                      </p:cBhvr>
                                      <p:to>
                                        <p:strVal val="visible"/>
                                      </p:to>
                                    </p:set>
                                    <p:animEffect transition="in" filter="wipe(right)">
                                      <p:cBhvr>
                                        <p:cTn id="22" dur="1000"/>
                                        <p:tgtEl>
                                          <p:spTgt spid="128"/>
                                        </p:tgtEl>
                                      </p:cBhvr>
                                    </p:animEffect>
                                  </p:childTnLst>
                                </p:cTn>
                              </p:par>
                              <p:par>
                                <p:cTn id="23" presetID="22" presetClass="entr" presetSubtype="1" repeatCount="3000" fill="hold" grpId="0" nodeType="withEffect">
                                  <p:stCondLst>
                                    <p:cond delay="350"/>
                                  </p:stCondLst>
                                  <p:childTnLst>
                                    <p:set>
                                      <p:cBhvr>
                                        <p:cTn id="24" dur="1" fill="hold">
                                          <p:stCondLst>
                                            <p:cond delay="0"/>
                                          </p:stCondLst>
                                        </p:cTn>
                                        <p:tgtEl>
                                          <p:spTgt spid="129"/>
                                        </p:tgtEl>
                                        <p:attrNameLst>
                                          <p:attrName>style.visibility</p:attrName>
                                        </p:attrNameLst>
                                      </p:cBhvr>
                                      <p:to>
                                        <p:strVal val="visible"/>
                                      </p:to>
                                    </p:set>
                                    <p:animEffect transition="in" filter="wipe(up)">
                                      <p:cBhvr>
                                        <p:cTn id="25" dur="1000"/>
                                        <p:tgtEl>
                                          <p:spTgt spid="129"/>
                                        </p:tgtEl>
                                      </p:cBhvr>
                                    </p:animEffect>
                                  </p:childTnLst>
                                </p:cTn>
                              </p:par>
                              <p:par>
                                <p:cTn id="26" presetID="22" presetClass="entr" presetSubtype="1" repeatCount="3000" fill="hold" grpId="0" nodeType="withEffect">
                                  <p:stCondLst>
                                    <p:cond delay="87"/>
                                  </p:stCondLst>
                                  <p:childTnLst>
                                    <p:set>
                                      <p:cBhvr>
                                        <p:cTn id="27" dur="1" fill="hold">
                                          <p:stCondLst>
                                            <p:cond delay="0"/>
                                          </p:stCondLst>
                                        </p:cTn>
                                        <p:tgtEl>
                                          <p:spTgt spid="130"/>
                                        </p:tgtEl>
                                        <p:attrNameLst>
                                          <p:attrName>style.visibility</p:attrName>
                                        </p:attrNameLst>
                                      </p:cBhvr>
                                      <p:to>
                                        <p:strVal val="visible"/>
                                      </p:to>
                                    </p:set>
                                    <p:animEffect transition="in" filter="wipe(up)">
                                      <p:cBhvr>
                                        <p:cTn id="28" dur="1000"/>
                                        <p:tgtEl>
                                          <p:spTgt spid="130"/>
                                        </p:tgtEl>
                                      </p:cBhvr>
                                    </p:animEffect>
                                  </p:childTnLst>
                                </p:cTn>
                              </p:par>
                              <p:par>
                                <p:cTn id="29" presetID="22" presetClass="entr" presetSubtype="1" repeatCount="3000" fill="hold" grpId="0" nodeType="withEffect">
                                  <p:stCondLst>
                                    <p:cond delay="243"/>
                                  </p:stCondLst>
                                  <p:childTnLst>
                                    <p:set>
                                      <p:cBhvr>
                                        <p:cTn id="30" dur="1" fill="hold">
                                          <p:stCondLst>
                                            <p:cond delay="0"/>
                                          </p:stCondLst>
                                        </p:cTn>
                                        <p:tgtEl>
                                          <p:spTgt spid="131"/>
                                        </p:tgtEl>
                                        <p:attrNameLst>
                                          <p:attrName>style.visibility</p:attrName>
                                        </p:attrNameLst>
                                      </p:cBhvr>
                                      <p:to>
                                        <p:strVal val="visible"/>
                                      </p:to>
                                    </p:set>
                                    <p:animEffect transition="in" filter="wipe(up)">
                                      <p:cBhvr>
                                        <p:cTn id="31" dur="1000"/>
                                        <p:tgtEl>
                                          <p:spTgt spid="131"/>
                                        </p:tgtEl>
                                      </p:cBhvr>
                                    </p:animEffect>
                                  </p:childTnLst>
                                </p:cTn>
                              </p:par>
                              <p:par>
                                <p:cTn id="32" presetID="22" presetClass="entr" presetSubtype="1" repeatCount="3000" fill="hold" grpId="0" nodeType="withEffect">
                                  <p:stCondLst>
                                    <p:cond delay="127"/>
                                  </p:stCondLst>
                                  <p:childTnLst>
                                    <p:set>
                                      <p:cBhvr>
                                        <p:cTn id="33" dur="1" fill="hold">
                                          <p:stCondLst>
                                            <p:cond delay="0"/>
                                          </p:stCondLst>
                                        </p:cTn>
                                        <p:tgtEl>
                                          <p:spTgt spid="132"/>
                                        </p:tgtEl>
                                        <p:attrNameLst>
                                          <p:attrName>style.visibility</p:attrName>
                                        </p:attrNameLst>
                                      </p:cBhvr>
                                      <p:to>
                                        <p:strVal val="visible"/>
                                      </p:to>
                                    </p:set>
                                    <p:animEffect transition="in" filter="wipe(up)">
                                      <p:cBhvr>
                                        <p:cTn id="34" dur="1000"/>
                                        <p:tgtEl>
                                          <p:spTgt spid="132"/>
                                        </p:tgtEl>
                                      </p:cBhvr>
                                    </p:animEffect>
                                  </p:childTnLst>
                                </p:cTn>
                              </p:par>
                              <p:par>
                                <p:cTn id="35" presetID="22" presetClass="entr" presetSubtype="2" repeatCount="3000" fill="hold" grpId="0" nodeType="withEffect">
                                  <p:stCondLst>
                                    <p:cond delay="425"/>
                                  </p:stCondLst>
                                  <p:childTnLst>
                                    <p:set>
                                      <p:cBhvr>
                                        <p:cTn id="36" dur="1" fill="hold">
                                          <p:stCondLst>
                                            <p:cond delay="0"/>
                                          </p:stCondLst>
                                        </p:cTn>
                                        <p:tgtEl>
                                          <p:spTgt spid="133"/>
                                        </p:tgtEl>
                                        <p:attrNameLst>
                                          <p:attrName>style.visibility</p:attrName>
                                        </p:attrNameLst>
                                      </p:cBhvr>
                                      <p:to>
                                        <p:strVal val="visible"/>
                                      </p:to>
                                    </p:set>
                                    <p:animEffect transition="in" filter="wipe(right)">
                                      <p:cBhvr>
                                        <p:cTn id="37" dur="1000"/>
                                        <p:tgtEl>
                                          <p:spTgt spid="133"/>
                                        </p:tgtEl>
                                      </p:cBhvr>
                                    </p:animEffect>
                                  </p:childTnLst>
                                </p:cTn>
                              </p:par>
                              <p:par>
                                <p:cTn id="38" presetID="22" presetClass="entr" presetSubtype="2" repeatCount="3000" fill="hold" grpId="0" nodeType="withEffect">
                                  <p:stCondLst>
                                    <p:cond delay="302"/>
                                  </p:stCondLst>
                                  <p:childTnLst>
                                    <p:set>
                                      <p:cBhvr>
                                        <p:cTn id="39" dur="1" fill="hold">
                                          <p:stCondLst>
                                            <p:cond delay="0"/>
                                          </p:stCondLst>
                                        </p:cTn>
                                        <p:tgtEl>
                                          <p:spTgt spid="134"/>
                                        </p:tgtEl>
                                        <p:attrNameLst>
                                          <p:attrName>style.visibility</p:attrName>
                                        </p:attrNameLst>
                                      </p:cBhvr>
                                      <p:to>
                                        <p:strVal val="visible"/>
                                      </p:to>
                                    </p:set>
                                    <p:animEffect transition="in" filter="wipe(right)">
                                      <p:cBhvr>
                                        <p:cTn id="40" dur="1000"/>
                                        <p:tgtEl>
                                          <p:spTgt spid="134"/>
                                        </p:tgtEl>
                                      </p:cBhvr>
                                    </p:animEffect>
                                  </p:childTnLst>
                                </p:cTn>
                              </p:par>
                              <p:par>
                                <p:cTn id="41" presetID="22" presetClass="entr" presetSubtype="2" repeatCount="3000" fill="hold" grpId="0" nodeType="withEffect">
                                  <p:stCondLst>
                                    <p:cond delay="434"/>
                                  </p:stCondLst>
                                  <p:childTnLst>
                                    <p:set>
                                      <p:cBhvr>
                                        <p:cTn id="42" dur="1" fill="hold">
                                          <p:stCondLst>
                                            <p:cond delay="0"/>
                                          </p:stCondLst>
                                        </p:cTn>
                                        <p:tgtEl>
                                          <p:spTgt spid="135"/>
                                        </p:tgtEl>
                                        <p:attrNameLst>
                                          <p:attrName>style.visibility</p:attrName>
                                        </p:attrNameLst>
                                      </p:cBhvr>
                                      <p:to>
                                        <p:strVal val="visible"/>
                                      </p:to>
                                    </p:set>
                                    <p:animEffect transition="in" filter="wipe(right)">
                                      <p:cBhvr>
                                        <p:cTn id="43" dur="1000"/>
                                        <p:tgtEl>
                                          <p:spTgt spid="135"/>
                                        </p:tgtEl>
                                      </p:cBhvr>
                                    </p:animEffect>
                                  </p:childTnLst>
                                </p:cTn>
                              </p:par>
                              <p:par>
                                <p:cTn id="44" presetID="22" presetClass="entr" presetSubtype="2" repeatCount="3000" fill="hold" grpId="0" nodeType="withEffect">
                                  <p:stCondLst>
                                    <p:cond delay="278"/>
                                  </p:stCondLst>
                                  <p:childTnLst>
                                    <p:set>
                                      <p:cBhvr>
                                        <p:cTn id="45" dur="1" fill="hold">
                                          <p:stCondLst>
                                            <p:cond delay="0"/>
                                          </p:stCondLst>
                                        </p:cTn>
                                        <p:tgtEl>
                                          <p:spTgt spid="136"/>
                                        </p:tgtEl>
                                        <p:attrNameLst>
                                          <p:attrName>style.visibility</p:attrName>
                                        </p:attrNameLst>
                                      </p:cBhvr>
                                      <p:to>
                                        <p:strVal val="visible"/>
                                      </p:to>
                                    </p:set>
                                    <p:animEffect transition="in" filter="wipe(right)">
                                      <p:cBhvr>
                                        <p:cTn id="46" dur="1000"/>
                                        <p:tgtEl>
                                          <p:spTgt spid="136"/>
                                        </p:tgtEl>
                                      </p:cBhvr>
                                    </p:animEffect>
                                  </p:childTnLst>
                                </p:cTn>
                              </p:par>
                              <p:par>
                                <p:cTn id="47" presetID="22" presetClass="entr" presetSubtype="2" repeatCount="3000" fill="hold" grpId="0" nodeType="withEffect">
                                  <p:stCondLst>
                                    <p:cond delay="219"/>
                                  </p:stCondLst>
                                  <p:childTnLst>
                                    <p:set>
                                      <p:cBhvr>
                                        <p:cTn id="48" dur="1" fill="hold">
                                          <p:stCondLst>
                                            <p:cond delay="0"/>
                                          </p:stCondLst>
                                        </p:cTn>
                                        <p:tgtEl>
                                          <p:spTgt spid="137"/>
                                        </p:tgtEl>
                                        <p:attrNameLst>
                                          <p:attrName>style.visibility</p:attrName>
                                        </p:attrNameLst>
                                      </p:cBhvr>
                                      <p:to>
                                        <p:strVal val="visible"/>
                                      </p:to>
                                    </p:set>
                                    <p:animEffect transition="in" filter="wipe(right)">
                                      <p:cBhvr>
                                        <p:cTn id="49" dur="1000"/>
                                        <p:tgtEl>
                                          <p:spTgt spid="137"/>
                                        </p:tgtEl>
                                      </p:cBhvr>
                                    </p:animEffect>
                                  </p:childTnLst>
                                </p:cTn>
                              </p:par>
                              <p:par>
                                <p:cTn id="50" presetID="22" presetClass="entr" presetSubtype="2" repeatCount="3000" fill="hold" grpId="0" nodeType="withEffect">
                                  <p:stCondLst>
                                    <p:cond delay="313"/>
                                  </p:stCondLst>
                                  <p:childTnLst>
                                    <p:set>
                                      <p:cBhvr>
                                        <p:cTn id="51" dur="1" fill="hold">
                                          <p:stCondLst>
                                            <p:cond delay="0"/>
                                          </p:stCondLst>
                                        </p:cTn>
                                        <p:tgtEl>
                                          <p:spTgt spid="138"/>
                                        </p:tgtEl>
                                        <p:attrNameLst>
                                          <p:attrName>style.visibility</p:attrName>
                                        </p:attrNameLst>
                                      </p:cBhvr>
                                      <p:to>
                                        <p:strVal val="visible"/>
                                      </p:to>
                                    </p:set>
                                    <p:animEffect transition="in" filter="wipe(right)">
                                      <p:cBhvr>
                                        <p:cTn id="52" dur="1000"/>
                                        <p:tgtEl>
                                          <p:spTgt spid="138"/>
                                        </p:tgtEl>
                                      </p:cBhvr>
                                    </p:animEffect>
                                  </p:childTnLst>
                                </p:cTn>
                              </p:par>
                              <p:par>
                                <p:cTn id="53" presetID="22" presetClass="entr" presetSubtype="2" repeatCount="3000" fill="hold" grpId="0" nodeType="withEffect">
                                  <p:stCondLst>
                                    <p:cond delay="68"/>
                                  </p:stCondLst>
                                  <p:childTnLst>
                                    <p:set>
                                      <p:cBhvr>
                                        <p:cTn id="54" dur="1" fill="hold">
                                          <p:stCondLst>
                                            <p:cond delay="0"/>
                                          </p:stCondLst>
                                        </p:cTn>
                                        <p:tgtEl>
                                          <p:spTgt spid="139"/>
                                        </p:tgtEl>
                                        <p:attrNameLst>
                                          <p:attrName>style.visibility</p:attrName>
                                        </p:attrNameLst>
                                      </p:cBhvr>
                                      <p:to>
                                        <p:strVal val="visible"/>
                                      </p:to>
                                    </p:set>
                                    <p:animEffect transition="in" filter="wipe(right)">
                                      <p:cBhvr>
                                        <p:cTn id="55" dur="1000"/>
                                        <p:tgtEl>
                                          <p:spTgt spid="139"/>
                                        </p:tgtEl>
                                      </p:cBhvr>
                                    </p:animEffect>
                                  </p:childTnLst>
                                </p:cTn>
                              </p:par>
                              <p:par>
                                <p:cTn id="56" presetID="22" presetClass="entr" presetSubtype="1" repeatCount="3000" fill="hold" grpId="0" nodeType="withEffect">
                                  <p:stCondLst>
                                    <p:cond delay="395"/>
                                  </p:stCondLst>
                                  <p:childTnLst>
                                    <p:set>
                                      <p:cBhvr>
                                        <p:cTn id="57" dur="1" fill="hold">
                                          <p:stCondLst>
                                            <p:cond delay="0"/>
                                          </p:stCondLst>
                                        </p:cTn>
                                        <p:tgtEl>
                                          <p:spTgt spid="140"/>
                                        </p:tgtEl>
                                        <p:attrNameLst>
                                          <p:attrName>style.visibility</p:attrName>
                                        </p:attrNameLst>
                                      </p:cBhvr>
                                      <p:to>
                                        <p:strVal val="visible"/>
                                      </p:to>
                                    </p:set>
                                    <p:animEffect transition="in" filter="wipe(up)">
                                      <p:cBhvr>
                                        <p:cTn id="58" dur="1000"/>
                                        <p:tgtEl>
                                          <p:spTgt spid="140"/>
                                        </p:tgtEl>
                                      </p:cBhvr>
                                    </p:animEffect>
                                  </p:childTnLst>
                                </p:cTn>
                              </p:par>
                              <p:par>
                                <p:cTn id="59" presetID="22" presetClass="entr" presetSubtype="1" repeatCount="3000" fill="hold" grpId="0" nodeType="withEffect">
                                  <p:stCondLst>
                                    <p:cond delay="198"/>
                                  </p:stCondLst>
                                  <p:childTnLst>
                                    <p:set>
                                      <p:cBhvr>
                                        <p:cTn id="60" dur="1" fill="hold">
                                          <p:stCondLst>
                                            <p:cond delay="0"/>
                                          </p:stCondLst>
                                        </p:cTn>
                                        <p:tgtEl>
                                          <p:spTgt spid="141"/>
                                        </p:tgtEl>
                                        <p:attrNameLst>
                                          <p:attrName>style.visibility</p:attrName>
                                        </p:attrNameLst>
                                      </p:cBhvr>
                                      <p:to>
                                        <p:strVal val="visible"/>
                                      </p:to>
                                    </p:set>
                                    <p:animEffect transition="in" filter="wipe(up)">
                                      <p:cBhvr>
                                        <p:cTn id="61" dur="1000"/>
                                        <p:tgtEl>
                                          <p:spTgt spid="141"/>
                                        </p:tgtEl>
                                      </p:cBhvr>
                                    </p:animEffect>
                                  </p:childTnLst>
                                </p:cTn>
                              </p:par>
                              <p:par>
                                <p:cTn id="62" presetID="22" presetClass="entr" presetSubtype="1" repeatCount="3000" fill="hold" grpId="0" nodeType="withEffect">
                                  <p:stCondLst>
                                    <p:cond delay="75"/>
                                  </p:stCondLst>
                                  <p:childTnLst>
                                    <p:set>
                                      <p:cBhvr>
                                        <p:cTn id="63" dur="1" fill="hold">
                                          <p:stCondLst>
                                            <p:cond delay="0"/>
                                          </p:stCondLst>
                                        </p:cTn>
                                        <p:tgtEl>
                                          <p:spTgt spid="142"/>
                                        </p:tgtEl>
                                        <p:attrNameLst>
                                          <p:attrName>style.visibility</p:attrName>
                                        </p:attrNameLst>
                                      </p:cBhvr>
                                      <p:to>
                                        <p:strVal val="visible"/>
                                      </p:to>
                                    </p:set>
                                    <p:animEffect transition="in" filter="wipe(up)">
                                      <p:cBhvr>
                                        <p:cTn id="64" dur="1000"/>
                                        <p:tgtEl>
                                          <p:spTgt spid="142"/>
                                        </p:tgtEl>
                                      </p:cBhvr>
                                    </p:animEffect>
                                  </p:childTnLst>
                                </p:cTn>
                              </p:par>
                              <p:par>
                                <p:cTn id="65" presetID="22" presetClass="entr" presetSubtype="8" repeatCount="3000" fill="hold" grpId="0" nodeType="withEffect">
                                  <p:stCondLst>
                                    <p:cond delay="413"/>
                                  </p:stCondLst>
                                  <p:childTnLst>
                                    <p:set>
                                      <p:cBhvr>
                                        <p:cTn id="66" dur="1" fill="hold">
                                          <p:stCondLst>
                                            <p:cond delay="0"/>
                                          </p:stCondLst>
                                        </p:cTn>
                                        <p:tgtEl>
                                          <p:spTgt spid="123"/>
                                        </p:tgtEl>
                                        <p:attrNameLst>
                                          <p:attrName>style.visibility</p:attrName>
                                        </p:attrNameLst>
                                      </p:cBhvr>
                                      <p:to>
                                        <p:strVal val="visible"/>
                                      </p:to>
                                    </p:set>
                                    <p:animEffect transition="in" filter="wipe(left)">
                                      <p:cBhvr>
                                        <p:cTn id="67" dur="1000"/>
                                        <p:tgtEl>
                                          <p:spTgt spid="123"/>
                                        </p:tgtEl>
                                      </p:cBhvr>
                                    </p:animEffect>
                                  </p:childTnLst>
                                </p:cTn>
                              </p:par>
                              <p:par>
                                <p:cTn id="68" presetID="22" presetClass="entr" presetSubtype="8" repeatCount="3000" fill="hold" grpId="0" nodeType="withEffect">
                                  <p:stCondLst>
                                    <p:cond delay="263"/>
                                  </p:stCondLst>
                                  <p:childTnLst>
                                    <p:set>
                                      <p:cBhvr>
                                        <p:cTn id="69" dur="1" fill="hold">
                                          <p:stCondLst>
                                            <p:cond delay="0"/>
                                          </p:stCondLst>
                                        </p:cTn>
                                        <p:tgtEl>
                                          <p:spTgt spid="143"/>
                                        </p:tgtEl>
                                        <p:attrNameLst>
                                          <p:attrName>style.visibility</p:attrName>
                                        </p:attrNameLst>
                                      </p:cBhvr>
                                      <p:to>
                                        <p:strVal val="visible"/>
                                      </p:to>
                                    </p:set>
                                    <p:animEffect transition="in" filter="wipe(left)">
                                      <p:cBhvr>
                                        <p:cTn id="70" dur="1000"/>
                                        <p:tgtEl>
                                          <p:spTgt spid="143"/>
                                        </p:tgtEl>
                                      </p:cBhvr>
                                    </p:animEffect>
                                  </p:childTnLst>
                                </p:cTn>
                              </p:par>
                              <p:par>
                                <p:cTn id="71" presetID="22" presetClass="entr" presetSubtype="8" repeatCount="3000" fill="hold" grpId="0" nodeType="with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wipe(left)">
                                      <p:cBhvr>
                                        <p:cTn id="73" dur="1000"/>
                                        <p:tgtEl>
                                          <p:spTgt spid="144"/>
                                        </p:tgtEl>
                                      </p:cBhvr>
                                    </p:animEffect>
                                  </p:childTnLst>
                                </p:cTn>
                              </p:par>
                              <p:par>
                                <p:cTn id="74" presetID="22" presetClass="entr" presetSubtype="8" repeatCount="3000" fill="hold" grpId="0" nodeType="withEffect">
                                  <p:stCondLst>
                                    <p:cond delay="480"/>
                                  </p:stCondLst>
                                  <p:childTnLst>
                                    <p:set>
                                      <p:cBhvr>
                                        <p:cTn id="75" dur="1" fill="hold">
                                          <p:stCondLst>
                                            <p:cond delay="0"/>
                                          </p:stCondLst>
                                        </p:cTn>
                                        <p:tgtEl>
                                          <p:spTgt spid="145"/>
                                        </p:tgtEl>
                                        <p:attrNameLst>
                                          <p:attrName>style.visibility</p:attrName>
                                        </p:attrNameLst>
                                      </p:cBhvr>
                                      <p:to>
                                        <p:strVal val="visible"/>
                                      </p:to>
                                    </p:set>
                                    <p:animEffect transition="in" filter="wipe(left)">
                                      <p:cBhvr>
                                        <p:cTn id="76" dur="1000"/>
                                        <p:tgtEl>
                                          <p:spTgt spid="145"/>
                                        </p:tgtEl>
                                      </p:cBhvr>
                                    </p:animEffect>
                                  </p:childTnLst>
                                </p:cTn>
                              </p:par>
                              <p:par>
                                <p:cTn id="77" presetID="22" presetClass="entr" presetSubtype="8" repeatCount="3000" fill="hold" grpId="0" nodeType="withEffect">
                                  <p:stCondLst>
                                    <p:cond delay="104"/>
                                  </p:stCondLst>
                                  <p:childTnLst>
                                    <p:set>
                                      <p:cBhvr>
                                        <p:cTn id="78" dur="1" fill="hold">
                                          <p:stCondLst>
                                            <p:cond delay="0"/>
                                          </p:stCondLst>
                                        </p:cTn>
                                        <p:tgtEl>
                                          <p:spTgt spid="146"/>
                                        </p:tgtEl>
                                        <p:attrNameLst>
                                          <p:attrName>style.visibility</p:attrName>
                                        </p:attrNameLst>
                                      </p:cBhvr>
                                      <p:to>
                                        <p:strVal val="visible"/>
                                      </p:to>
                                    </p:set>
                                    <p:animEffect transition="in" filter="wipe(left)">
                                      <p:cBhvr>
                                        <p:cTn id="79" dur="1000"/>
                                        <p:tgtEl>
                                          <p:spTgt spid="146"/>
                                        </p:tgtEl>
                                      </p:cBhvr>
                                    </p:animEffect>
                                  </p:childTnLst>
                                </p:cTn>
                              </p:par>
                              <p:par>
                                <p:cTn id="80" presetID="22" presetClass="entr" presetSubtype="8" repeatCount="3000" fill="hold" grpId="0" nodeType="withEffect">
                                  <p:stCondLst>
                                    <p:cond delay="10"/>
                                  </p:stCondLst>
                                  <p:childTnLst>
                                    <p:set>
                                      <p:cBhvr>
                                        <p:cTn id="81" dur="1" fill="hold">
                                          <p:stCondLst>
                                            <p:cond delay="0"/>
                                          </p:stCondLst>
                                        </p:cTn>
                                        <p:tgtEl>
                                          <p:spTgt spid="147"/>
                                        </p:tgtEl>
                                        <p:attrNameLst>
                                          <p:attrName>style.visibility</p:attrName>
                                        </p:attrNameLst>
                                      </p:cBhvr>
                                      <p:to>
                                        <p:strVal val="visible"/>
                                      </p:to>
                                    </p:set>
                                    <p:animEffect transition="in" filter="wipe(left)">
                                      <p:cBhvr>
                                        <p:cTn id="82" dur="1000"/>
                                        <p:tgtEl>
                                          <p:spTgt spid="147"/>
                                        </p:tgtEl>
                                      </p:cBhvr>
                                    </p:animEffect>
                                  </p:childTnLst>
                                </p:cTn>
                              </p:par>
                              <p:par>
                                <p:cTn id="83" presetID="22" presetClass="entr" presetSubtype="8" repeatCount="3000" fill="hold" grpId="0" nodeType="withEffect">
                                  <p:stCondLst>
                                    <p:cond delay="462"/>
                                  </p:stCondLst>
                                  <p:childTnLst>
                                    <p:set>
                                      <p:cBhvr>
                                        <p:cTn id="84" dur="1" fill="hold">
                                          <p:stCondLst>
                                            <p:cond delay="0"/>
                                          </p:stCondLst>
                                        </p:cTn>
                                        <p:tgtEl>
                                          <p:spTgt spid="148"/>
                                        </p:tgtEl>
                                        <p:attrNameLst>
                                          <p:attrName>style.visibility</p:attrName>
                                        </p:attrNameLst>
                                      </p:cBhvr>
                                      <p:to>
                                        <p:strVal val="visible"/>
                                      </p:to>
                                    </p:set>
                                    <p:animEffect transition="in" filter="wipe(left)">
                                      <p:cBhvr>
                                        <p:cTn id="85" dur="1000"/>
                                        <p:tgtEl>
                                          <p:spTgt spid="148"/>
                                        </p:tgtEl>
                                      </p:cBhvr>
                                    </p:animEffect>
                                  </p:childTnLst>
                                </p:cTn>
                              </p:par>
                              <p:par>
                                <p:cTn id="86" presetID="53" presetClass="entr" presetSubtype="528" fill="hold" nodeType="withEffect">
                                  <p:stCondLst>
                                    <p:cond delay="462"/>
                                  </p:stCondLst>
                                  <p:childTnLst>
                                    <p:set>
                                      <p:cBhvr>
                                        <p:cTn id="87" dur="1" fill="hold">
                                          <p:stCondLst>
                                            <p:cond delay="0"/>
                                          </p:stCondLst>
                                        </p:cTn>
                                        <p:tgtEl>
                                          <p:spTgt spid="189"/>
                                        </p:tgtEl>
                                        <p:attrNameLst>
                                          <p:attrName>style.visibility</p:attrName>
                                        </p:attrNameLst>
                                      </p:cBhvr>
                                      <p:to>
                                        <p:strVal val="visible"/>
                                      </p:to>
                                    </p:set>
                                    <p:anim calcmode="lin" valueType="num">
                                      <p:cBhvr>
                                        <p:cTn id="88" dur="1238" fill="hold"/>
                                        <p:tgtEl>
                                          <p:spTgt spid="189"/>
                                        </p:tgtEl>
                                        <p:attrNameLst>
                                          <p:attrName>ppt_w</p:attrName>
                                        </p:attrNameLst>
                                      </p:cBhvr>
                                      <p:tavLst>
                                        <p:tav tm="0">
                                          <p:val>
                                            <p:fltVal val="0"/>
                                          </p:val>
                                        </p:tav>
                                        <p:tav tm="100000">
                                          <p:val>
                                            <p:strVal val="#ppt_w"/>
                                          </p:val>
                                        </p:tav>
                                      </p:tavLst>
                                    </p:anim>
                                    <p:anim calcmode="lin" valueType="num">
                                      <p:cBhvr>
                                        <p:cTn id="89" dur="1238" fill="hold"/>
                                        <p:tgtEl>
                                          <p:spTgt spid="189"/>
                                        </p:tgtEl>
                                        <p:attrNameLst>
                                          <p:attrName>ppt_h</p:attrName>
                                        </p:attrNameLst>
                                      </p:cBhvr>
                                      <p:tavLst>
                                        <p:tav tm="0">
                                          <p:val>
                                            <p:fltVal val="0"/>
                                          </p:val>
                                        </p:tav>
                                        <p:tav tm="100000">
                                          <p:val>
                                            <p:strVal val="#ppt_h"/>
                                          </p:val>
                                        </p:tav>
                                      </p:tavLst>
                                    </p:anim>
                                    <p:animEffect transition="in" filter="fade">
                                      <p:cBhvr>
                                        <p:cTn id="90" dur="1238"/>
                                        <p:tgtEl>
                                          <p:spTgt spid="189"/>
                                        </p:tgtEl>
                                      </p:cBhvr>
                                    </p:animEffect>
                                    <p:anim calcmode="lin" valueType="num">
                                      <p:cBhvr>
                                        <p:cTn id="91" dur="1238" fill="hold"/>
                                        <p:tgtEl>
                                          <p:spTgt spid="189"/>
                                        </p:tgtEl>
                                        <p:attrNameLst>
                                          <p:attrName>ppt_x</p:attrName>
                                        </p:attrNameLst>
                                      </p:cBhvr>
                                      <p:tavLst>
                                        <p:tav tm="0">
                                          <p:val>
                                            <p:fltVal val="0.5"/>
                                          </p:val>
                                        </p:tav>
                                        <p:tav tm="100000">
                                          <p:val>
                                            <p:strVal val="#ppt_x"/>
                                          </p:val>
                                        </p:tav>
                                      </p:tavLst>
                                    </p:anim>
                                    <p:anim calcmode="lin" valueType="num">
                                      <p:cBhvr>
                                        <p:cTn id="92" dur="1238" fill="hold"/>
                                        <p:tgtEl>
                                          <p:spTgt spid="189"/>
                                        </p:tgtEl>
                                        <p:attrNameLst>
                                          <p:attrName>ppt_y</p:attrName>
                                        </p:attrNameLst>
                                      </p:cBhvr>
                                      <p:tavLst>
                                        <p:tav tm="0">
                                          <p:val>
                                            <p:fltVal val="0.5"/>
                                          </p:val>
                                        </p:tav>
                                        <p:tav tm="100000">
                                          <p:val>
                                            <p:strVal val="#ppt_y"/>
                                          </p:val>
                                        </p:tav>
                                      </p:tavLst>
                                    </p:anim>
                                  </p:childTnLst>
                                </p:cTn>
                              </p:par>
                              <p:par>
                                <p:cTn id="93" presetID="53" presetClass="entr" presetSubtype="528" fill="hold" nodeType="withEffect">
                                  <p:stCondLst>
                                    <p:cond delay="900"/>
                                  </p:stCondLst>
                                  <p:childTnLst>
                                    <p:set>
                                      <p:cBhvr>
                                        <p:cTn id="94" dur="1" fill="hold">
                                          <p:stCondLst>
                                            <p:cond delay="0"/>
                                          </p:stCondLst>
                                        </p:cTn>
                                        <p:tgtEl>
                                          <p:spTgt spid="194"/>
                                        </p:tgtEl>
                                        <p:attrNameLst>
                                          <p:attrName>style.visibility</p:attrName>
                                        </p:attrNameLst>
                                      </p:cBhvr>
                                      <p:to>
                                        <p:strVal val="visible"/>
                                      </p:to>
                                    </p:set>
                                    <p:anim calcmode="lin" valueType="num">
                                      <p:cBhvr>
                                        <p:cTn id="95" dur="1538" fill="hold"/>
                                        <p:tgtEl>
                                          <p:spTgt spid="194"/>
                                        </p:tgtEl>
                                        <p:attrNameLst>
                                          <p:attrName>ppt_w</p:attrName>
                                        </p:attrNameLst>
                                      </p:cBhvr>
                                      <p:tavLst>
                                        <p:tav tm="0">
                                          <p:val>
                                            <p:fltVal val="0"/>
                                          </p:val>
                                        </p:tav>
                                        <p:tav tm="100000">
                                          <p:val>
                                            <p:strVal val="#ppt_w"/>
                                          </p:val>
                                        </p:tav>
                                      </p:tavLst>
                                    </p:anim>
                                    <p:anim calcmode="lin" valueType="num">
                                      <p:cBhvr>
                                        <p:cTn id="96" dur="1538" fill="hold"/>
                                        <p:tgtEl>
                                          <p:spTgt spid="194"/>
                                        </p:tgtEl>
                                        <p:attrNameLst>
                                          <p:attrName>ppt_h</p:attrName>
                                        </p:attrNameLst>
                                      </p:cBhvr>
                                      <p:tavLst>
                                        <p:tav tm="0">
                                          <p:val>
                                            <p:fltVal val="0"/>
                                          </p:val>
                                        </p:tav>
                                        <p:tav tm="100000">
                                          <p:val>
                                            <p:strVal val="#ppt_h"/>
                                          </p:val>
                                        </p:tav>
                                      </p:tavLst>
                                    </p:anim>
                                    <p:animEffect transition="in" filter="fade">
                                      <p:cBhvr>
                                        <p:cTn id="97" dur="1538"/>
                                        <p:tgtEl>
                                          <p:spTgt spid="194"/>
                                        </p:tgtEl>
                                      </p:cBhvr>
                                    </p:animEffect>
                                    <p:anim calcmode="lin" valueType="num">
                                      <p:cBhvr>
                                        <p:cTn id="98" dur="1538" fill="hold"/>
                                        <p:tgtEl>
                                          <p:spTgt spid="194"/>
                                        </p:tgtEl>
                                        <p:attrNameLst>
                                          <p:attrName>ppt_x</p:attrName>
                                        </p:attrNameLst>
                                      </p:cBhvr>
                                      <p:tavLst>
                                        <p:tav tm="0">
                                          <p:val>
                                            <p:fltVal val="0.5"/>
                                          </p:val>
                                        </p:tav>
                                        <p:tav tm="100000">
                                          <p:val>
                                            <p:strVal val="#ppt_x"/>
                                          </p:val>
                                        </p:tav>
                                      </p:tavLst>
                                    </p:anim>
                                    <p:anim calcmode="lin" valueType="num">
                                      <p:cBhvr>
                                        <p:cTn id="99" dur="1538" fill="hold"/>
                                        <p:tgtEl>
                                          <p:spTgt spid="194"/>
                                        </p:tgtEl>
                                        <p:attrNameLst>
                                          <p:attrName>ppt_y</p:attrName>
                                        </p:attrNameLst>
                                      </p:cBhvr>
                                      <p:tavLst>
                                        <p:tav tm="0">
                                          <p:val>
                                            <p:fltVal val="0.5"/>
                                          </p:val>
                                        </p:tav>
                                        <p:tav tm="100000">
                                          <p:val>
                                            <p:strVal val="#ppt_y"/>
                                          </p:val>
                                        </p:tav>
                                      </p:tavLst>
                                    </p:anim>
                                  </p:childTnLst>
                                </p:cTn>
                              </p:par>
                              <p:par>
                                <p:cTn id="100" presetID="10" presetClass="entr" presetSubtype="0" fill="hold" grpId="0" nodeType="withEffect">
                                  <p:stCondLst>
                                    <p:cond delay="462"/>
                                  </p:stCondLst>
                                  <p:childTnLst>
                                    <p:set>
                                      <p:cBhvr>
                                        <p:cTn id="101" dur="1" fill="hold">
                                          <p:stCondLst>
                                            <p:cond delay="0"/>
                                          </p:stCondLst>
                                        </p:cTn>
                                        <p:tgtEl>
                                          <p:spTgt spid="188"/>
                                        </p:tgtEl>
                                        <p:attrNameLst>
                                          <p:attrName>style.visibility</p:attrName>
                                        </p:attrNameLst>
                                      </p:cBhvr>
                                      <p:to>
                                        <p:strVal val="visible"/>
                                      </p:to>
                                    </p:set>
                                    <p:animEffect transition="in" filter="fade">
                                      <p:cBhvr>
                                        <p:cTn id="102" dur="500"/>
                                        <p:tgtEl>
                                          <p:spTgt spid="188"/>
                                        </p:tgtEl>
                                      </p:cBhvr>
                                    </p:animEffect>
                                  </p:childTnLst>
                                </p:cTn>
                              </p:par>
                              <p:par>
                                <p:cTn id="103" presetID="10" presetClass="entr" presetSubtype="0" fill="hold" grpId="0" nodeType="withEffect">
                                  <p:stCondLst>
                                    <p:cond delay="462"/>
                                  </p:stCondLst>
                                  <p:childTnLst>
                                    <p:set>
                                      <p:cBhvr>
                                        <p:cTn id="104" dur="1" fill="hold">
                                          <p:stCondLst>
                                            <p:cond delay="0"/>
                                          </p:stCondLst>
                                        </p:cTn>
                                        <p:tgtEl>
                                          <p:spTgt spid="182"/>
                                        </p:tgtEl>
                                        <p:attrNameLst>
                                          <p:attrName>style.visibility</p:attrName>
                                        </p:attrNameLst>
                                      </p:cBhvr>
                                      <p:to>
                                        <p:strVal val="visible"/>
                                      </p:to>
                                    </p:set>
                                    <p:animEffect transition="in" filter="fade">
                                      <p:cBhvr>
                                        <p:cTn id="105" dur="500"/>
                                        <p:tgtEl>
                                          <p:spTgt spid="182"/>
                                        </p:tgtEl>
                                      </p:cBhvr>
                                    </p:animEffect>
                                  </p:childTnLst>
                                </p:cTn>
                              </p:par>
                              <p:par>
                                <p:cTn id="106" presetID="10" presetClass="entr" presetSubtype="0" fill="hold" grpId="0" nodeType="withEffect">
                                  <p:stCondLst>
                                    <p:cond delay="462"/>
                                  </p:stCondLst>
                                  <p:childTnLst>
                                    <p:set>
                                      <p:cBhvr>
                                        <p:cTn id="107" dur="1" fill="hold">
                                          <p:stCondLst>
                                            <p:cond delay="0"/>
                                          </p:stCondLst>
                                        </p:cTn>
                                        <p:tgtEl>
                                          <p:spTgt spid="186"/>
                                        </p:tgtEl>
                                        <p:attrNameLst>
                                          <p:attrName>style.visibility</p:attrName>
                                        </p:attrNameLst>
                                      </p:cBhvr>
                                      <p:to>
                                        <p:strVal val="visible"/>
                                      </p:to>
                                    </p:set>
                                    <p:animEffect transition="in" filter="fade">
                                      <p:cBhvr>
                                        <p:cTn id="108" dur="500"/>
                                        <p:tgtEl>
                                          <p:spTgt spid="186"/>
                                        </p:tgtEl>
                                      </p:cBhvr>
                                    </p:animEffect>
                                  </p:childTnLst>
                                </p:cTn>
                              </p:par>
                              <p:par>
                                <p:cTn id="109" presetID="10" presetClass="entr" presetSubtype="0" fill="hold" grpId="0" nodeType="withEffect">
                                  <p:stCondLst>
                                    <p:cond delay="462"/>
                                  </p:stCondLst>
                                  <p:childTnLst>
                                    <p:set>
                                      <p:cBhvr>
                                        <p:cTn id="110" dur="1" fill="hold">
                                          <p:stCondLst>
                                            <p:cond delay="0"/>
                                          </p:stCondLst>
                                        </p:cTn>
                                        <p:tgtEl>
                                          <p:spTgt spid="183"/>
                                        </p:tgtEl>
                                        <p:attrNameLst>
                                          <p:attrName>style.visibility</p:attrName>
                                        </p:attrNameLst>
                                      </p:cBhvr>
                                      <p:to>
                                        <p:strVal val="visible"/>
                                      </p:to>
                                    </p:set>
                                    <p:animEffect transition="in" filter="fade">
                                      <p:cBhvr>
                                        <p:cTn id="111" dur="500"/>
                                        <p:tgtEl>
                                          <p:spTgt spid="183"/>
                                        </p:tgtEl>
                                      </p:cBhvr>
                                    </p:animEffect>
                                  </p:childTnLst>
                                </p:cTn>
                              </p:par>
                              <p:par>
                                <p:cTn id="112" presetID="10" presetClass="entr" presetSubtype="0" fill="hold" grpId="0" nodeType="withEffect">
                                  <p:stCondLst>
                                    <p:cond delay="462"/>
                                  </p:stCondLst>
                                  <p:childTnLst>
                                    <p:set>
                                      <p:cBhvr>
                                        <p:cTn id="113" dur="1" fill="hold">
                                          <p:stCondLst>
                                            <p:cond delay="0"/>
                                          </p:stCondLst>
                                        </p:cTn>
                                        <p:tgtEl>
                                          <p:spTgt spid="185"/>
                                        </p:tgtEl>
                                        <p:attrNameLst>
                                          <p:attrName>style.visibility</p:attrName>
                                        </p:attrNameLst>
                                      </p:cBhvr>
                                      <p:to>
                                        <p:strVal val="visible"/>
                                      </p:to>
                                    </p:set>
                                    <p:animEffect transition="in" filter="fade">
                                      <p:cBhvr>
                                        <p:cTn id="114" dur="500"/>
                                        <p:tgtEl>
                                          <p:spTgt spid="185"/>
                                        </p:tgtEl>
                                      </p:cBhvr>
                                    </p:animEffect>
                                  </p:childTnLst>
                                </p:cTn>
                              </p:par>
                              <p:par>
                                <p:cTn id="115" presetID="10" presetClass="entr" presetSubtype="0" fill="hold" grpId="0" nodeType="withEffect">
                                  <p:stCondLst>
                                    <p:cond delay="462"/>
                                  </p:stCondLst>
                                  <p:childTnLst>
                                    <p:set>
                                      <p:cBhvr>
                                        <p:cTn id="116" dur="1" fill="hold">
                                          <p:stCondLst>
                                            <p:cond delay="0"/>
                                          </p:stCondLst>
                                        </p:cTn>
                                        <p:tgtEl>
                                          <p:spTgt spid="184"/>
                                        </p:tgtEl>
                                        <p:attrNameLst>
                                          <p:attrName>style.visibility</p:attrName>
                                        </p:attrNameLst>
                                      </p:cBhvr>
                                      <p:to>
                                        <p:strVal val="visible"/>
                                      </p:to>
                                    </p:set>
                                    <p:animEffect transition="in" filter="fade">
                                      <p:cBhvr>
                                        <p:cTn id="117" dur="500"/>
                                        <p:tgtEl>
                                          <p:spTgt spid="184"/>
                                        </p:tgtEl>
                                      </p:cBhvr>
                                    </p:animEffect>
                                  </p:childTnLst>
                                </p:cTn>
                              </p:par>
                              <p:par>
                                <p:cTn id="118" presetID="10" presetClass="entr" presetSubtype="0" fill="hold" grpId="0" nodeType="withEffect">
                                  <p:stCondLst>
                                    <p:cond delay="462"/>
                                  </p:stCondLst>
                                  <p:childTnLst>
                                    <p:set>
                                      <p:cBhvr>
                                        <p:cTn id="119" dur="1" fill="hold">
                                          <p:stCondLst>
                                            <p:cond delay="0"/>
                                          </p:stCondLst>
                                        </p:cTn>
                                        <p:tgtEl>
                                          <p:spTgt spid="187"/>
                                        </p:tgtEl>
                                        <p:attrNameLst>
                                          <p:attrName>style.visibility</p:attrName>
                                        </p:attrNameLst>
                                      </p:cBhvr>
                                      <p:to>
                                        <p:strVal val="visible"/>
                                      </p:to>
                                    </p:set>
                                    <p:animEffect transition="in" filter="fade">
                                      <p:cBhvr>
                                        <p:cTn id="120" dur="500"/>
                                        <p:tgtEl>
                                          <p:spTgt spid="187"/>
                                        </p:tgtEl>
                                      </p:cBhvr>
                                    </p:animEffect>
                                  </p:childTnLst>
                                </p:cTn>
                              </p:par>
                              <p:par>
                                <p:cTn id="121" presetID="10" presetClass="entr" presetSubtype="0" fill="hold" grpId="0" nodeType="withEffect">
                                  <p:stCondLst>
                                    <p:cond delay="462"/>
                                  </p:stCondLst>
                                  <p:childTnLst>
                                    <p:set>
                                      <p:cBhvr>
                                        <p:cTn id="122" dur="1" fill="hold">
                                          <p:stCondLst>
                                            <p:cond delay="0"/>
                                          </p:stCondLst>
                                        </p:cTn>
                                        <p:tgtEl>
                                          <p:spTgt spid="181"/>
                                        </p:tgtEl>
                                        <p:attrNameLst>
                                          <p:attrName>style.visibility</p:attrName>
                                        </p:attrNameLst>
                                      </p:cBhvr>
                                      <p:to>
                                        <p:strVal val="visible"/>
                                      </p:to>
                                    </p:set>
                                    <p:animEffect transition="in" filter="fade">
                                      <p:cBhvr>
                                        <p:cTn id="123" dur="500"/>
                                        <p:tgtEl>
                                          <p:spTgt spid="181"/>
                                        </p:tgtEl>
                                      </p:cBhvr>
                                    </p:animEffect>
                                  </p:childTnLst>
                                </p:cTn>
                              </p:par>
                              <p:par>
                                <p:cTn id="124" presetID="2" presetClass="entr" presetSubtype="2" decel="100000" fill="hold" nodeType="withEffect">
                                  <p:stCondLst>
                                    <p:cond delay="1300"/>
                                  </p:stCondLst>
                                  <p:childTnLst>
                                    <p:set>
                                      <p:cBhvr>
                                        <p:cTn id="125" dur="1" fill="hold">
                                          <p:stCondLst>
                                            <p:cond delay="0"/>
                                          </p:stCondLst>
                                        </p:cTn>
                                        <p:tgtEl>
                                          <p:spTgt spid="199"/>
                                        </p:tgtEl>
                                        <p:attrNameLst>
                                          <p:attrName>style.visibility</p:attrName>
                                        </p:attrNameLst>
                                      </p:cBhvr>
                                      <p:to>
                                        <p:strVal val="visible"/>
                                      </p:to>
                                    </p:set>
                                    <p:anim calcmode="lin" valueType="num">
                                      <p:cBhvr additive="base">
                                        <p:cTn id="126" dur="1500" fill="hold"/>
                                        <p:tgtEl>
                                          <p:spTgt spid="199"/>
                                        </p:tgtEl>
                                        <p:attrNameLst>
                                          <p:attrName>ppt_x</p:attrName>
                                        </p:attrNameLst>
                                      </p:cBhvr>
                                      <p:tavLst>
                                        <p:tav tm="0">
                                          <p:val>
                                            <p:strVal val="1+#ppt_w/2"/>
                                          </p:val>
                                        </p:tav>
                                        <p:tav tm="100000">
                                          <p:val>
                                            <p:strVal val="#ppt_x"/>
                                          </p:val>
                                        </p:tav>
                                      </p:tavLst>
                                    </p:anim>
                                    <p:anim calcmode="lin" valueType="num">
                                      <p:cBhvr additive="base">
                                        <p:cTn id="127" dur="1500" fill="hold"/>
                                        <p:tgtEl>
                                          <p:spTgt spid="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2.3"/>
</p:tagLst>
</file>

<file path=ppt/tags/tag10.xml><?xml version="1.0" encoding="utf-8"?>
<p:tagLst xmlns:a="http://schemas.openxmlformats.org/drawingml/2006/main" xmlns:r="http://schemas.openxmlformats.org/officeDocument/2006/relationships" xmlns:p="http://schemas.openxmlformats.org/presentationml/2006/main">
  <p:tag name="PA" val="v4.2.3"/>
</p:tagLst>
</file>

<file path=ppt/tags/tag11.xml><?xml version="1.0" encoding="utf-8"?>
<p:tagLst xmlns:a="http://schemas.openxmlformats.org/drawingml/2006/main" xmlns:r="http://schemas.openxmlformats.org/officeDocument/2006/relationships" xmlns:p="http://schemas.openxmlformats.org/presentationml/2006/main">
  <p:tag name="PA" val="v4.2.3"/>
</p:tagLst>
</file>

<file path=ppt/tags/tag12.xml><?xml version="1.0" encoding="utf-8"?>
<p:tagLst xmlns:a="http://schemas.openxmlformats.org/drawingml/2006/main" xmlns:r="http://schemas.openxmlformats.org/officeDocument/2006/relationships" xmlns:p="http://schemas.openxmlformats.org/presentationml/2006/main">
  <p:tag name="PA" val="v4.2.3"/>
</p:tagLst>
</file>

<file path=ppt/tags/tag13.xml><?xml version="1.0" encoding="utf-8"?>
<p:tagLst xmlns:a="http://schemas.openxmlformats.org/drawingml/2006/main" xmlns:r="http://schemas.openxmlformats.org/officeDocument/2006/relationships" xmlns:p="http://schemas.openxmlformats.org/presentationml/2006/main">
  <p:tag name="PA" val="v4.2.3"/>
</p:tagLst>
</file>

<file path=ppt/tags/tag14.xml><?xml version="1.0" encoding="utf-8"?>
<p:tagLst xmlns:a="http://schemas.openxmlformats.org/drawingml/2006/main" xmlns:r="http://schemas.openxmlformats.org/officeDocument/2006/relationships" xmlns:p="http://schemas.openxmlformats.org/presentationml/2006/main">
  <p:tag name="PA" val="v4.2.3"/>
</p:tagLst>
</file>

<file path=ppt/tags/tag15.xml><?xml version="1.0" encoding="utf-8"?>
<p:tagLst xmlns:a="http://schemas.openxmlformats.org/drawingml/2006/main" xmlns:r="http://schemas.openxmlformats.org/officeDocument/2006/relationships" xmlns:p="http://schemas.openxmlformats.org/presentationml/2006/main">
  <p:tag name="PA" val="v4.2.3"/>
</p:tagLst>
</file>

<file path=ppt/tags/tag16.xml><?xml version="1.0" encoding="utf-8"?>
<p:tagLst xmlns:a="http://schemas.openxmlformats.org/drawingml/2006/main" xmlns:r="http://schemas.openxmlformats.org/officeDocument/2006/relationships" xmlns:p="http://schemas.openxmlformats.org/presentationml/2006/main">
  <p:tag name="PA" val="v4.2.3"/>
</p:tagLst>
</file>

<file path=ppt/tags/tag17.xml><?xml version="1.0" encoding="utf-8"?>
<p:tagLst xmlns:a="http://schemas.openxmlformats.org/drawingml/2006/main" xmlns:r="http://schemas.openxmlformats.org/officeDocument/2006/relationships" xmlns:p="http://schemas.openxmlformats.org/presentationml/2006/main">
  <p:tag name="PA" val="v4.2.3"/>
</p:tagLst>
</file>

<file path=ppt/tags/tag18.xml><?xml version="1.0" encoding="utf-8"?>
<p:tagLst xmlns:a="http://schemas.openxmlformats.org/drawingml/2006/main" xmlns:r="http://schemas.openxmlformats.org/officeDocument/2006/relationships" xmlns:p="http://schemas.openxmlformats.org/presentationml/2006/main">
  <p:tag name="PA" val="v4.2.3"/>
</p:tagLst>
</file>

<file path=ppt/tags/tag19.xml><?xml version="1.0" encoding="utf-8"?>
<p:tagLst xmlns:a="http://schemas.openxmlformats.org/drawingml/2006/main" xmlns:r="http://schemas.openxmlformats.org/officeDocument/2006/relationships" xmlns:p="http://schemas.openxmlformats.org/presentationml/2006/main">
  <p:tag name="PA" val="v4.2.3"/>
</p:tagLst>
</file>

<file path=ppt/tags/tag2.xml><?xml version="1.0" encoding="utf-8"?>
<p:tagLst xmlns:a="http://schemas.openxmlformats.org/drawingml/2006/main" xmlns:r="http://schemas.openxmlformats.org/officeDocument/2006/relationships" xmlns:p="http://schemas.openxmlformats.org/presentationml/2006/main">
  <p:tag name="PA" val="v4.2.3"/>
</p:tagLst>
</file>

<file path=ppt/tags/tag20.xml><?xml version="1.0" encoding="utf-8"?>
<p:tagLst xmlns:a="http://schemas.openxmlformats.org/drawingml/2006/main" xmlns:r="http://schemas.openxmlformats.org/officeDocument/2006/relationships" xmlns:p="http://schemas.openxmlformats.org/presentationml/2006/main">
  <p:tag name="PA" val="v4.2.3"/>
</p:tagLst>
</file>

<file path=ppt/tags/tag21.xml><?xml version="1.0" encoding="utf-8"?>
<p:tagLst xmlns:a="http://schemas.openxmlformats.org/drawingml/2006/main" xmlns:r="http://schemas.openxmlformats.org/officeDocument/2006/relationships" xmlns:p="http://schemas.openxmlformats.org/presentationml/2006/main">
  <p:tag name="PA" val="v4.2.3"/>
</p:tagLst>
</file>

<file path=ppt/tags/tag22.xml><?xml version="1.0" encoding="utf-8"?>
<p:tagLst xmlns:a="http://schemas.openxmlformats.org/drawingml/2006/main" xmlns:r="http://schemas.openxmlformats.org/officeDocument/2006/relationships" xmlns:p="http://schemas.openxmlformats.org/presentationml/2006/main">
  <p:tag name="PA" val="v4.2.3"/>
</p:tagLst>
</file>

<file path=ppt/tags/tag23.xml><?xml version="1.0" encoding="utf-8"?>
<p:tagLst xmlns:a="http://schemas.openxmlformats.org/drawingml/2006/main" xmlns:r="http://schemas.openxmlformats.org/officeDocument/2006/relationships" xmlns:p="http://schemas.openxmlformats.org/presentationml/2006/main">
  <p:tag name="PA" val="v4.2.3"/>
</p:tagLst>
</file>

<file path=ppt/tags/tag24.xml><?xml version="1.0" encoding="utf-8"?>
<p:tagLst xmlns:a="http://schemas.openxmlformats.org/drawingml/2006/main" xmlns:r="http://schemas.openxmlformats.org/officeDocument/2006/relationships" xmlns:p="http://schemas.openxmlformats.org/presentationml/2006/main">
  <p:tag name="PA" val="v4.2.3"/>
</p:tagLst>
</file>

<file path=ppt/tags/tag25.xml><?xml version="1.0" encoding="utf-8"?>
<p:tagLst xmlns:a="http://schemas.openxmlformats.org/drawingml/2006/main" xmlns:r="http://schemas.openxmlformats.org/officeDocument/2006/relationships" xmlns:p="http://schemas.openxmlformats.org/presentationml/2006/main">
  <p:tag name="PA" val="v4.2.3"/>
</p:tagLst>
</file>

<file path=ppt/tags/tag26.xml><?xml version="1.0" encoding="utf-8"?>
<p:tagLst xmlns:a="http://schemas.openxmlformats.org/drawingml/2006/main" xmlns:r="http://schemas.openxmlformats.org/officeDocument/2006/relationships" xmlns:p="http://schemas.openxmlformats.org/presentationml/2006/main">
  <p:tag name="PA" val="v4.2.3"/>
</p:tagLst>
</file>

<file path=ppt/tags/tag27.xml><?xml version="1.0" encoding="utf-8"?>
<p:tagLst xmlns:a="http://schemas.openxmlformats.org/drawingml/2006/main" xmlns:r="http://schemas.openxmlformats.org/officeDocument/2006/relationships" xmlns:p="http://schemas.openxmlformats.org/presentationml/2006/main">
  <p:tag name="PA" val="v4.2.3"/>
</p:tagLst>
</file>

<file path=ppt/tags/tag28.xml><?xml version="1.0" encoding="utf-8"?>
<p:tagLst xmlns:a="http://schemas.openxmlformats.org/drawingml/2006/main" xmlns:r="http://schemas.openxmlformats.org/officeDocument/2006/relationships" xmlns:p="http://schemas.openxmlformats.org/presentationml/2006/main">
  <p:tag name="PA" val="v4.2.3"/>
</p:tagLst>
</file>

<file path=ppt/tags/tag29.xml><?xml version="1.0" encoding="utf-8"?>
<p:tagLst xmlns:a="http://schemas.openxmlformats.org/drawingml/2006/main" xmlns:r="http://schemas.openxmlformats.org/officeDocument/2006/relationships" xmlns:p="http://schemas.openxmlformats.org/presentationml/2006/main">
  <p:tag name="PA" val="v4.2.3"/>
</p:tagLst>
</file>

<file path=ppt/tags/tag3.xml><?xml version="1.0" encoding="utf-8"?>
<p:tagLst xmlns:a="http://schemas.openxmlformats.org/drawingml/2006/main" xmlns:r="http://schemas.openxmlformats.org/officeDocument/2006/relationships" xmlns:p="http://schemas.openxmlformats.org/presentationml/2006/main">
  <p:tag name="PA" val="v4.2.3"/>
</p:tagLst>
</file>

<file path=ppt/tags/tag30.xml><?xml version="1.0" encoding="utf-8"?>
<p:tagLst xmlns:a="http://schemas.openxmlformats.org/drawingml/2006/main" xmlns:r="http://schemas.openxmlformats.org/officeDocument/2006/relationships" xmlns:p="http://schemas.openxmlformats.org/presentationml/2006/main">
  <p:tag name="PA" val="v4.2.3"/>
</p:tagLst>
</file>

<file path=ppt/tags/tag31.xml><?xml version="1.0" encoding="utf-8"?>
<p:tagLst xmlns:a="http://schemas.openxmlformats.org/drawingml/2006/main" xmlns:r="http://schemas.openxmlformats.org/officeDocument/2006/relationships" xmlns:p="http://schemas.openxmlformats.org/presentationml/2006/main">
  <p:tag name="PA" val="v4.2.3"/>
</p:tagLst>
</file>

<file path=ppt/tags/tag32.xml><?xml version="1.0" encoding="utf-8"?>
<p:tagLst xmlns:a="http://schemas.openxmlformats.org/drawingml/2006/main" xmlns:r="http://schemas.openxmlformats.org/officeDocument/2006/relationships" xmlns:p="http://schemas.openxmlformats.org/presentationml/2006/main">
  <p:tag name="PA" val="v4.2.3"/>
</p:tagLst>
</file>

<file path=ppt/tags/tag33.xml><?xml version="1.0" encoding="utf-8"?>
<p:tagLst xmlns:a="http://schemas.openxmlformats.org/drawingml/2006/main" xmlns:r="http://schemas.openxmlformats.org/officeDocument/2006/relationships" xmlns:p="http://schemas.openxmlformats.org/presentationml/2006/main">
  <p:tag name="PA" val="v4.2.3"/>
</p:tagLst>
</file>

<file path=ppt/tags/tag34.xml><?xml version="1.0" encoding="utf-8"?>
<p:tagLst xmlns:a="http://schemas.openxmlformats.org/drawingml/2006/main" xmlns:r="http://schemas.openxmlformats.org/officeDocument/2006/relationships" xmlns:p="http://schemas.openxmlformats.org/presentationml/2006/main">
  <p:tag name="PA" val="v4.2.3"/>
</p:tagLst>
</file>

<file path=ppt/tags/tag35.xml><?xml version="1.0" encoding="utf-8"?>
<p:tagLst xmlns:a="http://schemas.openxmlformats.org/drawingml/2006/main" xmlns:r="http://schemas.openxmlformats.org/officeDocument/2006/relationships" xmlns:p="http://schemas.openxmlformats.org/presentationml/2006/main">
  <p:tag name="PA" val="v4.2.3"/>
</p:tagLst>
</file>

<file path=ppt/tags/tag36.xml><?xml version="1.0" encoding="utf-8"?>
<p:tagLst xmlns:a="http://schemas.openxmlformats.org/drawingml/2006/main" xmlns:r="http://schemas.openxmlformats.org/officeDocument/2006/relationships" xmlns:p="http://schemas.openxmlformats.org/presentationml/2006/main">
  <p:tag name="PA" val="v4.2.3"/>
</p:tagLst>
</file>

<file path=ppt/tags/tag37.xml><?xml version="1.0" encoding="utf-8"?>
<p:tagLst xmlns:a="http://schemas.openxmlformats.org/drawingml/2006/main" xmlns:r="http://schemas.openxmlformats.org/officeDocument/2006/relationships" xmlns:p="http://schemas.openxmlformats.org/presentationml/2006/main">
  <p:tag name="PA" val="v4.2.3"/>
</p:tagLst>
</file>

<file path=ppt/tags/tag38.xml><?xml version="1.0" encoding="utf-8"?>
<p:tagLst xmlns:a="http://schemas.openxmlformats.org/drawingml/2006/main" xmlns:r="http://schemas.openxmlformats.org/officeDocument/2006/relationships" xmlns:p="http://schemas.openxmlformats.org/presentationml/2006/main">
  <p:tag name="PA" val="v5.2.2"/>
  <p:tag name="PAMAINTYPE" val="4"/>
  <p:tag name="PATYPE" val="140"/>
  <p:tag name="PASUBTYPE" val="145"/>
  <p:tag name="RESOURCELIBID_SHAPE" val="386757"/>
  <p:tag name="RESOURCELIB_SHAPETYPE" val="4"/>
</p:tagLst>
</file>

<file path=ppt/tags/tag39.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4.2.3"/>
</p:tagLst>
</file>

<file path=ppt/tags/tag40.xml><?xml version="1.0" encoding="utf-8"?>
<p:tagLst xmlns:a="http://schemas.openxmlformats.org/drawingml/2006/main" xmlns:r="http://schemas.openxmlformats.org/officeDocument/2006/relationships" xmlns:p="http://schemas.openxmlformats.org/presentationml/2006/main">
  <p:tag name="PA" val="v5.2.2"/>
  <p:tag name="PAMAINTYPE" val="4"/>
  <p:tag name="PATYPE" val="150"/>
  <p:tag name="PASUBTYPE" val="151"/>
  <p:tag name="RESOURCELIBID_SHAPE" val="4357"/>
  <p:tag name="RESOURCELIB_SHAPETYPE" val="4"/>
</p:tagLst>
</file>

<file path=ppt/tags/tag41.xml><?xml version="1.0" encoding="utf-8"?>
<p:tagLst xmlns:a="http://schemas.openxmlformats.org/drawingml/2006/main" xmlns:r="http://schemas.openxmlformats.org/officeDocument/2006/relationships" xmlns:p="http://schemas.openxmlformats.org/presentationml/2006/main">
  <p:tag name="PA" val="v5.2.2"/>
  <p:tag name="RESOURCELIBID_ANIM" val="515"/>
</p:tagLst>
</file>

<file path=ppt/tags/tag42.xml><?xml version="1.0" encoding="utf-8"?>
<p:tagLst xmlns:a="http://schemas.openxmlformats.org/drawingml/2006/main" xmlns:r="http://schemas.openxmlformats.org/officeDocument/2006/relationships" xmlns:p="http://schemas.openxmlformats.org/presentationml/2006/main">
  <p:tag name="PA" val="v5.2.2"/>
  <p:tag name="RESOURCELIBID_ANIM" val="515"/>
</p:tagLst>
</file>

<file path=ppt/tags/tag43.xml><?xml version="1.0" encoding="utf-8"?>
<p:tagLst xmlns:a="http://schemas.openxmlformats.org/drawingml/2006/main" xmlns:r="http://schemas.openxmlformats.org/officeDocument/2006/relationships" xmlns:p="http://schemas.openxmlformats.org/presentationml/2006/main">
  <p:tag name="PA" val="v5.2.2"/>
  <p:tag name="RESOURCELIBID_ANIM" val="515"/>
</p:tagLst>
</file>

<file path=ppt/tags/tag44.xml><?xml version="1.0" encoding="utf-8"?>
<p:tagLst xmlns:a="http://schemas.openxmlformats.org/drawingml/2006/main" xmlns:r="http://schemas.openxmlformats.org/officeDocument/2006/relationships" xmlns:p="http://schemas.openxmlformats.org/presentationml/2006/main">
  <p:tag name="PA" val="v5.2.2"/>
</p:tagLst>
</file>

<file path=ppt/tags/tag45.xml><?xml version="1.0" encoding="utf-8"?>
<p:tagLst xmlns:a="http://schemas.openxmlformats.org/drawingml/2006/main" xmlns:r="http://schemas.openxmlformats.org/officeDocument/2006/relationships" xmlns:p="http://schemas.openxmlformats.org/presentationml/2006/main">
  <p:tag name="PA" val="v5.2.2"/>
</p:tagLst>
</file>

<file path=ppt/tags/tag46.xml><?xml version="1.0" encoding="utf-8"?>
<p:tagLst xmlns:a="http://schemas.openxmlformats.org/drawingml/2006/main" xmlns:r="http://schemas.openxmlformats.org/officeDocument/2006/relationships" xmlns:p="http://schemas.openxmlformats.org/presentationml/2006/main">
  <p:tag name="PA" val="v5.2.2"/>
</p:tagLst>
</file>

<file path=ppt/tags/tag47.xml><?xml version="1.0" encoding="utf-8"?>
<p:tagLst xmlns:a="http://schemas.openxmlformats.org/drawingml/2006/main" xmlns:r="http://schemas.openxmlformats.org/officeDocument/2006/relationships" xmlns:p="http://schemas.openxmlformats.org/presentationml/2006/main">
  <p:tag name="PA" val="v5.2.2"/>
</p:tagLst>
</file>

<file path=ppt/tags/tag48.xml><?xml version="1.0" encoding="utf-8"?>
<p:tagLst xmlns:a="http://schemas.openxmlformats.org/drawingml/2006/main" xmlns:r="http://schemas.openxmlformats.org/officeDocument/2006/relationships" xmlns:p="http://schemas.openxmlformats.org/presentationml/2006/main">
  <p:tag name="PA" val="v5.2.2"/>
</p:tagLst>
</file>

<file path=ppt/tags/tag49.xml><?xml version="1.0" encoding="utf-8"?>
<p:tagLst xmlns:a="http://schemas.openxmlformats.org/drawingml/2006/main" xmlns:r="http://schemas.openxmlformats.org/officeDocument/2006/relationships" xmlns:p="http://schemas.openxmlformats.org/presentationml/2006/main">
  <p:tag name="PA" val="v5.2.2"/>
  <p:tag name="RESOURCELIBID_ANIM" val="514"/>
</p:tagLst>
</file>

<file path=ppt/tags/tag5.xml><?xml version="1.0" encoding="utf-8"?>
<p:tagLst xmlns:a="http://schemas.openxmlformats.org/drawingml/2006/main" xmlns:r="http://schemas.openxmlformats.org/officeDocument/2006/relationships" xmlns:p="http://schemas.openxmlformats.org/presentationml/2006/main">
  <p:tag name="PA" val="v4.2.3"/>
</p:tagLst>
</file>

<file path=ppt/tags/tag50.xml><?xml version="1.0" encoding="utf-8"?>
<p:tagLst xmlns:a="http://schemas.openxmlformats.org/drawingml/2006/main" xmlns:r="http://schemas.openxmlformats.org/officeDocument/2006/relationships" xmlns:p="http://schemas.openxmlformats.org/presentationml/2006/main">
  <p:tag name="PA" val="v5.2.2"/>
</p:tagLst>
</file>

<file path=ppt/tags/tag51.xml><?xml version="1.0" encoding="utf-8"?>
<p:tagLst xmlns:a="http://schemas.openxmlformats.org/drawingml/2006/main" xmlns:r="http://schemas.openxmlformats.org/officeDocument/2006/relationships" xmlns:p="http://schemas.openxmlformats.org/presentationml/2006/main">
  <p:tag name="PA" val="v5.2.2"/>
</p:tagLst>
</file>

<file path=ppt/tags/tag52.xml><?xml version="1.0" encoding="utf-8"?>
<p:tagLst xmlns:a="http://schemas.openxmlformats.org/drawingml/2006/main" xmlns:r="http://schemas.openxmlformats.org/officeDocument/2006/relationships" xmlns:p="http://schemas.openxmlformats.org/presentationml/2006/main">
  <p:tag name="PA" val="v5.2.2"/>
</p:tagLst>
</file>

<file path=ppt/tags/tag53.xml><?xml version="1.0" encoding="utf-8"?>
<p:tagLst xmlns:a="http://schemas.openxmlformats.org/drawingml/2006/main" xmlns:r="http://schemas.openxmlformats.org/officeDocument/2006/relationships" xmlns:p="http://schemas.openxmlformats.org/presentationml/2006/main">
  <p:tag name="PA" val="v5.2.2"/>
</p:tagLst>
</file>

<file path=ppt/tags/tag54.xml><?xml version="1.0" encoding="utf-8"?>
<p:tagLst xmlns:a="http://schemas.openxmlformats.org/drawingml/2006/main" xmlns:r="http://schemas.openxmlformats.org/officeDocument/2006/relationships" xmlns:p="http://schemas.openxmlformats.org/presentationml/2006/main">
  <p:tag name="PA" val="v5.2.2"/>
</p:tagLst>
</file>

<file path=ppt/tags/tag55.xml><?xml version="1.0" encoding="utf-8"?>
<p:tagLst xmlns:a="http://schemas.openxmlformats.org/drawingml/2006/main" xmlns:r="http://schemas.openxmlformats.org/officeDocument/2006/relationships" xmlns:p="http://schemas.openxmlformats.org/presentationml/2006/main">
  <p:tag name="PA" val="v5.2.2"/>
</p:tagLst>
</file>

<file path=ppt/tags/tag56.xml><?xml version="1.0" encoding="utf-8"?>
<p:tagLst xmlns:a="http://schemas.openxmlformats.org/drawingml/2006/main" xmlns:r="http://schemas.openxmlformats.org/officeDocument/2006/relationships" xmlns:p="http://schemas.openxmlformats.org/presentationml/2006/main">
  <p:tag name="PA" val="v5.2.2"/>
</p:tagLst>
</file>

<file path=ppt/tags/tag57.xml><?xml version="1.0" encoding="utf-8"?>
<p:tagLst xmlns:a="http://schemas.openxmlformats.org/drawingml/2006/main" xmlns:r="http://schemas.openxmlformats.org/officeDocument/2006/relationships" xmlns:p="http://schemas.openxmlformats.org/presentationml/2006/main">
  <p:tag name="PA" val="v5.2.2"/>
</p:tagLst>
</file>

<file path=ppt/tags/tag58.xml><?xml version="1.0" encoding="utf-8"?>
<p:tagLst xmlns:a="http://schemas.openxmlformats.org/drawingml/2006/main" xmlns:r="http://schemas.openxmlformats.org/officeDocument/2006/relationships" xmlns:p="http://schemas.openxmlformats.org/presentationml/2006/main">
  <p:tag name="PA" val="v5.2.2"/>
</p:tagLst>
</file>

<file path=ppt/tags/tag59.xml><?xml version="1.0" encoding="utf-8"?>
<p:tagLst xmlns:a="http://schemas.openxmlformats.org/drawingml/2006/main" xmlns:r="http://schemas.openxmlformats.org/officeDocument/2006/relationships" xmlns:p="http://schemas.openxmlformats.org/presentationml/2006/main">
  <p:tag name="PA" val="v4.3.3"/>
</p:tagLst>
</file>

<file path=ppt/tags/tag6.xml><?xml version="1.0" encoding="utf-8"?>
<p:tagLst xmlns:a="http://schemas.openxmlformats.org/drawingml/2006/main" xmlns:r="http://schemas.openxmlformats.org/officeDocument/2006/relationships" xmlns:p="http://schemas.openxmlformats.org/presentationml/2006/main">
  <p:tag name="PA" val="v4.2.3"/>
</p:tagLst>
</file>

<file path=ppt/tags/tag60.xml><?xml version="1.0" encoding="utf-8"?>
<p:tagLst xmlns:a="http://schemas.openxmlformats.org/drawingml/2006/main" xmlns:r="http://schemas.openxmlformats.org/officeDocument/2006/relationships" xmlns:p="http://schemas.openxmlformats.org/presentationml/2006/main">
  <p:tag name="PA" val="v4.3.3"/>
</p:tagLst>
</file>

<file path=ppt/tags/tag61.xml><?xml version="1.0" encoding="utf-8"?>
<p:tagLst xmlns:a="http://schemas.openxmlformats.org/drawingml/2006/main" xmlns:r="http://schemas.openxmlformats.org/officeDocument/2006/relationships" xmlns:p="http://schemas.openxmlformats.org/presentationml/2006/main">
  <p:tag name="PA" val="v4.3.3"/>
</p:tagLst>
</file>

<file path=ppt/tags/tag62.xml><?xml version="1.0" encoding="utf-8"?>
<p:tagLst xmlns:a="http://schemas.openxmlformats.org/drawingml/2006/main" xmlns:r="http://schemas.openxmlformats.org/officeDocument/2006/relationships" xmlns:p="http://schemas.openxmlformats.org/presentationml/2006/main">
  <p:tag name="PA" val="v4.3.3"/>
</p:tagLst>
</file>

<file path=ppt/tags/tag63.xml><?xml version="1.0" encoding="utf-8"?>
<p:tagLst xmlns:a="http://schemas.openxmlformats.org/drawingml/2006/main" xmlns:r="http://schemas.openxmlformats.org/officeDocument/2006/relationships" xmlns:p="http://schemas.openxmlformats.org/presentationml/2006/main">
  <p:tag name="PA" val="v4.3.3"/>
</p:tagLst>
</file>

<file path=ppt/tags/tag64.xml><?xml version="1.0" encoding="utf-8"?>
<p:tagLst xmlns:a="http://schemas.openxmlformats.org/drawingml/2006/main" xmlns:r="http://schemas.openxmlformats.org/officeDocument/2006/relationships" xmlns:p="http://schemas.openxmlformats.org/presentationml/2006/main">
  <p:tag name="PA" val="v4.3.3"/>
</p:tagLst>
</file>

<file path=ppt/tags/tag65.xml><?xml version="1.0" encoding="utf-8"?>
<p:tagLst xmlns:a="http://schemas.openxmlformats.org/drawingml/2006/main" xmlns:r="http://schemas.openxmlformats.org/officeDocument/2006/relationships" xmlns:p="http://schemas.openxmlformats.org/presentationml/2006/main">
  <p:tag name="PA" val="v4.3.3"/>
</p:tagLst>
</file>

<file path=ppt/tags/tag66.xml><?xml version="1.0" encoding="utf-8"?>
<p:tagLst xmlns:a="http://schemas.openxmlformats.org/drawingml/2006/main" xmlns:r="http://schemas.openxmlformats.org/officeDocument/2006/relationships" xmlns:p="http://schemas.openxmlformats.org/presentationml/2006/main">
  <p:tag name="PA" val="v4.3.3"/>
</p:tagLst>
</file>

<file path=ppt/tags/tag67.xml><?xml version="1.0" encoding="utf-8"?>
<p:tagLst xmlns:a="http://schemas.openxmlformats.org/drawingml/2006/main" xmlns:r="http://schemas.openxmlformats.org/officeDocument/2006/relationships" xmlns:p="http://schemas.openxmlformats.org/presentationml/2006/main">
  <p:tag name="PA" val="v4.3.3"/>
</p:tagLst>
</file>

<file path=ppt/tags/tag68.xml><?xml version="1.0" encoding="utf-8"?>
<p:tagLst xmlns:a="http://schemas.openxmlformats.org/drawingml/2006/main" xmlns:r="http://schemas.openxmlformats.org/officeDocument/2006/relationships" xmlns:p="http://schemas.openxmlformats.org/presentationml/2006/main">
  <p:tag name="PA" val="v4.3.3"/>
</p:tagLst>
</file>

<file path=ppt/tags/tag69.xml><?xml version="1.0" encoding="utf-8"?>
<p:tagLst xmlns:a="http://schemas.openxmlformats.org/drawingml/2006/main" xmlns:r="http://schemas.openxmlformats.org/officeDocument/2006/relationships" xmlns:p="http://schemas.openxmlformats.org/presentationml/2006/main">
  <p:tag name="PA" val="v4.3.3"/>
</p:tagLst>
</file>

<file path=ppt/tags/tag7.xml><?xml version="1.0" encoding="utf-8"?>
<p:tagLst xmlns:a="http://schemas.openxmlformats.org/drawingml/2006/main" xmlns:r="http://schemas.openxmlformats.org/officeDocument/2006/relationships" xmlns:p="http://schemas.openxmlformats.org/presentationml/2006/main">
  <p:tag name="PA" val="v4.2.3"/>
</p:tagLst>
</file>

<file path=ppt/tags/tag70.xml><?xml version="1.0" encoding="utf-8"?>
<p:tagLst xmlns:a="http://schemas.openxmlformats.org/drawingml/2006/main" xmlns:r="http://schemas.openxmlformats.org/officeDocument/2006/relationships" xmlns:p="http://schemas.openxmlformats.org/presentationml/2006/main">
  <p:tag name="PA" val="v4.3.3"/>
</p:tagLst>
</file>

<file path=ppt/tags/tag71.xml><?xml version="1.0" encoding="utf-8"?>
<p:tagLst xmlns:a="http://schemas.openxmlformats.org/drawingml/2006/main" xmlns:r="http://schemas.openxmlformats.org/officeDocument/2006/relationships" xmlns:p="http://schemas.openxmlformats.org/presentationml/2006/main">
  <p:tag name="PA" val="v4.3.3"/>
</p:tagLst>
</file>

<file path=ppt/tags/tag72.xml><?xml version="1.0" encoding="utf-8"?>
<p:tagLst xmlns:a="http://schemas.openxmlformats.org/drawingml/2006/main" xmlns:r="http://schemas.openxmlformats.org/officeDocument/2006/relationships" xmlns:p="http://schemas.openxmlformats.org/presentationml/2006/main">
  <p:tag name="PA" val="v4.3.3"/>
</p:tagLst>
</file>

<file path=ppt/tags/tag73.xml><?xml version="1.0" encoding="utf-8"?>
<p:tagLst xmlns:a="http://schemas.openxmlformats.org/drawingml/2006/main" xmlns:r="http://schemas.openxmlformats.org/officeDocument/2006/relationships" xmlns:p="http://schemas.openxmlformats.org/presentationml/2006/main">
  <p:tag name="PA" val="v4.3.3"/>
</p:tagLst>
</file>

<file path=ppt/tags/tag74.xml><?xml version="1.0" encoding="utf-8"?>
<p:tagLst xmlns:a="http://schemas.openxmlformats.org/drawingml/2006/main" xmlns:r="http://schemas.openxmlformats.org/officeDocument/2006/relationships" xmlns:p="http://schemas.openxmlformats.org/presentationml/2006/main">
  <p:tag name="PA" val="v4.3.3"/>
</p:tagLst>
</file>

<file path=ppt/tags/tag75.xml><?xml version="1.0" encoding="utf-8"?>
<p:tagLst xmlns:a="http://schemas.openxmlformats.org/drawingml/2006/main" xmlns:r="http://schemas.openxmlformats.org/officeDocument/2006/relationships" xmlns:p="http://schemas.openxmlformats.org/presentationml/2006/main">
  <p:tag name="PA" val="v4.3.3"/>
</p:tagLst>
</file>

<file path=ppt/tags/tag76.xml><?xml version="1.0" encoding="utf-8"?>
<p:tagLst xmlns:a="http://schemas.openxmlformats.org/drawingml/2006/main" xmlns:r="http://schemas.openxmlformats.org/officeDocument/2006/relationships" xmlns:p="http://schemas.openxmlformats.org/presentationml/2006/main">
  <p:tag name="PA" val="v4.3.3"/>
</p:tagLst>
</file>

<file path=ppt/tags/tag77.xml><?xml version="1.0" encoding="utf-8"?>
<p:tagLst xmlns:a="http://schemas.openxmlformats.org/drawingml/2006/main" xmlns:r="http://schemas.openxmlformats.org/officeDocument/2006/relationships" xmlns:p="http://schemas.openxmlformats.org/presentationml/2006/main">
  <p:tag name="PA" val="v4.3.3"/>
</p:tagLst>
</file>

<file path=ppt/tags/tag78.xml><?xml version="1.0" encoding="utf-8"?>
<p:tagLst xmlns:a="http://schemas.openxmlformats.org/drawingml/2006/main" xmlns:r="http://schemas.openxmlformats.org/officeDocument/2006/relationships" xmlns:p="http://schemas.openxmlformats.org/presentationml/2006/main">
  <p:tag name="PA" val="v4.3.3"/>
</p:tagLst>
</file>

<file path=ppt/tags/tag79.xml><?xml version="1.0" encoding="utf-8"?>
<p:tagLst xmlns:a="http://schemas.openxmlformats.org/drawingml/2006/main" xmlns:r="http://schemas.openxmlformats.org/officeDocument/2006/relationships" xmlns:p="http://schemas.openxmlformats.org/presentationml/2006/main">
  <p:tag name="PA" val="v4.3.3"/>
</p:tagLst>
</file>

<file path=ppt/tags/tag8.xml><?xml version="1.0" encoding="utf-8"?>
<p:tagLst xmlns:a="http://schemas.openxmlformats.org/drawingml/2006/main" xmlns:r="http://schemas.openxmlformats.org/officeDocument/2006/relationships" xmlns:p="http://schemas.openxmlformats.org/presentationml/2006/main">
  <p:tag name="PA" val="v4.2.3"/>
</p:tagLst>
</file>

<file path=ppt/tags/tag80.xml><?xml version="1.0" encoding="utf-8"?>
<p:tagLst xmlns:a="http://schemas.openxmlformats.org/drawingml/2006/main" xmlns:r="http://schemas.openxmlformats.org/officeDocument/2006/relationships" xmlns:p="http://schemas.openxmlformats.org/presentationml/2006/main">
  <p:tag name="PA" val="v4.3.3"/>
</p:tagLst>
</file>

<file path=ppt/tags/tag81.xml><?xml version="1.0" encoding="utf-8"?>
<p:tagLst xmlns:a="http://schemas.openxmlformats.org/drawingml/2006/main" xmlns:r="http://schemas.openxmlformats.org/officeDocument/2006/relationships" xmlns:p="http://schemas.openxmlformats.org/presentationml/2006/main">
  <p:tag name="PA" val="v4.3.3"/>
</p:tagLst>
</file>

<file path=ppt/tags/tag82.xml><?xml version="1.0" encoding="utf-8"?>
<p:tagLst xmlns:a="http://schemas.openxmlformats.org/drawingml/2006/main" xmlns:r="http://schemas.openxmlformats.org/officeDocument/2006/relationships" xmlns:p="http://schemas.openxmlformats.org/presentationml/2006/main">
  <p:tag name="PA" val="v4.3.3"/>
</p:tagLst>
</file>

<file path=ppt/tags/tag83.xml><?xml version="1.0" encoding="utf-8"?>
<p:tagLst xmlns:a="http://schemas.openxmlformats.org/drawingml/2006/main" xmlns:r="http://schemas.openxmlformats.org/officeDocument/2006/relationships" xmlns:p="http://schemas.openxmlformats.org/presentationml/2006/main">
  <p:tag name="PA" val="v4.3.3"/>
</p:tagLst>
</file>

<file path=ppt/tags/tag84.xml><?xml version="1.0" encoding="utf-8"?>
<p:tagLst xmlns:a="http://schemas.openxmlformats.org/drawingml/2006/main" xmlns:r="http://schemas.openxmlformats.org/officeDocument/2006/relationships" xmlns:p="http://schemas.openxmlformats.org/presentationml/2006/main">
  <p:tag name="PA" val="v4.3.3"/>
</p:tagLst>
</file>

<file path=ppt/tags/tag85.xml><?xml version="1.0" encoding="utf-8"?>
<p:tagLst xmlns:a="http://schemas.openxmlformats.org/drawingml/2006/main" xmlns:r="http://schemas.openxmlformats.org/officeDocument/2006/relationships" xmlns:p="http://schemas.openxmlformats.org/presentationml/2006/main">
  <p:tag name="PA" val="v4.3.3"/>
</p:tagLst>
</file>

<file path=ppt/tags/tag86.xml><?xml version="1.0" encoding="utf-8"?>
<p:tagLst xmlns:a="http://schemas.openxmlformats.org/drawingml/2006/main" xmlns:r="http://schemas.openxmlformats.org/officeDocument/2006/relationships" xmlns:p="http://schemas.openxmlformats.org/presentationml/2006/main">
  <p:tag name="PA" val="v4.3.3"/>
</p:tagLst>
</file>

<file path=ppt/tags/tag87.xml><?xml version="1.0" encoding="utf-8"?>
<p:tagLst xmlns:a="http://schemas.openxmlformats.org/drawingml/2006/main" xmlns:r="http://schemas.openxmlformats.org/officeDocument/2006/relationships" xmlns:p="http://schemas.openxmlformats.org/presentationml/2006/main">
  <p:tag name="PA" val="v4.3.3"/>
</p:tagLst>
</file>

<file path=ppt/tags/tag88.xml><?xml version="1.0" encoding="utf-8"?>
<p:tagLst xmlns:a="http://schemas.openxmlformats.org/drawingml/2006/main" xmlns:r="http://schemas.openxmlformats.org/officeDocument/2006/relationships" xmlns:p="http://schemas.openxmlformats.org/presentationml/2006/main">
  <p:tag name="PA" val="v4.3.3"/>
</p:tagLst>
</file>

<file path=ppt/tags/tag89.xml><?xml version="1.0" encoding="utf-8"?>
<p:tagLst xmlns:a="http://schemas.openxmlformats.org/drawingml/2006/main" xmlns:r="http://schemas.openxmlformats.org/officeDocument/2006/relationships" xmlns:p="http://schemas.openxmlformats.org/presentationml/2006/main">
  <p:tag name="PA" val="v4.3.3"/>
</p:tagLst>
</file>

<file path=ppt/tags/tag9.xml><?xml version="1.0" encoding="utf-8"?>
<p:tagLst xmlns:a="http://schemas.openxmlformats.org/drawingml/2006/main" xmlns:r="http://schemas.openxmlformats.org/officeDocument/2006/relationships" xmlns:p="http://schemas.openxmlformats.org/presentationml/2006/main">
  <p:tag name="PA" val="v4.2.3"/>
</p:tagLst>
</file>

<file path=ppt/tags/tag90.xml><?xml version="1.0" encoding="utf-8"?>
<p:tagLst xmlns:a="http://schemas.openxmlformats.org/drawingml/2006/main" xmlns:r="http://schemas.openxmlformats.org/officeDocument/2006/relationships" xmlns:p="http://schemas.openxmlformats.org/presentationml/2006/main">
  <p:tag name="PA" val="v4.3.3"/>
</p:tagLst>
</file>

<file path=ppt/tags/tag91.xml><?xml version="1.0" encoding="utf-8"?>
<p:tagLst xmlns:a="http://schemas.openxmlformats.org/drawingml/2006/main" xmlns:r="http://schemas.openxmlformats.org/officeDocument/2006/relationships" xmlns:p="http://schemas.openxmlformats.org/presentationml/2006/main">
  <p:tag name="PA" val="v4.3.3"/>
</p:tagLst>
</file>

<file path=ppt/tags/tag92.xml><?xml version="1.0" encoding="utf-8"?>
<p:tagLst xmlns:a="http://schemas.openxmlformats.org/drawingml/2006/main" xmlns:r="http://schemas.openxmlformats.org/officeDocument/2006/relationships" xmlns:p="http://schemas.openxmlformats.org/presentationml/2006/main">
  <p:tag name="PA" val="v4.3.3"/>
</p:tagLst>
</file>

<file path=ppt/tags/tag93.xml><?xml version="1.0" encoding="utf-8"?>
<p:tagLst xmlns:a="http://schemas.openxmlformats.org/drawingml/2006/main" xmlns:r="http://schemas.openxmlformats.org/officeDocument/2006/relationships" xmlns:p="http://schemas.openxmlformats.org/presentationml/2006/main">
  <p:tag name="PA" val="v4.3.3"/>
</p:tagLst>
</file>

<file path=ppt/tags/tag94.xml><?xml version="1.0" encoding="utf-8"?>
<p:tagLst xmlns:a="http://schemas.openxmlformats.org/drawingml/2006/main" xmlns:r="http://schemas.openxmlformats.org/officeDocument/2006/relationships" xmlns:p="http://schemas.openxmlformats.org/presentationml/2006/main">
  <p:tag name="PA" val="v4.3.3"/>
</p:tagLst>
</file>

<file path=ppt/tags/tag95.xml><?xml version="1.0" encoding="utf-8"?>
<p:tagLst xmlns:a="http://schemas.openxmlformats.org/drawingml/2006/main" xmlns:r="http://schemas.openxmlformats.org/officeDocument/2006/relationships" xmlns:p="http://schemas.openxmlformats.org/presentationml/2006/main">
  <p:tag name="PA" val="v4.3.3"/>
</p:tagLst>
</file>

<file path=ppt/tags/tag96.xml><?xml version="1.0" encoding="utf-8"?>
<p:tagLst xmlns:a="http://schemas.openxmlformats.org/drawingml/2006/main" xmlns:r="http://schemas.openxmlformats.org/officeDocument/2006/relationships" xmlns:p="http://schemas.openxmlformats.org/presentationml/2006/main">
  <p:tag name="PA" val="v4.3.3"/>
</p:tagLst>
</file>

<file path=ppt/tags/tag97.xml><?xml version="1.0" encoding="utf-8"?>
<p:tagLst xmlns:a="http://schemas.openxmlformats.org/drawingml/2006/main" xmlns:r="http://schemas.openxmlformats.org/officeDocument/2006/relationships" xmlns:p="http://schemas.openxmlformats.org/presentationml/2006/main">
  <p:tag name="PA" val="v4.3.3"/>
</p:tagLst>
</file>

<file path=ppt/tags/tag98.xml><?xml version="1.0" encoding="utf-8"?>
<p:tagLst xmlns:a="http://schemas.openxmlformats.org/drawingml/2006/main" xmlns:r="http://schemas.openxmlformats.org/officeDocument/2006/relationships" xmlns:p="http://schemas.openxmlformats.org/presentationml/2006/main">
  <p:tag name="PA" val="v4.3.3"/>
</p:tagLst>
</file>

<file path=ppt/tags/tag99.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TotalTime>
  <Words>2072</Words>
  <Application>Microsoft Office PowerPoint</Application>
  <PresentationFormat>自定义</PresentationFormat>
  <Paragraphs>360</Paragraphs>
  <Slides>29</Slides>
  <Notes>1</Notes>
  <HiddenSlides>0</HiddenSlides>
  <MMClips>0</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XQ</dc:creator>
  <cp:lastModifiedBy>hqgu</cp:lastModifiedBy>
  <cp:revision>388</cp:revision>
  <dcterms:modified xsi:type="dcterms:W3CDTF">2019-05-21T10:06:42Z</dcterms:modified>
</cp:coreProperties>
</file>